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31.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32.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3.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4.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5.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36.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7.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41.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42.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43.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44.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47.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48.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52.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53.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54.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55.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5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7" r:id="rId5"/>
  </p:sldMasterIdLst>
  <p:notesMasterIdLst>
    <p:notesMasterId r:id="rId87"/>
  </p:notesMasterIdLst>
  <p:handoutMasterIdLst>
    <p:handoutMasterId r:id="rId88"/>
  </p:handoutMasterIdLst>
  <p:sldIdLst>
    <p:sldId id="260" r:id="rId6"/>
    <p:sldId id="297" r:id="rId7"/>
    <p:sldId id="298" r:id="rId8"/>
    <p:sldId id="257" r:id="rId9"/>
    <p:sldId id="261" r:id="rId10"/>
    <p:sldId id="262" r:id="rId11"/>
    <p:sldId id="313" r:id="rId12"/>
    <p:sldId id="295" r:id="rId13"/>
    <p:sldId id="296" r:id="rId14"/>
    <p:sldId id="340" r:id="rId15"/>
    <p:sldId id="339" r:id="rId16"/>
    <p:sldId id="292" r:id="rId17"/>
    <p:sldId id="324" r:id="rId18"/>
    <p:sldId id="263" r:id="rId19"/>
    <p:sldId id="293" r:id="rId20"/>
    <p:sldId id="294" r:id="rId21"/>
    <p:sldId id="338" r:id="rId22"/>
    <p:sldId id="264" r:id="rId23"/>
    <p:sldId id="265" r:id="rId24"/>
    <p:sldId id="299" r:id="rId25"/>
    <p:sldId id="266" r:id="rId26"/>
    <p:sldId id="325" r:id="rId27"/>
    <p:sldId id="315" r:id="rId28"/>
    <p:sldId id="300" r:id="rId29"/>
    <p:sldId id="326" r:id="rId30"/>
    <p:sldId id="301" r:id="rId31"/>
    <p:sldId id="267" r:id="rId32"/>
    <p:sldId id="327" r:id="rId33"/>
    <p:sldId id="328" r:id="rId34"/>
    <p:sldId id="268" r:id="rId35"/>
    <p:sldId id="329" r:id="rId36"/>
    <p:sldId id="269" r:id="rId37"/>
    <p:sldId id="271" r:id="rId38"/>
    <p:sldId id="270" r:id="rId39"/>
    <p:sldId id="272" r:id="rId40"/>
    <p:sldId id="318" r:id="rId41"/>
    <p:sldId id="317" r:id="rId42"/>
    <p:sldId id="302" r:id="rId43"/>
    <p:sldId id="273" r:id="rId44"/>
    <p:sldId id="274" r:id="rId45"/>
    <p:sldId id="341" r:id="rId46"/>
    <p:sldId id="275" r:id="rId47"/>
    <p:sldId id="303" r:id="rId48"/>
    <p:sldId id="276" r:id="rId49"/>
    <p:sldId id="337" r:id="rId50"/>
    <p:sldId id="277" r:id="rId51"/>
    <p:sldId id="304" r:id="rId52"/>
    <p:sldId id="319" r:id="rId53"/>
    <p:sldId id="330" r:id="rId54"/>
    <p:sldId id="305" r:id="rId55"/>
    <p:sldId id="331" r:id="rId56"/>
    <p:sldId id="306" r:id="rId57"/>
    <p:sldId id="280" r:id="rId58"/>
    <p:sldId id="307" r:id="rId59"/>
    <p:sldId id="278" r:id="rId60"/>
    <p:sldId id="281" r:id="rId61"/>
    <p:sldId id="282" r:id="rId62"/>
    <p:sldId id="308" r:id="rId63"/>
    <p:sldId id="283" r:id="rId64"/>
    <p:sldId id="284" r:id="rId65"/>
    <p:sldId id="285" r:id="rId66"/>
    <p:sldId id="320" r:id="rId67"/>
    <p:sldId id="332" r:id="rId68"/>
    <p:sldId id="333" r:id="rId69"/>
    <p:sldId id="286" r:id="rId70"/>
    <p:sldId id="287" r:id="rId71"/>
    <p:sldId id="288" r:id="rId72"/>
    <p:sldId id="334" r:id="rId73"/>
    <p:sldId id="289" r:id="rId74"/>
    <p:sldId id="309" r:id="rId75"/>
    <p:sldId id="310" r:id="rId76"/>
    <p:sldId id="335" r:id="rId77"/>
    <p:sldId id="290" r:id="rId78"/>
    <p:sldId id="322" r:id="rId79"/>
    <p:sldId id="336" r:id="rId80"/>
    <p:sldId id="311" r:id="rId81"/>
    <p:sldId id="321" r:id="rId82"/>
    <p:sldId id="323" r:id="rId83"/>
    <p:sldId id="312" r:id="rId84"/>
    <p:sldId id="291" r:id="rId85"/>
    <p:sldId id="342" r:id="rId86"/>
  </p:sldIdLst>
  <p:sldSz cx="13439775"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userDrawn="1">
          <p15:clr>
            <a:srgbClr val="A4A3A4"/>
          </p15:clr>
        </p15:guide>
        <p15:guide id="2" pos="423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uart Lawton" initials="SL" lastIdx="50" clrIdx="0">
    <p:extLst>
      <p:ext uri="{19B8F6BF-5375-455C-9EA6-DF929625EA0E}">
        <p15:presenceInfo xmlns:p15="http://schemas.microsoft.com/office/powerpoint/2012/main" userId="S::stuart.lawton@jisc.ac.uk::bb2a7e98-7db8-4217-a495-c5bc9ae1a28d" providerId="AD"/>
      </p:ext>
    </p:extLst>
  </p:cmAuthor>
  <p:cmAuthor id="2" name="Alyson Nicholson" initials="AN" lastIdx="1" clrIdx="1">
    <p:extLst>
      <p:ext uri="{19B8F6BF-5375-455C-9EA6-DF929625EA0E}">
        <p15:presenceInfo xmlns:p15="http://schemas.microsoft.com/office/powerpoint/2012/main" userId="S::Alyson.Nicholson@jisc.ac.uk::d0da95c3-c7ad-42ed-8b0c-b2169dbe5d51" providerId="AD"/>
      </p:ext>
    </p:extLst>
  </p:cmAuthor>
  <p:cmAuthor id="3" name="Cam Swift" initials="CS" lastIdx="1" clrIdx="2">
    <p:extLst>
      <p:ext uri="{19B8F6BF-5375-455C-9EA6-DF929625EA0E}">
        <p15:presenceInfo xmlns:p15="http://schemas.microsoft.com/office/powerpoint/2012/main" userId="S::cam.swift@jisc.ac.uk::158061fc-7dd7-4ecf-a916-280475237fa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2345"/>
    <a:srgbClr val="EAAAB2"/>
    <a:srgbClr val="990033"/>
    <a:srgbClr val="FF99FF"/>
    <a:srgbClr val="F7EFF4"/>
    <a:srgbClr val="FFF3E7"/>
    <a:srgbClr val="D4E3F7"/>
    <a:srgbClr val="BCCADA"/>
    <a:srgbClr val="B4E1FF"/>
    <a:srgbClr val="FFEF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167BDF-099E-4A67-9085-2F8CC978B1BB}" v="1006" dt="2021-09-06T14:13:50.2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4" d="100"/>
          <a:sy n="94" d="100"/>
        </p:scale>
        <p:origin x="78" y="186"/>
      </p:cViewPr>
      <p:guideLst>
        <p:guide orient="horz" pos="2381"/>
        <p:guide pos="423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commentAuthors" Target="commentAuthors.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1.xml"/><Relationship Id="rId90" Type="http://schemas.openxmlformats.org/officeDocument/2006/relationships/presProps" Target="presProps.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handoutMaster" Target="handoutMasters/handoutMaster1.xml"/><Relationship Id="rId9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theme" Target="theme/theme1.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notesMaster" Target="notesMasters/notesMaster1.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s>
</file>

<file path=ppt/charts/_rels/chart1.xml.rels><?xml version="1.0" encoding="UTF-8" standalone="yes"?>
<Relationships xmlns="http://schemas.openxmlformats.org/package/2006/relationships"><Relationship Id="rId3" Type="http://schemas.openxmlformats.org/officeDocument/2006/relationships/oleObject" Target="https://jisc365.sharepoint.com/sites/WelshGovernmentfundedprojects/Shared%20Documents/Digital%202030%20Wales%20Post%2016%20DEI%202020_21/2021%20response%20data/Welsh%20DEI%202020-21%20-%20FE-ACL-WBL%20PS%20services%20staff%20-%20chart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jisc365.sharepoint.com/sites/WelshGovernmentfundedprojects/Shared%20Documents/Digital%202030%20Wales%20Post%2016%20DEI%202020_21/2021%20response%20data/Welsh%20DEI%202020-21%20-%20FE%20learners%20-%20charts.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https://jisc365.sharepoint.com/sites/WelshGovernmentfundedprojects/Shared%20Documents/Digital%202030%20Wales%20Post%2016%20DEI%202020_21/2021%20response%20data/Welsh%20DEI%202020-21%20-%20FE-ACL-WBL%20teaching%20staff%20-%20charts.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https://jisc365.sharepoint.com/sites/WelshGovernmentfundedprojects/Shared%20Documents/Digital%202030%20Wales%20Post%2016%20DEI%202020_21/2021%20response%20data/Welsh%20DEI%202020-21%20-%20FE-ACL-WBL%20PS%20services%20staff%20-%20charts.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https://jisc365.sharepoint.com/sites/WelshGovernmentfundedprojects/Shared%20Documents/Digital%202030%20Wales%20Post%2016%20DEI%202020_21/2021%20response%20data/Welsh%20DEI%202020-21%20-%20FE-ACL-WBL%20teaching%20staff%20-%20charts.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https://jisc365.sharepoint.com/sites/WelshGovernmentfundedprojects/Shared%20Documents/Digital%202030%20Wales%20Post%2016%20DEI%202020_21/2021%20response%20data/Welsh%20DEI%202020-21%20-%20FE-ACL-WBL%20PS%20services%20staff%20-%20charts.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https://jisc365.sharepoint.com/sites/WelshGovernmentfundedprojects/Shared%20Documents/Digital%202030%20Wales%20Post%2016%20DEI%202020_21/2021%20response%20data/Welsh%20DEI%202020-21%20-%20FE-ACL-WBL%20teaching%20staff%20-%20charts.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https://jisc365.sharepoint.com/sites/WelshGovernmentfundedprojects/Shared%20Documents/Digital%202030%20Wales%20Post%2016%20DEI%202020_21/2021%20response%20data/Welsh%20DEI%202020-21%20-%20FE-ACL-WBL%20teaching%20staff%20-%20charts.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https://jisc365.sharepoint.com/sites/WelshGovernmentfundedprojects/Shared%20Documents/Digital%202030%20Wales%20Post%2016%20DEI%202020_21/2021%20response%20data/Welsh%20DEI%202020-21%20-%20FE%20learners%20-%20charts.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https://jisc365.sharepoint.com/sites/WelshGovernmentfundedprojects/Shared%20Documents/Digital%202030%20Wales%20Post%2016%20DEI%202020_21/2021%20response%20data/Welsh%20DEI%202020-21%20-%20FE%20learners%20-%20charts.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https://jisc365.sharepoint.com/sites/WelshGovernmentfundedprojects/Shared%20Documents/Digital%202030%20Wales%20Post%2016%20DEI%202020_21/2021%20response%20data/Welsh%20DEI%202020-21%20-%20FE-ACL-WBL%20PS%20services%20staff%20-%20charts.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https://jisc365.sharepoint.com/sites/WelshGovernmentfundedprojects/Shared%20Documents/Digital%202030%20Wales%20Post%2016%20DEI%202020_21/2021%20response%20data/Welsh%20DEI%202020-21%20-%20FE-ACL-WBL%20PS%20services%20staff%20-%20charts.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https://jisc365.sharepoint.com/sites/WelshGovernmentfundedprojects/Shared%20Documents/Digital%202030%20Wales%20Post%2016%20DEI%202020_21/2021%20response%20data/Welsh%20DEI%202020-21%20-%20FE-ACL-WBL%20teaching%20staff%20-%20charts.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https://jisc365.sharepoint.com/sites/WelshGovernmentfundedprojects/Shared%20Documents/Digital%202030%20Wales%20Post%2016%20DEI%202020_21/2021%20response%20data/Welsh%20DEI%202020-21%20-%20FE-ACL-WBL%20teaching%20staff%20-%20charts.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https://jisc365.sharepoint.com/sites/WelshGovernmentfundedprojects/Shared%20Documents/Digital%202030%20Wales%20Post%2016%20DEI%202020_21/2021%20response%20data/Welsh%20DEI%202020-21%20-%20FE-ACL-WBL%20PS%20services%20staff%20-%20charts.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https://jisc365.sharepoint.com/sites/WelshGovernmentfundedprojects/Shared%20Documents/Digital%202030%20Wales%20Post%2016%20DEI%202020_21/2021%20response%20data/Welsh%20DEI%202020-21%20-%20FE-ACL-WBL%20PS%20services%20staff%20-%20charts.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https://jisc365.sharepoint.com/sites/WelshGovernmentfundedprojects/Shared%20Documents/Digital%202030%20Wales%20Post%2016%20DEI%202020_21/2021%20response%20data/Welsh%20DEI%202020-21%20-%20FE-ACL-WBL%20teaching%20staff%20-%20charts.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https://jisc365.sharepoint.com/sites/WelshGovernmentfundedprojects/Shared%20Documents/Digital%202030%20Wales%20Post%2016%20DEI%202020_21/2021%20response%20data/Welsh%20DEI%202020-21%20-%20FE-ACL-WBL%20teaching%20staff%20-%20charts.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https://jisc365.sharepoint.com/sites/WelshGovernmentfundedprojects/Shared%20Documents/Digital%202030%20Wales%20Post%2016%20DEI%202020_21/2021%20response%20data/Welsh%20DEI%202020-21%20-%20FE-ACL-WBL%20PS%20services%20staff%20-%20charts.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https://jisc365.sharepoint.com/sites/WelshGovernmentfundedprojects/Shared%20Documents/Digital%202030%20Wales%20Post%2016%20DEI%202020_21/2021%20response%20data/Welsh%20DEI%202020-21%20-%20FE%20learners%20-%20charts.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https://jisc365.sharepoint.com/sites/WelshGovernmentfundedprojects/Shared%20Documents/Digital%202030%20Wales%20Post%2016%20DEI%202020_21/2021%20response%20data/Welsh%20DEI%202020-21%20-%20FE%20learners%20-%20charts.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https://jisc365.sharepoint.com/sites/WelshGovernmentfundedprojects/Shared%20Documents/Digital%202030%20Wales%20Post%2016%20DEI%202020_21/2021%20response%20data/Welsh%20DEI%202020-21%20-%20FE-ACL-WBL%20teaching%20staff%20-%20charts.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oleObject" Target="https://jisc365.sharepoint.com/sites/WelshGovernmentfundedprojects/Shared%20Documents/Digital%202030%20Wales%20Post%2016%20DEI%202020_21/2021%20response%20data/Welsh%20DEI%202020-21%20-%20FE%20learners%20-%20charts.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https://jisc365.sharepoint.com/sites/WelshGovernmentfundedprojects/Shared%20Documents/Digital%202030%20Wales%20Post%2016%20DEI%202020_21/2021%20response%20data/Welsh%20DEI%202020-21%20-%20FE-ACL-WBL%20PS%20services%20staff%20-%20charts.xlsx"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https://jisc365.sharepoint.com/sites/WelshGovernmentfundedprojects/Shared%20Documents/Digital%202030%20Wales%20Post%2016%20DEI%202020_21/2021%20response%20data/Welsh%20DEI%202020-21%20-%20FE%20learners%20-%20charts.xlsx" TargetMode="External"/><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oleObject" Target="https://jisc365.sharepoint.com/sites/WelshGovernmentfundedprojects/Shared%20Documents/Digital%202030%20Wales%20Post%2016%20DEI%202020_21/2021%20response%20data/Welsh%20DEI%202020-21%20-%20FE-ACL-WBL%20teaching%20staff%20-%20charts.xlsx" TargetMode="External"/><Relationship Id="rId2" Type="http://schemas.microsoft.com/office/2011/relationships/chartColorStyle" Target="colors32.xml"/><Relationship Id="rId1" Type="http://schemas.microsoft.com/office/2011/relationships/chartStyle" Target="style32.xml"/></Relationships>
</file>

<file path=ppt/charts/_rels/chart4.xml.rels><?xml version="1.0" encoding="UTF-8" standalone="yes"?>
<Relationships xmlns="http://schemas.openxmlformats.org/package/2006/relationships"><Relationship Id="rId3" Type="http://schemas.openxmlformats.org/officeDocument/2006/relationships/oleObject" Target="https://jisc365.sharepoint.com/sites/WelshGovernmentfundedprojects/Shared%20Documents/Digital%202030%20Wales%20Post%2016%20DEI%202020_21/2021%20response%20data/Welsh%20DEI%202020-21%20-%20FE%20learners%20-%20chart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jisc365.sharepoint.com/sites/WelshGovernmentfundedprojects/Shared%20Documents/Digital%202030%20Wales%20Post%2016%20DEI%202020_21/2021%20response%20data/Welsh%20DEI%202020-21%20-%20FE-ACL-WBL%20teaching%20staff%20-%20chart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jisc365.sharepoint.com/sites/WelshGovernmentfundedprojects/Shared%20Documents/Digital%202030%20Wales%20Post%2016%20DEI%202020_21/2021%20response%20data/Welsh%20DEI%202020-21%20-%20FE-ACL-WBL%20PS%20services%20staff%20-%20chart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jisc365.sharepoint.com/sites/WelshGovernmentfundedprojects/Shared%20Documents/Digital%202030%20Wales%20Post%2016%20DEI%202020_21/2021%20response%20data/Welsh%20DEI%202020-21%20-%20FE%20learners%20-%20chart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jisc365.sharepoint.com/sites/WelshGovernmentfundedprojects/Shared%20Documents/Digital%202030%20Wales%20Post%2016%20DEI%202020_21/2021%20response%20data/Welsh%20DEI%202020-21%20-%20FE%20learners%20-%20chart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jisc365.sharepoint.com/sites/WelshGovernmentfundedprojects/Shared%20Documents/Digital%202030%20Wales%20Post%2016%20DEI%202020_21/2021%20response%20data/Welsh%20DEI%202020-21%20-%20FE-ACL-WBL%20teaching%20staff%20-%20chart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baseline="0" dirty="0">
                <a:solidFill>
                  <a:sysClr val="windowText" lastClr="000000"/>
                </a:solidFill>
                <a:effectLst/>
              </a:rPr>
              <a:t>How much do you agree that you are informed about your health and wellbeing as a technology user</a:t>
            </a:r>
            <a:r>
              <a:rPr lang="en-US" sz="1400" b="1" i="0" u="none" strike="noStrike" baseline="0" dirty="0">
                <a:solidFill>
                  <a:sysClr val="windowText" lastClr="000000"/>
                </a:solidFill>
                <a:effectLst/>
              </a:rPr>
              <a:t>? (Q 24)</a:t>
            </a:r>
            <a:r>
              <a:rPr lang="en-US" sz="1400" b="1" i="0" u="none" strike="noStrike" baseline="0" dirty="0">
                <a:effectLst/>
              </a:rPr>
              <a:t> </a:t>
            </a:r>
            <a:endParaRPr lang="en-GB" sz="1400" dirty="0">
              <a:solidFill>
                <a:srgbClr val="FF0000"/>
              </a:solidFill>
              <a:effectLst/>
            </a:endParaRPr>
          </a:p>
        </c:rich>
      </c:tx>
      <c:layout>
        <c:manualLayout>
          <c:xMode val="edge"/>
          <c:yMode val="edge"/>
          <c:x val="0.12384496124031008"/>
          <c:y val="2.717622444137612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'Q24'!$F$18</c:f>
              <c:strCache>
                <c:ptCount val="1"/>
                <c:pt idx="0">
                  <c:v>Agree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'Q24'!$G$17:$I$17</c:f>
              <c:strCache>
                <c:ptCount val="3"/>
                <c:pt idx="0">
                  <c:v>ACL</c:v>
                </c:pt>
                <c:pt idx="1">
                  <c:v>FE</c:v>
                </c:pt>
                <c:pt idx="2">
                  <c:v>WBL</c:v>
                </c:pt>
              </c:strCache>
            </c:strRef>
          </c:cat>
          <c:val>
            <c:numRef>
              <c:f>'Q24'!$G$18:$I$18</c:f>
              <c:numCache>
                <c:formatCode>0%</c:formatCode>
                <c:ptCount val="3"/>
                <c:pt idx="0">
                  <c:v>0.84482758620689657</c:v>
                </c:pt>
                <c:pt idx="1">
                  <c:v>0.6628272251308901</c:v>
                </c:pt>
                <c:pt idx="2">
                  <c:v>0.77777777777777779</c:v>
                </c:pt>
              </c:numCache>
            </c:numRef>
          </c:val>
          <c:extLst>
            <c:ext xmlns:c16="http://schemas.microsoft.com/office/drawing/2014/chart" uri="{C3380CC4-5D6E-409C-BE32-E72D297353CC}">
              <c16:uniqueId val="{00000000-285F-4BA1-BD9F-CE7E7D057D16}"/>
            </c:ext>
          </c:extLst>
        </c:ser>
        <c:ser>
          <c:idx val="1"/>
          <c:order val="1"/>
          <c:tx>
            <c:strRef>
              <c:f>'Q24'!$F$19</c:f>
              <c:strCache>
                <c:ptCount val="1"/>
                <c:pt idx="0">
                  <c:v>Neutral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'Q24'!$G$17:$I$17</c:f>
              <c:strCache>
                <c:ptCount val="3"/>
                <c:pt idx="0">
                  <c:v>ACL</c:v>
                </c:pt>
                <c:pt idx="1">
                  <c:v>FE</c:v>
                </c:pt>
                <c:pt idx="2">
                  <c:v>WBL</c:v>
                </c:pt>
              </c:strCache>
            </c:strRef>
          </c:cat>
          <c:val>
            <c:numRef>
              <c:f>'Q24'!$G$19:$I$19</c:f>
              <c:numCache>
                <c:formatCode>0%</c:formatCode>
                <c:ptCount val="3"/>
                <c:pt idx="0">
                  <c:v>0.1206896551724138</c:v>
                </c:pt>
                <c:pt idx="1">
                  <c:v>0.26282722513089007</c:v>
                </c:pt>
                <c:pt idx="2">
                  <c:v>0.14814814814814814</c:v>
                </c:pt>
              </c:numCache>
            </c:numRef>
          </c:val>
          <c:extLst>
            <c:ext xmlns:c16="http://schemas.microsoft.com/office/drawing/2014/chart" uri="{C3380CC4-5D6E-409C-BE32-E72D297353CC}">
              <c16:uniqueId val="{00000001-285F-4BA1-BD9F-CE7E7D057D16}"/>
            </c:ext>
          </c:extLst>
        </c:ser>
        <c:ser>
          <c:idx val="2"/>
          <c:order val="2"/>
          <c:tx>
            <c:strRef>
              <c:f>'Q24'!$F$20</c:f>
              <c:strCache>
                <c:ptCount val="1"/>
                <c:pt idx="0">
                  <c:v>Disagree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'Q24'!$G$17:$I$17</c:f>
              <c:strCache>
                <c:ptCount val="3"/>
                <c:pt idx="0">
                  <c:v>ACL</c:v>
                </c:pt>
                <c:pt idx="1">
                  <c:v>FE</c:v>
                </c:pt>
                <c:pt idx="2">
                  <c:v>WBL</c:v>
                </c:pt>
              </c:strCache>
            </c:strRef>
          </c:cat>
          <c:val>
            <c:numRef>
              <c:f>'Q24'!$G$20:$I$20</c:f>
              <c:numCache>
                <c:formatCode>0%</c:formatCode>
                <c:ptCount val="3"/>
                <c:pt idx="0">
                  <c:v>3.4482758620689655E-2</c:v>
                </c:pt>
                <c:pt idx="1">
                  <c:v>7.4345549738219899E-2</c:v>
                </c:pt>
                <c:pt idx="2">
                  <c:v>7.407407407407407E-2</c:v>
                </c:pt>
              </c:numCache>
            </c:numRef>
          </c:val>
          <c:extLst>
            <c:ext xmlns:c16="http://schemas.microsoft.com/office/drawing/2014/chart" uri="{C3380CC4-5D6E-409C-BE32-E72D297353CC}">
              <c16:uniqueId val="{00000002-285F-4BA1-BD9F-CE7E7D057D16}"/>
            </c:ext>
          </c:extLst>
        </c:ser>
        <c:dLbls>
          <c:showLegendKey val="0"/>
          <c:showVal val="0"/>
          <c:showCatName val="0"/>
          <c:showSerName val="0"/>
          <c:showPercent val="0"/>
          <c:showBubbleSize val="0"/>
        </c:dLbls>
        <c:gapWidth val="150"/>
        <c:overlap val="100"/>
        <c:axId val="1171363967"/>
        <c:axId val="1170765471"/>
      </c:barChart>
      <c:catAx>
        <c:axId val="117136396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1170765471"/>
        <c:crosses val="autoZero"/>
        <c:auto val="1"/>
        <c:lblAlgn val="ctr"/>
        <c:lblOffset val="100"/>
        <c:noMultiLvlLbl val="0"/>
      </c:catAx>
      <c:valAx>
        <c:axId val="1170765471"/>
        <c:scaling>
          <c:orientation val="minMax"/>
          <c:max val="1"/>
        </c:scaling>
        <c:delete val="1"/>
        <c:axPos val="t"/>
        <c:numFmt formatCode="0%" sourceLinked="1"/>
        <c:majorTickMark val="none"/>
        <c:minorTickMark val="none"/>
        <c:tickLblPos val="nextTo"/>
        <c:crossAx val="1171363967"/>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b="1" dirty="0">
                <a:solidFill>
                  <a:sysClr val="windowText" lastClr="000000"/>
                </a:solidFill>
              </a:rPr>
              <a:t>ACL learners:</a:t>
            </a:r>
            <a:r>
              <a:rPr lang="en-GB" b="1" baseline="0" dirty="0">
                <a:solidFill>
                  <a:sysClr val="windowText" lastClr="000000"/>
                </a:solidFill>
              </a:rPr>
              <a:t> </a:t>
            </a:r>
            <a:r>
              <a:rPr lang="en-GB" b="1" dirty="0">
                <a:solidFill>
                  <a:sysClr val="windowText" lastClr="000000"/>
                </a:solidFill>
              </a:rPr>
              <a:t>Which of these PERSONALLY owned devices do you use for learning? </a:t>
            </a:r>
            <a:r>
              <a:rPr lang="en-GB" b="1" dirty="0">
                <a:solidFill>
                  <a:schemeClr val="accent1"/>
                </a:solidFill>
              </a:rPr>
              <a:t>(2018-19 -Which of these personally-owned devices do you use to support your learning?) </a:t>
            </a:r>
            <a:endParaRPr lang="en-GB" b="1" dirty="0">
              <a:solidFill>
                <a:srgbClr val="FF0000"/>
              </a:solidFill>
            </a:endParaRPr>
          </a:p>
        </c:rich>
      </c:tx>
      <c:layout>
        <c:manualLayout>
          <c:xMode val="edge"/>
          <c:yMode val="edge"/>
          <c:x val="0.13971309847463151"/>
          <c:y val="1.879404391590923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5213391487370059E-2"/>
          <c:y val="0.21715555844947657"/>
          <c:w val="0.95377544893982158"/>
          <c:h val="0.55093235229410653"/>
        </c:manualLayout>
      </c:layout>
      <c:barChart>
        <c:barDir val="col"/>
        <c:grouping val="clustered"/>
        <c:varyColors val="0"/>
        <c:ser>
          <c:idx val="0"/>
          <c:order val="0"/>
          <c:tx>
            <c:strRef>
              <c:f>'Q7'!$B$34</c:f>
              <c:strCache>
                <c:ptCount val="1"/>
                <c:pt idx="0">
                  <c:v>2018/19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'Q7'!$A$35:$A$40</c:f>
              <c:strCache>
                <c:ptCount val="6"/>
                <c:pt idx="0">
                  <c:v>Desktop computer</c:v>
                </c:pt>
                <c:pt idx="1">
                  <c:v>Laptop computer</c:v>
                </c:pt>
                <c:pt idx="2">
                  <c:v>Tablet/iPad</c:v>
                </c:pt>
                <c:pt idx="3">
                  <c:v>Smartphone</c:v>
                </c:pt>
                <c:pt idx="4">
                  <c:v>Printer</c:v>
                </c:pt>
                <c:pt idx="5">
                  <c:v>None of the above</c:v>
                </c:pt>
              </c:strCache>
            </c:strRef>
          </c:cat>
          <c:val>
            <c:numRef>
              <c:f>'Q7'!$B$35:$B$40</c:f>
              <c:numCache>
                <c:formatCode>0%</c:formatCode>
                <c:ptCount val="6"/>
                <c:pt idx="0">
                  <c:v>0.48399999999999999</c:v>
                </c:pt>
                <c:pt idx="1">
                  <c:v>0.55900000000000005</c:v>
                </c:pt>
                <c:pt idx="2">
                  <c:v>0.495</c:v>
                </c:pt>
                <c:pt idx="3">
                  <c:v>0.34399999999999997</c:v>
                </c:pt>
                <c:pt idx="4">
                  <c:v>0.495</c:v>
                </c:pt>
                <c:pt idx="5">
                  <c:v>4.2999999999999997E-2</c:v>
                </c:pt>
              </c:numCache>
            </c:numRef>
          </c:val>
          <c:extLst>
            <c:ext xmlns:c16="http://schemas.microsoft.com/office/drawing/2014/chart" uri="{C3380CC4-5D6E-409C-BE32-E72D297353CC}">
              <c16:uniqueId val="{00000000-EF7B-4033-B623-D62ECE45BC72}"/>
            </c:ext>
          </c:extLst>
        </c:ser>
        <c:ser>
          <c:idx val="1"/>
          <c:order val="1"/>
          <c:tx>
            <c:strRef>
              <c:f>'Q7'!$C$34</c:f>
              <c:strCache>
                <c:ptCount val="1"/>
                <c:pt idx="0">
                  <c:v>2020/21</c:v>
                </c:pt>
              </c:strCache>
            </c:strRef>
          </c:tx>
          <c:spPr>
            <a:solidFill>
              <a:schemeClr val="accent2"/>
            </a:solidFill>
            <a:ln>
              <a:no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1-EF7B-4033-B623-D62ECE45BC72}"/>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'Q7'!$A$35:$A$40</c:f>
              <c:strCache>
                <c:ptCount val="6"/>
                <c:pt idx="0">
                  <c:v>Desktop computer</c:v>
                </c:pt>
                <c:pt idx="1">
                  <c:v>Laptop computer</c:v>
                </c:pt>
                <c:pt idx="2">
                  <c:v>Tablet/iPad</c:v>
                </c:pt>
                <c:pt idx="3">
                  <c:v>Smartphone</c:v>
                </c:pt>
                <c:pt idx="4">
                  <c:v>Printer</c:v>
                </c:pt>
                <c:pt idx="5">
                  <c:v>None of the above</c:v>
                </c:pt>
              </c:strCache>
            </c:strRef>
          </c:cat>
          <c:val>
            <c:numRef>
              <c:f>'Q7'!$C$35:$C$40</c:f>
              <c:numCache>
                <c:formatCode>0%</c:formatCode>
                <c:ptCount val="6"/>
                <c:pt idx="0">
                  <c:v>0.24159663865546219</c:v>
                </c:pt>
                <c:pt idx="1">
                  <c:v>0.6470588235294118</c:v>
                </c:pt>
                <c:pt idx="2">
                  <c:v>0.47689075630252103</c:v>
                </c:pt>
                <c:pt idx="3">
                  <c:v>0.52521008403361347</c:v>
                </c:pt>
                <c:pt idx="4">
                  <c:v>0</c:v>
                </c:pt>
                <c:pt idx="5">
                  <c:v>5.6722689075630252E-2</c:v>
                </c:pt>
              </c:numCache>
            </c:numRef>
          </c:val>
          <c:extLst>
            <c:ext xmlns:c16="http://schemas.microsoft.com/office/drawing/2014/chart" uri="{C3380CC4-5D6E-409C-BE32-E72D297353CC}">
              <c16:uniqueId val="{00000002-EF7B-4033-B623-D62ECE45BC72}"/>
            </c:ext>
          </c:extLst>
        </c:ser>
        <c:dLbls>
          <c:showLegendKey val="0"/>
          <c:showVal val="0"/>
          <c:showCatName val="0"/>
          <c:showSerName val="0"/>
          <c:showPercent val="0"/>
          <c:showBubbleSize val="0"/>
        </c:dLbls>
        <c:gapWidth val="219"/>
        <c:overlap val="-27"/>
        <c:axId val="1653472896"/>
        <c:axId val="1653474560"/>
      </c:barChart>
      <c:catAx>
        <c:axId val="1653472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n-US"/>
          </a:p>
        </c:txPr>
        <c:crossAx val="1653474560"/>
        <c:crosses val="autoZero"/>
        <c:auto val="1"/>
        <c:lblAlgn val="ctr"/>
        <c:lblOffset val="100"/>
        <c:noMultiLvlLbl val="0"/>
      </c:catAx>
      <c:valAx>
        <c:axId val="1653474560"/>
        <c:scaling>
          <c:orientation val="minMax"/>
        </c:scaling>
        <c:delete val="1"/>
        <c:axPos val="l"/>
        <c:numFmt formatCode="0%" sourceLinked="1"/>
        <c:majorTickMark val="none"/>
        <c:minorTickMark val="none"/>
        <c:tickLblPos val="nextTo"/>
        <c:crossAx val="1653472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1" i="0" u="none" strike="noStrike" baseline="0" dirty="0">
                <a:solidFill>
                  <a:sysClr val="windowText" lastClr="000000"/>
                </a:solidFill>
                <a:effectLst/>
              </a:rPr>
              <a:t>In the last week, which of these activities have you set for students in your learning environment? </a:t>
            </a:r>
            <a:endParaRPr lang="en-GB" b="1" dirty="0">
              <a:solidFill>
                <a:srgbClr val="FF0000"/>
              </a:solidFill>
            </a:endParaRPr>
          </a:p>
        </c:rich>
      </c:tx>
      <c:layout>
        <c:manualLayout>
          <c:xMode val="edge"/>
          <c:yMode val="edge"/>
          <c:x val="0.13367156411518874"/>
          <c:y val="2.476291082687434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1.313026800785558E-2"/>
          <c:y val="0.16077342670174888"/>
          <c:w val="0.95377544893982158"/>
          <c:h val="0.44756511075660577"/>
        </c:manualLayout>
      </c:layout>
      <c:barChart>
        <c:barDir val="col"/>
        <c:grouping val="clustered"/>
        <c:varyColors val="0"/>
        <c:ser>
          <c:idx val="0"/>
          <c:order val="0"/>
          <c:tx>
            <c:strRef>
              <c:f>'Q14'!$B$14</c:f>
              <c:strCache>
                <c:ptCount val="1"/>
                <c:pt idx="0">
                  <c:v>ACL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'Q14'!$A$15:$A$18</c:f>
              <c:strCache>
                <c:ptCount val="4"/>
                <c:pt idx="0">
                  <c:v>A quiz</c:v>
                </c:pt>
                <c:pt idx="1">
                  <c:v>Moderated discussion</c:v>
                </c:pt>
                <c:pt idx="2">
                  <c:v>Collaborative work on a shared presentation/report</c:v>
                </c:pt>
                <c:pt idx="3">
                  <c:v>None of these</c:v>
                </c:pt>
              </c:strCache>
            </c:strRef>
          </c:cat>
          <c:val>
            <c:numRef>
              <c:f>'Q14'!$B$15:$B$18</c:f>
              <c:numCache>
                <c:formatCode>0%</c:formatCode>
                <c:ptCount val="4"/>
                <c:pt idx="0">
                  <c:v>0.36363636363636365</c:v>
                </c:pt>
                <c:pt idx="1">
                  <c:v>0.31818181818181818</c:v>
                </c:pt>
                <c:pt idx="2">
                  <c:v>0.20779220779220781</c:v>
                </c:pt>
                <c:pt idx="3">
                  <c:v>0.38961038961038963</c:v>
                </c:pt>
              </c:numCache>
            </c:numRef>
          </c:val>
          <c:extLst>
            <c:ext xmlns:c16="http://schemas.microsoft.com/office/drawing/2014/chart" uri="{C3380CC4-5D6E-409C-BE32-E72D297353CC}">
              <c16:uniqueId val="{00000000-B717-4B19-8471-21A3C537C97D}"/>
            </c:ext>
          </c:extLst>
        </c:ser>
        <c:ser>
          <c:idx val="1"/>
          <c:order val="1"/>
          <c:tx>
            <c:strRef>
              <c:f>'Q14'!$C$14</c:f>
              <c:strCache>
                <c:ptCount val="1"/>
                <c:pt idx="0">
                  <c:v>FE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'Q14'!$A$15:$A$18</c:f>
              <c:strCache>
                <c:ptCount val="4"/>
                <c:pt idx="0">
                  <c:v>A quiz</c:v>
                </c:pt>
                <c:pt idx="1">
                  <c:v>Moderated discussion</c:v>
                </c:pt>
                <c:pt idx="2">
                  <c:v>Collaborative work on a shared presentation/report</c:v>
                </c:pt>
                <c:pt idx="3">
                  <c:v>None of these</c:v>
                </c:pt>
              </c:strCache>
            </c:strRef>
          </c:cat>
          <c:val>
            <c:numRef>
              <c:f>'Q14'!$C$15:$C$18</c:f>
              <c:numCache>
                <c:formatCode>0%</c:formatCode>
                <c:ptCount val="4"/>
                <c:pt idx="0">
                  <c:v>0.5110081112398609</c:v>
                </c:pt>
                <c:pt idx="1">
                  <c:v>0.39976825028968715</c:v>
                </c:pt>
                <c:pt idx="2">
                  <c:v>0.49362688296639629</c:v>
                </c:pt>
                <c:pt idx="3">
                  <c:v>0.21552723059096177</c:v>
                </c:pt>
              </c:numCache>
            </c:numRef>
          </c:val>
          <c:extLst>
            <c:ext xmlns:c16="http://schemas.microsoft.com/office/drawing/2014/chart" uri="{C3380CC4-5D6E-409C-BE32-E72D297353CC}">
              <c16:uniqueId val="{00000001-B717-4B19-8471-21A3C537C97D}"/>
            </c:ext>
          </c:extLst>
        </c:ser>
        <c:ser>
          <c:idx val="2"/>
          <c:order val="2"/>
          <c:tx>
            <c:strRef>
              <c:f>'Q14'!$D$14</c:f>
              <c:strCache>
                <c:ptCount val="1"/>
                <c:pt idx="0">
                  <c:v>WBL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'Q14'!$A$15:$A$18</c:f>
              <c:strCache>
                <c:ptCount val="4"/>
                <c:pt idx="0">
                  <c:v>A quiz</c:v>
                </c:pt>
                <c:pt idx="1">
                  <c:v>Moderated discussion</c:v>
                </c:pt>
                <c:pt idx="2">
                  <c:v>Collaborative work on a shared presentation/report</c:v>
                </c:pt>
                <c:pt idx="3">
                  <c:v>None of these</c:v>
                </c:pt>
              </c:strCache>
            </c:strRef>
          </c:cat>
          <c:val>
            <c:numRef>
              <c:f>'Q14'!$D$15:$D$18</c:f>
              <c:numCache>
                <c:formatCode>0%</c:formatCode>
                <c:ptCount val="4"/>
                <c:pt idx="0">
                  <c:v>0.27439024390243905</c:v>
                </c:pt>
                <c:pt idx="1">
                  <c:v>0.45121951219512196</c:v>
                </c:pt>
                <c:pt idx="2">
                  <c:v>0.3048780487804878</c:v>
                </c:pt>
                <c:pt idx="3">
                  <c:v>0.34756097560975607</c:v>
                </c:pt>
              </c:numCache>
            </c:numRef>
          </c:val>
          <c:extLst>
            <c:ext xmlns:c16="http://schemas.microsoft.com/office/drawing/2014/chart" uri="{C3380CC4-5D6E-409C-BE32-E72D297353CC}">
              <c16:uniqueId val="{00000002-B717-4B19-8471-21A3C537C97D}"/>
            </c:ext>
          </c:extLst>
        </c:ser>
        <c:dLbls>
          <c:showLegendKey val="0"/>
          <c:showVal val="0"/>
          <c:showCatName val="0"/>
          <c:showSerName val="0"/>
          <c:showPercent val="0"/>
          <c:showBubbleSize val="0"/>
        </c:dLbls>
        <c:gapWidth val="219"/>
        <c:overlap val="-27"/>
        <c:axId val="1653472896"/>
        <c:axId val="1653474560"/>
      </c:barChart>
      <c:catAx>
        <c:axId val="1653472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00" b="1" i="0" u="none" strike="noStrike" kern="1200" baseline="0">
                <a:solidFill>
                  <a:sysClr val="windowText" lastClr="000000"/>
                </a:solidFill>
                <a:latin typeface="+mn-lt"/>
                <a:ea typeface="+mn-ea"/>
                <a:cs typeface="+mn-cs"/>
              </a:defRPr>
            </a:pPr>
            <a:endParaRPr lang="en-US"/>
          </a:p>
        </c:txPr>
        <c:crossAx val="1653474560"/>
        <c:crosses val="autoZero"/>
        <c:auto val="1"/>
        <c:lblAlgn val="ctr"/>
        <c:lblOffset val="100"/>
        <c:noMultiLvlLbl val="0"/>
      </c:catAx>
      <c:valAx>
        <c:axId val="1653474560"/>
        <c:scaling>
          <c:orientation val="minMax"/>
        </c:scaling>
        <c:delete val="1"/>
        <c:axPos val="l"/>
        <c:numFmt formatCode="0%" sourceLinked="1"/>
        <c:majorTickMark val="none"/>
        <c:minorTickMark val="none"/>
        <c:tickLblPos val="nextTo"/>
        <c:crossAx val="1653472896"/>
        <c:crosses val="autoZero"/>
        <c:crossBetween val="between"/>
      </c:valAx>
      <c:spPr>
        <a:noFill/>
        <a:ln>
          <a:noFill/>
        </a:ln>
        <a:effectLst/>
      </c:spPr>
    </c:plotArea>
    <c:legend>
      <c:legendPos val="b"/>
      <c:layout>
        <c:manualLayout>
          <c:xMode val="edge"/>
          <c:yMode val="edge"/>
          <c:x val="8.8422057467518841E-2"/>
          <c:y val="0.83014743910697142"/>
          <c:w val="0.22302998012319339"/>
          <c:h val="6.5090629943914499E-2"/>
        </c:manualLayout>
      </c:layout>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1" i="0" u="none" strike="noStrike" baseline="0" dirty="0">
                <a:solidFill>
                  <a:sysClr val="windowText" lastClr="000000"/>
                </a:solidFill>
                <a:effectLst/>
              </a:rPr>
              <a:t>Does your job role include any of the following responsibilities? </a:t>
            </a:r>
            <a:endParaRPr lang="en-GB" b="1" dirty="0">
              <a:solidFill>
                <a:srgbClr val="FF0000"/>
              </a:solidFill>
            </a:endParaRPr>
          </a:p>
        </c:rich>
      </c:tx>
      <c:layout>
        <c:manualLayout>
          <c:xMode val="edge"/>
          <c:yMode val="edge"/>
          <c:x val="0.21699709370906647"/>
          <c:y val="4.698502696707705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5213391487370059E-2"/>
          <c:y val="0.21715555844947657"/>
          <c:w val="0.95377544893982158"/>
          <c:h val="0.55093235229410653"/>
        </c:manualLayout>
      </c:layout>
      <c:barChart>
        <c:barDir val="col"/>
        <c:grouping val="clustered"/>
        <c:varyColors val="0"/>
        <c:ser>
          <c:idx val="0"/>
          <c:order val="0"/>
          <c:tx>
            <c:strRef>
              <c:f>'Q15'!$B$12</c:f>
              <c:strCache>
                <c:ptCount val="1"/>
                <c:pt idx="0">
                  <c:v>ACL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'Q15'!$A$13:$A$18</c:f>
              <c:strCache>
                <c:ptCount val="6"/>
                <c:pt idx="0">
                  <c:v>Teach students</c:v>
                </c:pt>
                <c:pt idx="1">
                  <c:v>Support students/staff with their digital skills</c:v>
                </c:pt>
                <c:pt idx="2">
                  <c:v>Support the use of digital resources</c:v>
                </c:pt>
                <c:pt idx="3">
                  <c:v>Support the use of digital systems</c:v>
                </c:pt>
                <c:pt idx="4">
                  <c:v>Trial technology innovation projects</c:v>
                </c:pt>
                <c:pt idx="5">
                  <c:v>None of these</c:v>
                </c:pt>
              </c:strCache>
            </c:strRef>
          </c:cat>
          <c:val>
            <c:numRef>
              <c:f>'Q15'!$B$13:$B$18</c:f>
              <c:numCache>
                <c:formatCode>0%</c:formatCode>
                <c:ptCount val="6"/>
                <c:pt idx="0">
                  <c:v>0.11971830985915492</c:v>
                </c:pt>
                <c:pt idx="1">
                  <c:v>0.23943661971830985</c:v>
                </c:pt>
                <c:pt idx="2">
                  <c:v>0.23943661971830985</c:v>
                </c:pt>
                <c:pt idx="3">
                  <c:v>0.23239436619718309</c:v>
                </c:pt>
                <c:pt idx="4">
                  <c:v>9.154929577464789E-2</c:v>
                </c:pt>
                <c:pt idx="5">
                  <c:v>7.746478873239436E-2</c:v>
                </c:pt>
              </c:numCache>
            </c:numRef>
          </c:val>
          <c:extLst>
            <c:ext xmlns:c16="http://schemas.microsoft.com/office/drawing/2014/chart" uri="{C3380CC4-5D6E-409C-BE32-E72D297353CC}">
              <c16:uniqueId val="{00000000-B98A-4FB4-B887-F1AC0EA6CD3B}"/>
            </c:ext>
          </c:extLst>
        </c:ser>
        <c:ser>
          <c:idx val="1"/>
          <c:order val="1"/>
          <c:tx>
            <c:strRef>
              <c:f>'Q15'!$C$12</c:f>
              <c:strCache>
                <c:ptCount val="1"/>
                <c:pt idx="0">
                  <c:v>FE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'Q15'!$A$13:$A$18</c:f>
              <c:strCache>
                <c:ptCount val="6"/>
                <c:pt idx="0">
                  <c:v>Teach students</c:v>
                </c:pt>
                <c:pt idx="1">
                  <c:v>Support students/staff with their digital skills</c:v>
                </c:pt>
                <c:pt idx="2">
                  <c:v>Support the use of digital resources</c:v>
                </c:pt>
                <c:pt idx="3">
                  <c:v>Support the use of digital systems</c:v>
                </c:pt>
                <c:pt idx="4">
                  <c:v>Trial technology innovation projects</c:v>
                </c:pt>
                <c:pt idx="5">
                  <c:v>None of these</c:v>
                </c:pt>
              </c:strCache>
            </c:strRef>
          </c:cat>
          <c:val>
            <c:numRef>
              <c:f>'Q15'!$C$13:$C$18</c:f>
              <c:numCache>
                <c:formatCode>0%</c:formatCode>
                <c:ptCount val="6"/>
                <c:pt idx="0">
                  <c:v>0.10686600221483943</c:v>
                </c:pt>
                <c:pt idx="1">
                  <c:v>0.21040974529346623</c:v>
                </c:pt>
                <c:pt idx="2">
                  <c:v>0.20819490586932449</c:v>
                </c:pt>
                <c:pt idx="3">
                  <c:v>0.20155038759689922</c:v>
                </c:pt>
                <c:pt idx="4">
                  <c:v>7.5304540420819494E-2</c:v>
                </c:pt>
                <c:pt idx="5">
                  <c:v>0.19767441860465115</c:v>
                </c:pt>
              </c:numCache>
            </c:numRef>
          </c:val>
          <c:extLst>
            <c:ext xmlns:c16="http://schemas.microsoft.com/office/drawing/2014/chart" uri="{C3380CC4-5D6E-409C-BE32-E72D297353CC}">
              <c16:uniqueId val="{00000001-B98A-4FB4-B887-F1AC0EA6CD3B}"/>
            </c:ext>
          </c:extLst>
        </c:ser>
        <c:ser>
          <c:idx val="2"/>
          <c:order val="2"/>
          <c:tx>
            <c:strRef>
              <c:f>'Q15'!$D$12</c:f>
              <c:strCache>
                <c:ptCount val="1"/>
                <c:pt idx="0">
                  <c:v>WBL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'Q15'!$A$13:$A$18</c:f>
              <c:strCache>
                <c:ptCount val="6"/>
                <c:pt idx="0">
                  <c:v>Teach students</c:v>
                </c:pt>
                <c:pt idx="1">
                  <c:v>Support students/staff with their digital skills</c:v>
                </c:pt>
                <c:pt idx="2">
                  <c:v>Support the use of digital resources</c:v>
                </c:pt>
                <c:pt idx="3">
                  <c:v>Support the use of digital systems</c:v>
                </c:pt>
                <c:pt idx="4">
                  <c:v>Trial technology innovation projects</c:v>
                </c:pt>
                <c:pt idx="5">
                  <c:v>None of these</c:v>
                </c:pt>
              </c:strCache>
            </c:strRef>
          </c:cat>
          <c:val>
            <c:numRef>
              <c:f>'Q15'!$D$13:$D$18</c:f>
              <c:numCache>
                <c:formatCode>0%</c:formatCode>
                <c:ptCount val="6"/>
                <c:pt idx="0">
                  <c:v>0.13043478260869565</c:v>
                </c:pt>
                <c:pt idx="1">
                  <c:v>0.20289855072463769</c:v>
                </c:pt>
                <c:pt idx="2">
                  <c:v>0.2318840579710145</c:v>
                </c:pt>
                <c:pt idx="3">
                  <c:v>0.27536231884057971</c:v>
                </c:pt>
                <c:pt idx="4">
                  <c:v>0.10144927536231885</c:v>
                </c:pt>
                <c:pt idx="5">
                  <c:v>5.7971014492753624E-2</c:v>
                </c:pt>
              </c:numCache>
            </c:numRef>
          </c:val>
          <c:extLst>
            <c:ext xmlns:c16="http://schemas.microsoft.com/office/drawing/2014/chart" uri="{C3380CC4-5D6E-409C-BE32-E72D297353CC}">
              <c16:uniqueId val="{00000002-B98A-4FB4-B887-F1AC0EA6CD3B}"/>
            </c:ext>
          </c:extLst>
        </c:ser>
        <c:dLbls>
          <c:showLegendKey val="0"/>
          <c:showVal val="0"/>
          <c:showCatName val="0"/>
          <c:showSerName val="0"/>
          <c:showPercent val="0"/>
          <c:showBubbleSize val="0"/>
        </c:dLbls>
        <c:gapWidth val="219"/>
        <c:overlap val="-27"/>
        <c:axId val="1653472896"/>
        <c:axId val="1653474560"/>
      </c:barChart>
      <c:catAx>
        <c:axId val="1653472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n-US"/>
          </a:p>
        </c:txPr>
        <c:crossAx val="1653474560"/>
        <c:crosses val="autoZero"/>
        <c:auto val="1"/>
        <c:lblAlgn val="ctr"/>
        <c:lblOffset val="100"/>
        <c:noMultiLvlLbl val="0"/>
      </c:catAx>
      <c:valAx>
        <c:axId val="1653474560"/>
        <c:scaling>
          <c:orientation val="minMax"/>
        </c:scaling>
        <c:delete val="1"/>
        <c:axPos val="l"/>
        <c:numFmt formatCode="0%" sourceLinked="1"/>
        <c:majorTickMark val="none"/>
        <c:minorTickMark val="none"/>
        <c:tickLblPos val="nextTo"/>
        <c:crossAx val="1653472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baseline="0" dirty="0">
                <a:solidFill>
                  <a:sysClr val="windowText" lastClr="000000"/>
                </a:solidFill>
                <a:effectLst/>
              </a:rPr>
              <a:t>Teaching practitioner: How much do you agree that you are informed about helping students behave safely online</a:t>
            </a:r>
            <a:r>
              <a:rPr lang="en-US" sz="1400" b="1" i="0" u="none" strike="noStrike" baseline="0" dirty="0">
                <a:solidFill>
                  <a:sysClr val="windowText" lastClr="000000"/>
                </a:solidFill>
                <a:effectLst/>
              </a:rPr>
              <a:t>?</a:t>
            </a:r>
            <a:endParaRPr lang="en-GB" sz="1400" dirty="0">
              <a:solidFill>
                <a:srgbClr val="FF0000"/>
              </a:solidFill>
              <a:effectLst/>
            </a:endParaRPr>
          </a:p>
        </c:rich>
      </c:tx>
      <c:layout>
        <c:manualLayout>
          <c:xMode val="edge"/>
          <c:yMode val="edge"/>
          <c:x val="0.12384496124031008"/>
          <c:y val="2.717622444137612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'Q30'!$F$18</c:f>
              <c:strCache>
                <c:ptCount val="1"/>
                <c:pt idx="0">
                  <c:v>Agree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'Q30'!$G$17:$I$17</c:f>
              <c:strCache>
                <c:ptCount val="3"/>
                <c:pt idx="0">
                  <c:v>ACL</c:v>
                </c:pt>
                <c:pt idx="1">
                  <c:v>FE</c:v>
                </c:pt>
                <c:pt idx="2">
                  <c:v>WBL</c:v>
                </c:pt>
              </c:strCache>
            </c:strRef>
          </c:cat>
          <c:val>
            <c:numRef>
              <c:f>'Q30'!$G$18:$I$18</c:f>
              <c:numCache>
                <c:formatCode>0%</c:formatCode>
                <c:ptCount val="3"/>
                <c:pt idx="0">
                  <c:v>0.7448275862068966</c:v>
                </c:pt>
                <c:pt idx="1">
                  <c:v>0.70960187353629978</c:v>
                </c:pt>
                <c:pt idx="2">
                  <c:v>0.79245283018867929</c:v>
                </c:pt>
              </c:numCache>
            </c:numRef>
          </c:val>
          <c:extLst>
            <c:ext xmlns:c16="http://schemas.microsoft.com/office/drawing/2014/chart" uri="{C3380CC4-5D6E-409C-BE32-E72D297353CC}">
              <c16:uniqueId val="{00000000-9548-4691-9ACC-F17CC444A038}"/>
            </c:ext>
          </c:extLst>
        </c:ser>
        <c:ser>
          <c:idx val="1"/>
          <c:order val="1"/>
          <c:tx>
            <c:strRef>
              <c:f>'Q30'!$F$19</c:f>
              <c:strCache>
                <c:ptCount val="1"/>
                <c:pt idx="0">
                  <c:v>Neutral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'Q30'!$G$17:$I$17</c:f>
              <c:strCache>
                <c:ptCount val="3"/>
                <c:pt idx="0">
                  <c:v>ACL</c:v>
                </c:pt>
                <c:pt idx="1">
                  <c:v>FE</c:v>
                </c:pt>
                <c:pt idx="2">
                  <c:v>WBL</c:v>
                </c:pt>
              </c:strCache>
            </c:strRef>
          </c:cat>
          <c:val>
            <c:numRef>
              <c:f>'Q30'!$G$19:$I$19</c:f>
              <c:numCache>
                <c:formatCode>0%</c:formatCode>
                <c:ptCount val="3"/>
                <c:pt idx="0">
                  <c:v>0.22068965517241379</c:v>
                </c:pt>
                <c:pt idx="1">
                  <c:v>0.24941451990632318</c:v>
                </c:pt>
                <c:pt idx="2">
                  <c:v>0.18867924528301888</c:v>
                </c:pt>
              </c:numCache>
            </c:numRef>
          </c:val>
          <c:extLst>
            <c:ext xmlns:c16="http://schemas.microsoft.com/office/drawing/2014/chart" uri="{C3380CC4-5D6E-409C-BE32-E72D297353CC}">
              <c16:uniqueId val="{00000001-9548-4691-9ACC-F17CC444A038}"/>
            </c:ext>
          </c:extLst>
        </c:ser>
        <c:ser>
          <c:idx val="2"/>
          <c:order val="2"/>
          <c:tx>
            <c:strRef>
              <c:f>'Q30'!$F$20</c:f>
              <c:strCache>
                <c:ptCount val="1"/>
                <c:pt idx="0">
                  <c:v>Disagree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'Q30'!$G$17:$I$17</c:f>
              <c:strCache>
                <c:ptCount val="3"/>
                <c:pt idx="0">
                  <c:v>ACL</c:v>
                </c:pt>
                <c:pt idx="1">
                  <c:v>FE</c:v>
                </c:pt>
                <c:pt idx="2">
                  <c:v>WBL</c:v>
                </c:pt>
              </c:strCache>
            </c:strRef>
          </c:cat>
          <c:val>
            <c:numRef>
              <c:f>'Q30'!$G$20:$I$20</c:f>
              <c:numCache>
                <c:formatCode>0%</c:formatCode>
                <c:ptCount val="3"/>
                <c:pt idx="0">
                  <c:v>3.4482758620689655E-2</c:v>
                </c:pt>
                <c:pt idx="1">
                  <c:v>4.0983606557377046E-2</c:v>
                </c:pt>
                <c:pt idx="2">
                  <c:v>1.8867924528301886E-2</c:v>
                </c:pt>
              </c:numCache>
            </c:numRef>
          </c:val>
          <c:extLst>
            <c:ext xmlns:c16="http://schemas.microsoft.com/office/drawing/2014/chart" uri="{C3380CC4-5D6E-409C-BE32-E72D297353CC}">
              <c16:uniqueId val="{00000002-9548-4691-9ACC-F17CC444A038}"/>
            </c:ext>
          </c:extLst>
        </c:ser>
        <c:dLbls>
          <c:showLegendKey val="0"/>
          <c:showVal val="0"/>
          <c:showCatName val="0"/>
          <c:showSerName val="0"/>
          <c:showPercent val="0"/>
          <c:showBubbleSize val="0"/>
        </c:dLbls>
        <c:gapWidth val="150"/>
        <c:overlap val="100"/>
        <c:axId val="1171363967"/>
        <c:axId val="1170765471"/>
      </c:barChart>
      <c:catAx>
        <c:axId val="117136396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1170765471"/>
        <c:crosses val="autoZero"/>
        <c:auto val="1"/>
        <c:lblAlgn val="ctr"/>
        <c:lblOffset val="100"/>
        <c:noMultiLvlLbl val="0"/>
      </c:catAx>
      <c:valAx>
        <c:axId val="1170765471"/>
        <c:scaling>
          <c:orientation val="minMax"/>
          <c:max val="1"/>
        </c:scaling>
        <c:delete val="1"/>
        <c:axPos val="t"/>
        <c:numFmt formatCode="0%" sourceLinked="1"/>
        <c:majorTickMark val="none"/>
        <c:minorTickMark val="none"/>
        <c:tickLblPos val="nextTo"/>
        <c:crossAx val="1171363967"/>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baseline="0" dirty="0">
                <a:solidFill>
                  <a:sysClr val="windowText" lastClr="000000"/>
                </a:solidFill>
              </a:rPr>
              <a:t>How much do you agree that you are informed about keeping student data safe under GDPR?</a:t>
            </a:r>
            <a:endParaRPr lang="en-US" b="1" dirty="0">
              <a:solidFill>
                <a:srgbClr val="FF0000"/>
              </a:solidFill>
            </a:endParaRPr>
          </a:p>
        </c:rich>
      </c:tx>
      <c:layout>
        <c:manualLayout>
          <c:xMode val="edge"/>
          <c:yMode val="edge"/>
          <c:x val="0.12797932816537469"/>
          <c:y val="4.755839277240821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7050682618161105E-2"/>
          <c:y val="0.1840509800292198"/>
          <c:w val="0.88227748275651585"/>
          <c:h val="0.68034313728112572"/>
        </c:manualLayout>
      </c:layout>
      <c:barChart>
        <c:barDir val="bar"/>
        <c:grouping val="stacked"/>
        <c:varyColors val="0"/>
        <c:ser>
          <c:idx val="0"/>
          <c:order val="0"/>
          <c:tx>
            <c:strRef>
              <c:f>'Q24'!$F$3</c:f>
              <c:strCache>
                <c:ptCount val="1"/>
                <c:pt idx="0">
                  <c:v>Agree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'Q24'!$G$2:$I$2</c:f>
              <c:strCache>
                <c:ptCount val="3"/>
                <c:pt idx="0">
                  <c:v>ACL</c:v>
                </c:pt>
                <c:pt idx="1">
                  <c:v>FE</c:v>
                </c:pt>
                <c:pt idx="2">
                  <c:v>WBL</c:v>
                </c:pt>
              </c:strCache>
            </c:strRef>
          </c:cat>
          <c:val>
            <c:numRef>
              <c:f>'Q24'!$G$3:$I$3</c:f>
              <c:numCache>
                <c:formatCode>0%</c:formatCode>
                <c:ptCount val="3"/>
                <c:pt idx="0">
                  <c:v>0.86206896551724133</c:v>
                </c:pt>
                <c:pt idx="1">
                  <c:v>0.87774294670846398</c:v>
                </c:pt>
                <c:pt idx="2">
                  <c:v>0.88888888888888884</c:v>
                </c:pt>
              </c:numCache>
            </c:numRef>
          </c:val>
          <c:extLst>
            <c:ext xmlns:c16="http://schemas.microsoft.com/office/drawing/2014/chart" uri="{C3380CC4-5D6E-409C-BE32-E72D297353CC}">
              <c16:uniqueId val="{00000000-24A4-4BBA-A12B-5F71DF7060E6}"/>
            </c:ext>
          </c:extLst>
        </c:ser>
        <c:ser>
          <c:idx val="1"/>
          <c:order val="1"/>
          <c:tx>
            <c:strRef>
              <c:f>'Q24'!$F$4</c:f>
              <c:strCache>
                <c:ptCount val="1"/>
                <c:pt idx="0">
                  <c:v>Neutral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'Q24'!$G$2:$I$2</c:f>
              <c:strCache>
                <c:ptCount val="3"/>
                <c:pt idx="0">
                  <c:v>ACL</c:v>
                </c:pt>
                <c:pt idx="1">
                  <c:v>FE</c:v>
                </c:pt>
                <c:pt idx="2">
                  <c:v>WBL</c:v>
                </c:pt>
              </c:strCache>
            </c:strRef>
          </c:cat>
          <c:val>
            <c:numRef>
              <c:f>'Q24'!$G$4:$I$4</c:f>
              <c:numCache>
                <c:formatCode>0%</c:formatCode>
                <c:ptCount val="3"/>
                <c:pt idx="0">
                  <c:v>0.13793103448275862</c:v>
                </c:pt>
                <c:pt idx="1">
                  <c:v>0.10553814002089865</c:v>
                </c:pt>
                <c:pt idx="2">
                  <c:v>7.407407407407407E-2</c:v>
                </c:pt>
              </c:numCache>
            </c:numRef>
          </c:val>
          <c:extLst>
            <c:ext xmlns:c16="http://schemas.microsoft.com/office/drawing/2014/chart" uri="{C3380CC4-5D6E-409C-BE32-E72D297353CC}">
              <c16:uniqueId val="{00000001-24A4-4BBA-A12B-5F71DF7060E6}"/>
            </c:ext>
          </c:extLst>
        </c:ser>
        <c:ser>
          <c:idx val="2"/>
          <c:order val="2"/>
          <c:tx>
            <c:strRef>
              <c:f>'Q24'!$F$5</c:f>
              <c:strCache>
                <c:ptCount val="1"/>
                <c:pt idx="0">
                  <c:v>Disagree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'Q24'!$G$2:$I$2</c:f>
              <c:strCache>
                <c:ptCount val="3"/>
                <c:pt idx="0">
                  <c:v>ACL</c:v>
                </c:pt>
                <c:pt idx="1">
                  <c:v>FE</c:v>
                </c:pt>
                <c:pt idx="2">
                  <c:v>WBL</c:v>
                </c:pt>
              </c:strCache>
            </c:strRef>
          </c:cat>
          <c:val>
            <c:numRef>
              <c:f>'Q24'!$G$5:$I$5</c:f>
              <c:numCache>
                <c:formatCode>0%</c:formatCode>
                <c:ptCount val="3"/>
                <c:pt idx="0">
                  <c:v>0</c:v>
                </c:pt>
                <c:pt idx="1">
                  <c:v>1.671891327063741E-2</c:v>
                </c:pt>
                <c:pt idx="2">
                  <c:v>3.7037037037037035E-2</c:v>
                </c:pt>
              </c:numCache>
            </c:numRef>
          </c:val>
          <c:extLst>
            <c:ext xmlns:c16="http://schemas.microsoft.com/office/drawing/2014/chart" uri="{C3380CC4-5D6E-409C-BE32-E72D297353CC}">
              <c16:uniqueId val="{00000002-24A4-4BBA-A12B-5F71DF7060E6}"/>
            </c:ext>
          </c:extLst>
        </c:ser>
        <c:dLbls>
          <c:showLegendKey val="0"/>
          <c:showVal val="0"/>
          <c:showCatName val="0"/>
          <c:showSerName val="0"/>
          <c:showPercent val="0"/>
          <c:showBubbleSize val="0"/>
        </c:dLbls>
        <c:gapWidth val="150"/>
        <c:overlap val="100"/>
        <c:axId val="1171363967"/>
        <c:axId val="1170765471"/>
      </c:barChart>
      <c:catAx>
        <c:axId val="117136396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1170765471"/>
        <c:crosses val="autoZero"/>
        <c:auto val="1"/>
        <c:lblAlgn val="ctr"/>
        <c:lblOffset val="100"/>
        <c:noMultiLvlLbl val="0"/>
      </c:catAx>
      <c:valAx>
        <c:axId val="1170765471"/>
        <c:scaling>
          <c:orientation val="minMax"/>
          <c:max val="1"/>
        </c:scaling>
        <c:delete val="1"/>
        <c:axPos val="t"/>
        <c:numFmt formatCode="0%" sourceLinked="1"/>
        <c:majorTickMark val="none"/>
        <c:minorTickMark val="none"/>
        <c:tickLblPos val="nextTo"/>
        <c:crossAx val="1171363967"/>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1" i="0" u="none" strike="noStrike" baseline="0" dirty="0">
                <a:solidFill>
                  <a:sysClr val="windowText" lastClr="000000"/>
                </a:solidFill>
                <a:effectLst/>
              </a:rPr>
              <a:t>How well are you supported in teaching your programme to meet the needs of your students’ target roles and goals? </a:t>
            </a:r>
            <a:endParaRPr lang="en-GB" sz="1400" dirty="0">
              <a:solidFill>
                <a:srgbClr val="FF0000"/>
              </a:solidFill>
              <a:effectLst/>
            </a:endParaRPr>
          </a:p>
        </c:rich>
      </c:tx>
      <c:layout>
        <c:manualLayout>
          <c:xMode val="edge"/>
          <c:yMode val="edge"/>
          <c:x val="0.11944471855217902"/>
          <c:y val="1.233802736611080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772251724348409"/>
          <c:y val="0.15347772753267167"/>
          <c:w val="0.88227748275651585"/>
          <c:h val="0.71091638977767402"/>
        </c:manualLayout>
      </c:layout>
      <c:barChart>
        <c:barDir val="bar"/>
        <c:grouping val="stacked"/>
        <c:varyColors val="0"/>
        <c:ser>
          <c:idx val="0"/>
          <c:order val="0"/>
          <c:tx>
            <c:strRef>
              <c:f>'Q26'!$F$11</c:f>
              <c:strCache>
                <c:ptCount val="1"/>
                <c:pt idx="0">
                  <c:v>Very well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'Q26'!$G$10:$I$10</c:f>
              <c:strCache>
                <c:ptCount val="3"/>
                <c:pt idx="0">
                  <c:v>ACL</c:v>
                </c:pt>
                <c:pt idx="1">
                  <c:v>FE</c:v>
                </c:pt>
                <c:pt idx="2">
                  <c:v>WBL</c:v>
                </c:pt>
              </c:strCache>
            </c:strRef>
          </c:cat>
          <c:val>
            <c:numRef>
              <c:f>'Q26'!$G$11:$I$11</c:f>
              <c:numCache>
                <c:formatCode>0%</c:formatCode>
                <c:ptCount val="3"/>
                <c:pt idx="0">
                  <c:v>0.37313432835820898</c:v>
                </c:pt>
                <c:pt idx="1">
                  <c:v>0.33652694610778444</c:v>
                </c:pt>
                <c:pt idx="2">
                  <c:v>0.44444444444444442</c:v>
                </c:pt>
              </c:numCache>
            </c:numRef>
          </c:val>
          <c:extLst>
            <c:ext xmlns:c16="http://schemas.microsoft.com/office/drawing/2014/chart" uri="{C3380CC4-5D6E-409C-BE32-E72D297353CC}">
              <c16:uniqueId val="{00000000-A52A-4A08-BC2B-894A605A73DD}"/>
            </c:ext>
          </c:extLst>
        </c:ser>
        <c:ser>
          <c:idx val="1"/>
          <c:order val="1"/>
          <c:tx>
            <c:strRef>
              <c:f>'Q26'!$F$12</c:f>
              <c:strCache>
                <c:ptCount val="1"/>
                <c:pt idx="0">
                  <c:v>Quite well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'Q26'!$G$10:$I$10</c:f>
              <c:strCache>
                <c:ptCount val="3"/>
                <c:pt idx="0">
                  <c:v>ACL</c:v>
                </c:pt>
                <c:pt idx="1">
                  <c:v>FE</c:v>
                </c:pt>
                <c:pt idx="2">
                  <c:v>WBL</c:v>
                </c:pt>
              </c:strCache>
            </c:strRef>
          </c:cat>
          <c:val>
            <c:numRef>
              <c:f>'Q26'!$G$12:$I$12</c:f>
              <c:numCache>
                <c:formatCode>0%</c:formatCode>
                <c:ptCount val="3"/>
                <c:pt idx="0">
                  <c:v>0.40298507462686567</c:v>
                </c:pt>
                <c:pt idx="1">
                  <c:v>0.40119760479041916</c:v>
                </c:pt>
                <c:pt idx="2">
                  <c:v>0.3202614379084967</c:v>
                </c:pt>
              </c:numCache>
            </c:numRef>
          </c:val>
          <c:extLst>
            <c:ext xmlns:c16="http://schemas.microsoft.com/office/drawing/2014/chart" uri="{C3380CC4-5D6E-409C-BE32-E72D297353CC}">
              <c16:uniqueId val="{00000001-A52A-4A08-BC2B-894A605A73DD}"/>
            </c:ext>
          </c:extLst>
        </c:ser>
        <c:ser>
          <c:idx val="2"/>
          <c:order val="2"/>
          <c:tx>
            <c:strRef>
              <c:f>'Q26'!$F$13</c:f>
              <c:strCache>
                <c:ptCount val="1"/>
                <c:pt idx="0">
                  <c:v>About average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'Q26'!$G$10:$I$10</c:f>
              <c:strCache>
                <c:ptCount val="3"/>
                <c:pt idx="0">
                  <c:v>ACL</c:v>
                </c:pt>
                <c:pt idx="1">
                  <c:v>FE</c:v>
                </c:pt>
                <c:pt idx="2">
                  <c:v>WBL</c:v>
                </c:pt>
              </c:strCache>
            </c:strRef>
          </c:cat>
          <c:val>
            <c:numRef>
              <c:f>'Q26'!$G$13:$I$13</c:f>
              <c:numCache>
                <c:formatCode>0%</c:formatCode>
                <c:ptCount val="3"/>
                <c:pt idx="0">
                  <c:v>0.19402985074626866</c:v>
                </c:pt>
                <c:pt idx="1">
                  <c:v>0.21916167664670658</c:v>
                </c:pt>
                <c:pt idx="2">
                  <c:v>0.19607843137254902</c:v>
                </c:pt>
              </c:numCache>
            </c:numRef>
          </c:val>
          <c:extLst>
            <c:ext xmlns:c16="http://schemas.microsoft.com/office/drawing/2014/chart" uri="{C3380CC4-5D6E-409C-BE32-E72D297353CC}">
              <c16:uniqueId val="{00000002-A52A-4A08-BC2B-894A605A73DD}"/>
            </c:ext>
          </c:extLst>
        </c:ser>
        <c:ser>
          <c:idx val="3"/>
          <c:order val="3"/>
          <c:tx>
            <c:strRef>
              <c:f>'Q26'!$F$14</c:f>
              <c:strCache>
                <c:ptCount val="1"/>
                <c:pt idx="0">
                  <c:v>Not very well</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'Q26'!$G$10:$I$10</c:f>
              <c:strCache>
                <c:ptCount val="3"/>
                <c:pt idx="0">
                  <c:v>ACL</c:v>
                </c:pt>
                <c:pt idx="1">
                  <c:v>FE</c:v>
                </c:pt>
                <c:pt idx="2">
                  <c:v>WBL</c:v>
                </c:pt>
              </c:strCache>
            </c:strRef>
          </c:cat>
          <c:val>
            <c:numRef>
              <c:f>'Q26'!$G$14:$I$14</c:f>
              <c:numCache>
                <c:formatCode>0%</c:formatCode>
                <c:ptCount val="3"/>
                <c:pt idx="0">
                  <c:v>2.2388059701492536E-2</c:v>
                </c:pt>
                <c:pt idx="1">
                  <c:v>3.8323353293413173E-2</c:v>
                </c:pt>
                <c:pt idx="2">
                  <c:v>3.9215686274509803E-2</c:v>
                </c:pt>
              </c:numCache>
            </c:numRef>
          </c:val>
          <c:extLst>
            <c:ext xmlns:c16="http://schemas.microsoft.com/office/drawing/2014/chart" uri="{C3380CC4-5D6E-409C-BE32-E72D297353CC}">
              <c16:uniqueId val="{00000003-A52A-4A08-BC2B-894A605A73DD}"/>
            </c:ext>
          </c:extLst>
        </c:ser>
        <c:ser>
          <c:idx val="4"/>
          <c:order val="4"/>
          <c:tx>
            <c:strRef>
              <c:f>'Q26'!$F$15</c:f>
              <c:strCache>
                <c:ptCount val="1"/>
                <c:pt idx="0">
                  <c:v>Not well at all</c:v>
                </c:pt>
              </c:strCache>
            </c:strRef>
          </c:tx>
          <c:spPr>
            <a:solidFill>
              <a:schemeClr val="accent5"/>
            </a:solidFill>
            <a:ln>
              <a:noFill/>
            </a:ln>
            <a:effectLst/>
          </c:spPr>
          <c:invertIfNegative val="0"/>
          <c:dLbls>
            <c:dLbl>
              <c:idx val="0"/>
              <c:layout>
                <c:manualLayout>
                  <c:x val="-1.2403100775193949E-2"/>
                  <c:y val="-0.1019108416551604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52A-4A08-BC2B-894A605A73DD}"/>
                </c:ext>
              </c:extLst>
            </c:dLbl>
            <c:dLbl>
              <c:idx val="1"/>
              <c:layout>
                <c:manualLayout>
                  <c:x val="-2.2739018087855296E-2"/>
                  <c:y val="-9.51167855448164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52A-4A08-BC2B-894A605A73DD}"/>
                </c:ext>
              </c:extLst>
            </c:dLbl>
            <c:dLbl>
              <c:idx val="2"/>
              <c:layout>
                <c:manualLayout>
                  <c:x val="-1.6537467700258549E-2"/>
                  <c:y val="-9.51167855448162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52A-4A08-BC2B-894A605A73DD}"/>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'Q26'!$G$10:$I$10</c:f>
              <c:strCache>
                <c:ptCount val="3"/>
                <c:pt idx="0">
                  <c:v>ACL</c:v>
                </c:pt>
                <c:pt idx="1">
                  <c:v>FE</c:v>
                </c:pt>
                <c:pt idx="2">
                  <c:v>WBL</c:v>
                </c:pt>
              </c:strCache>
            </c:strRef>
          </c:cat>
          <c:val>
            <c:numRef>
              <c:f>'Q26'!$G$15:$I$15</c:f>
              <c:numCache>
                <c:formatCode>0%</c:formatCode>
                <c:ptCount val="3"/>
                <c:pt idx="0">
                  <c:v>7.462686567164179E-3</c:v>
                </c:pt>
                <c:pt idx="1">
                  <c:v>4.7904191616766467E-3</c:v>
                </c:pt>
                <c:pt idx="2">
                  <c:v>0</c:v>
                </c:pt>
              </c:numCache>
            </c:numRef>
          </c:val>
          <c:extLst>
            <c:ext xmlns:c16="http://schemas.microsoft.com/office/drawing/2014/chart" uri="{C3380CC4-5D6E-409C-BE32-E72D297353CC}">
              <c16:uniqueId val="{00000007-A52A-4A08-BC2B-894A605A73DD}"/>
            </c:ext>
          </c:extLst>
        </c:ser>
        <c:dLbls>
          <c:showLegendKey val="0"/>
          <c:showVal val="0"/>
          <c:showCatName val="0"/>
          <c:showSerName val="0"/>
          <c:showPercent val="0"/>
          <c:showBubbleSize val="0"/>
        </c:dLbls>
        <c:gapWidth val="150"/>
        <c:overlap val="100"/>
        <c:axId val="1171363967"/>
        <c:axId val="1170765471"/>
      </c:barChart>
      <c:catAx>
        <c:axId val="117136396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1170765471"/>
        <c:crosses val="autoZero"/>
        <c:auto val="1"/>
        <c:lblAlgn val="ctr"/>
        <c:lblOffset val="100"/>
        <c:noMultiLvlLbl val="0"/>
      </c:catAx>
      <c:valAx>
        <c:axId val="1170765471"/>
        <c:scaling>
          <c:orientation val="minMax"/>
          <c:max val="1"/>
        </c:scaling>
        <c:delete val="1"/>
        <c:axPos val="t"/>
        <c:numFmt formatCode="0%" sourceLinked="1"/>
        <c:majorTickMark val="none"/>
        <c:minorTickMark val="none"/>
        <c:tickLblPos val="nextTo"/>
        <c:crossAx val="1171363967"/>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baseline="0" dirty="0">
                <a:solidFill>
                  <a:sysClr val="windowText" lastClr="000000"/>
                </a:solidFill>
                <a:effectLst/>
              </a:rPr>
              <a:t>ACL teaching practitioner: How much do you agree that the software available for teaching is industry standard and up to date</a:t>
            </a:r>
            <a:endParaRPr lang="en-GB" sz="1400" dirty="0">
              <a:solidFill>
                <a:srgbClr val="FF0000"/>
              </a:solidFill>
              <a:effectLst/>
            </a:endParaRPr>
          </a:p>
        </c:rich>
      </c:tx>
      <c:layout>
        <c:manualLayout>
          <c:xMode val="edge"/>
          <c:yMode val="edge"/>
          <c:x val="0.11350904392764857"/>
          <c:y val="3.057325249654813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'Q11'!$A$114</c:f>
              <c:strCache>
                <c:ptCount val="1"/>
                <c:pt idx="0">
                  <c:v>Agree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'Q11'!$B$113:$C$113</c:f>
              <c:strCache>
                <c:ptCount val="2"/>
                <c:pt idx="0">
                  <c:v>2018/19</c:v>
                </c:pt>
                <c:pt idx="1">
                  <c:v>2020/21</c:v>
                </c:pt>
              </c:strCache>
            </c:strRef>
          </c:cat>
          <c:val>
            <c:numRef>
              <c:f>'Q11'!$B$114:$C$114</c:f>
              <c:numCache>
                <c:formatCode>0%</c:formatCode>
                <c:ptCount val="2"/>
                <c:pt idx="0">
                  <c:v>0.35499999999999998</c:v>
                </c:pt>
                <c:pt idx="1">
                  <c:v>0.4513888888888889</c:v>
                </c:pt>
              </c:numCache>
            </c:numRef>
          </c:val>
          <c:extLst>
            <c:ext xmlns:c16="http://schemas.microsoft.com/office/drawing/2014/chart" uri="{C3380CC4-5D6E-409C-BE32-E72D297353CC}">
              <c16:uniqueId val="{00000000-537C-4B0C-A8E1-6D604F1504B2}"/>
            </c:ext>
          </c:extLst>
        </c:ser>
        <c:ser>
          <c:idx val="1"/>
          <c:order val="1"/>
          <c:tx>
            <c:strRef>
              <c:f>'Q11'!$A$115</c:f>
              <c:strCache>
                <c:ptCount val="1"/>
                <c:pt idx="0">
                  <c:v>Neutral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'Q11'!$B$113:$C$113</c:f>
              <c:strCache>
                <c:ptCount val="2"/>
                <c:pt idx="0">
                  <c:v>2018/19</c:v>
                </c:pt>
                <c:pt idx="1">
                  <c:v>2020/21</c:v>
                </c:pt>
              </c:strCache>
            </c:strRef>
          </c:cat>
          <c:val>
            <c:numRef>
              <c:f>'Q11'!$B$115:$C$115</c:f>
              <c:numCache>
                <c:formatCode>0%</c:formatCode>
                <c:ptCount val="2"/>
                <c:pt idx="0">
                  <c:v>0.32300000000000001</c:v>
                </c:pt>
                <c:pt idx="1">
                  <c:v>0.41666666666666669</c:v>
                </c:pt>
              </c:numCache>
            </c:numRef>
          </c:val>
          <c:extLst>
            <c:ext xmlns:c16="http://schemas.microsoft.com/office/drawing/2014/chart" uri="{C3380CC4-5D6E-409C-BE32-E72D297353CC}">
              <c16:uniqueId val="{00000001-537C-4B0C-A8E1-6D604F1504B2}"/>
            </c:ext>
          </c:extLst>
        </c:ser>
        <c:ser>
          <c:idx val="2"/>
          <c:order val="2"/>
          <c:tx>
            <c:strRef>
              <c:f>'Q11'!$A$116</c:f>
              <c:strCache>
                <c:ptCount val="1"/>
                <c:pt idx="0">
                  <c:v>Disagree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'Q11'!$B$113:$C$113</c:f>
              <c:strCache>
                <c:ptCount val="2"/>
                <c:pt idx="0">
                  <c:v>2018/19</c:v>
                </c:pt>
                <c:pt idx="1">
                  <c:v>2020/21</c:v>
                </c:pt>
              </c:strCache>
            </c:strRef>
          </c:cat>
          <c:val>
            <c:numRef>
              <c:f>'Q11'!$B$116:$C$116</c:f>
              <c:numCache>
                <c:formatCode>0%</c:formatCode>
                <c:ptCount val="2"/>
                <c:pt idx="0">
                  <c:v>0.32300000000000001</c:v>
                </c:pt>
                <c:pt idx="1">
                  <c:v>0.13194444444444445</c:v>
                </c:pt>
              </c:numCache>
            </c:numRef>
          </c:val>
          <c:extLst>
            <c:ext xmlns:c16="http://schemas.microsoft.com/office/drawing/2014/chart" uri="{C3380CC4-5D6E-409C-BE32-E72D297353CC}">
              <c16:uniqueId val="{00000002-537C-4B0C-A8E1-6D604F1504B2}"/>
            </c:ext>
          </c:extLst>
        </c:ser>
        <c:dLbls>
          <c:showLegendKey val="0"/>
          <c:showVal val="0"/>
          <c:showCatName val="0"/>
          <c:showSerName val="0"/>
          <c:showPercent val="0"/>
          <c:showBubbleSize val="0"/>
        </c:dLbls>
        <c:gapWidth val="150"/>
        <c:overlap val="100"/>
        <c:axId val="1171363967"/>
        <c:axId val="1170765471"/>
      </c:barChart>
      <c:catAx>
        <c:axId val="117136396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1170765471"/>
        <c:crosses val="autoZero"/>
        <c:auto val="1"/>
        <c:lblAlgn val="ctr"/>
        <c:lblOffset val="100"/>
        <c:noMultiLvlLbl val="0"/>
      </c:catAx>
      <c:valAx>
        <c:axId val="1170765471"/>
        <c:scaling>
          <c:orientation val="minMax"/>
          <c:max val="1"/>
        </c:scaling>
        <c:delete val="1"/>
        <c:axPos val="t"/>
        <c:numFmt formatCode="0%" sourceLinked="1"/>
        <c:majorTickMark val="none"/>
        <c:minorTickMark val="none"/>
        <c:tickLblPos val="nextTo"/>
        <c:crossAx val="1171363967"/>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baseline="0" dirty="0">
                <a:solidFill>
                  <a:sysClr val="windowText" lastClr="000000"/>
                </a:solidFill>
                <a:effectLst/>
              </a:rPr>
              <a:t>How much do you agree that your learning provider provides you with the chance to assess your digital skills (</a:t>
            </a:r>
            <a:r>
              <a:rPr lang="en-US" sz="1400" b="1" i="0" baseline="0" dirty="0" err="1">
                <a:solidFill>
                  <a:sysClr val="windowText" lastClr="000000"/>
                </a:solidFill>
                <a:effectLst/>
              </a:rPr>
              <a:t>eg</a:t>
            </a:r>
            <a:r>
              <a:rPr lang="en-US" sz="1400" b="1" i="0" baseline="0" dirty="0">
                <a:solidFill>
                  <a:sysClr val="windowText" lastClr="000000"/>
                </a:solidFill>
                <a:effectLst/>
              </a:rPr>
              <a:t> for career planning)</a:t>
            </a:r>
            <a:endParaRPr lang="en-GB" sz="1400" dirty="0">
              <a:solidFill>
                <a:srgbClr val="FF0000"/>
              </a:solidFill>
              <a:effectLst/>
            </a:endParaRPr>
          </a:p>
        </c:rich>
      </c:tx>
      <c:layout>
        <c:manualLayout>
          <c:xMode val="edge"/>
          <c:yMode val="edge"/>
          <c:x val="0.13004651162790695"/>
          <c:y val="2.038216833103209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'Q33'!$F$8</c:f>
              <c:strCache>
                <c:ptCount val="1"/>
                <c:pt idx="0">
                  <c:v>Agree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'Q33'!$G$7:$I$7</c:f>
              <c:strCache>
                <c:ptCount val="3"/>
                <c:pt idx="0">
                  <c:v>ACL</c:v>
                </c:pt>
                <c:pt idx="1">
                  <c:v>FE</c:v>
                </c:pt>
                <c:pt idx="2">
                  <c:v>WBL</c:v>
                </c:pt>
              </c:strCache>
            </c:strRef>
          </c:cat>
          <c:val>
            <c:numRef>
              <c:f>'Q33'!$G$8:$I$8</c:f>
              <c:numCache>
                <c:formatCode>0%</c:formatCode>
                <c:ptCount val="3"/>
                <c:pt idx="0">
                  <c:v>0.26785714285714285</c:v>
                </c:pt>
                <c:pt idx="1">
                  <c:v>0.46014828544949027</c:v>
                </c:pt>
                <c:pt idx="2">
                  <c:v>0.50877192982456143</c:v>
                </c:pt>
              </c:numCache>
            </c:numRef>
          </c:val>
          <c:extLst>
            <c:ext xmlns:c16="http://schemas.microsoft.com/office/drawing/2014/chart" uri="{C3380CC4-5D6E-409C-BE32-E72D297353CC}">
              <c16:uniqueId val="{00000000-0E13-4FC3-9F2F-28E31917C603}"/>
            </c:ext>
          </c:extLst>
        </c:ser>
        <c:ser>
          <c:idx val="1"/>
          <c:order val="1"/>
          <c:tx>
            <c:strRef>
              <c:f>'Q33'!$F$9</c:f>
              <c:strCache>
                <c:ptCount val="1"/>
                <c:pt idx="0">
                  <c:v>Neutral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'Q33'!$G$7:$I$7</c:f>
              <c:strCache>
                <c:ptCount val="3"/>
                <c:pt idx="0">
                  <c:v>ACL</c:v>
                </c:pt>
                <c:pt idx="1">
                  <c:v>FE</c:v>
                </c:pt>
                <c:pt idx="2">
                  <c:v>WBL</c:v>
                </c:pt>
              </c:strCache>
            </c:strRef>
          </c:cat>
          <c:val>
            <c:numRef>
              <c:f>'Q33'!$G$9:$I$9</c:f>
              <c:numCache>
                <c:formatCode>0%</c:formatCode>
                <c:ptCount val="3"/>
                <c:pt idx="0">
                  <c:v>0.50765306122448983</c:v>
                </c:pt>
                <c:pt idx="1">
                  <c:v>0.45875810936051897</c:v>
                </c:pt>
                <c:pt idx="2">
                  <c:v>0.44272445820433437</c:v>
                </c:pt>
              </c:numCache>
            </c:numRef>
          </c:val>
          <c:extLst>
            <c:ext xmlns:c16="http://schemas.microsoft.com/office/drawing/2014/chart" uri="{C3380CC4-5D6E-409C-BE32-E72D297353CC}">
              <c16:uniqueId val="{00000001-0E13-4FC3-9F2F-28E31917C603}"/>
            </c:ext>
          </c:extLst>
        </c:ser>
        <c:ser>
          <c:idx val="2"/>
          <c:order val="2"/>
          <c:tx>
            <c:strRef>
              <c:f>'Q33'!$F$10</c:f>
              <c:strCache>
                <c:ptCount val="1"/>
                <c:pt idx="0">
                  <c:v>Disagree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'Q33'!$G$7:$I$7</c:f>
              <c:strCache>
                <c:ptCount val="3"/>
                <c:pt idx="0">
                  <c:v>ACL</c:v>
                </c:pt>
                <c:pt idx="1">
                  <c:v>FE</c:v>
                </c:pt>
                <c:pt idx="2">
                  <c:v>WBL</c:v>
                </c:pt>
              </c:strCache>
            </c:strRef>
          </c:cat>
          <c:val>
            <c:numRef>
              <c:f>'Q33'!$G$10:$I$10</c:f>
              <c:numCache>
                <c:formatCode>0%</c:formatCode>
                <c:ptCount val="3"/>
                <c:pt idx="0">
                  <c:v>0.22448979591836735</c:v>
                </c:pt>
                <c:pt idx="1">
                  <c:v>8.1093605189990731E-2</c:v>
                </c:pt>
                <c:pt idx="2">
                  <c:v>4.8503611971104234E-2</c:v>
                </c:pt>
              </c:numCache>
            </c:numRef>
          </c:val>
          <c:extLst>
            <c:ext xmlns:c16="http://schemas.microsoft.com/office/drawing/2014/chart" uri="{C3380CC4-5D6E-409C-BE32-E72D297353CC}">
              <c16:uniqueId val="{00000002-0E13-4FC3-9F2F-28E31917C603}"/>
            </c:ext>
          </c:extLst>
        </c:ser>
        <c:dLbls>
          <c:showLegendKey val="0"/>
          <c:showVal val="0"/>
          <c:showCatName val="0"/>
          <c:showSerName val="0"/>
          <c:showPercent val="0"/>
          <c:showBubbleSize val="0"/>
        </c:dLbls>
        <c:gapWidth val="150"/>
        <c:overlap val="100"/>
        <c:axId val="1171363967"/>
        <c:axId val="1170765471"/>
      </c:barChart>
      <c:catAx>
        <c:axId val="117136396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1170765471"/>
        <c:crosses val="autoZero"/>
        <c:auto val="1"/>
        <c:lblAlgn val="ctr"/>
        <c:lblOffset val="100"/>
        <c:noMultiLvlLbl val="0"/>
      </c:catAx>
      <c:valAx>
        <c:axId val="1170765471"/>
        <c:scaling>
          <c:orientation val="minMax"/>
          <c:max val="1"/>
        </c:scaling>
        <c:delete val="1"/>
        <c:axPos val="t"/>
        <c:numFmt formatCode="0%" sourceLinked="1"/>
        <c:majorTickMark val="none"/>
        <c:minorTickMark val="none"/>
        <c:tickLblPos val="nextTo"/>
        <c:crossAx val="1171363967"/>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baseline="0" dirty="0">
                <a:solidFill>
                  <a:sysClr val="windowText" lastClr="000000"/>
                </a:solidFill>
              </a:rPr>
              <a:t>ACL learners: How much do you agree that you get the chance to be involved in decisions about digital services </a:t>
            </a:r>
            <a:r>
              <a:rPr lang="en-GB" sz="1400" b="1" i="0" u="none" strike="noStrike" baseline="0" dirty="0">
                <a:solidFill>
                  <a:schemeClr val="accent1"/>
                </a:solidFill>
                <a:effectLst/>
              </a:rPr>
              <a:t>(2018-19 - learners are given the chance to be involved in decisions about digital services)</a:t>
            </a:r>
            <a:endParaRPr lang="en-US" b="1" dirty="0">
              <a:solidFill>
                <a:srgbClr val="FF0000"/>
              </a:solidFill>
            </a:endParaRPr>
          </a:p>
        </c:rich>
      </c:tx>
      <c:layout>
        <c:manualLayout>
          <c:xMode val="edge"/>
          <c:yMode val="edge"/>
          <c:x val="0.11971059431524547"/>
          <c:y val="3.057325249654813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'Q14'!$A$26</c:f>
              <c:strCache>
                <c:ptCount val="1"/>
                <c:pt idx="0">
                  <c:v>Agree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'Q14'!$B$25:$C$25</c:f>
              <c:strCache>
                <c:ptCount val="2"/>
                <c:pt idx="0">
                  <c:v>2018/19</c:v>
                </c:pt>
                <c:pt idx="1">
                  <c:v>2020/21</c:v>
                </c:pt>
              </c:strCache>
            </c:strRef>
          </c:cat>
          <c:val>
            <c:numRef>
              <c:f>'Q14'!$B$26:$C$26</c:f>
              <c:numCache>
                <c:formatCode>0%</c:formatCode>
                <c:ptCount val="2"/>
                <c:pt idx="0">
                  <c:v>0.58099999999999996</c:v>
                </c:pt>
                <c:pt idx="1">
                  <c:v>0.27126436781609198</c:v>
                </c:pt>
              </c:numCache>
            </c:numRef>
          </c:val>
          <c:extLst>
            <c:ext xmlns:c16="http://schemas.microsoft.com/office/drawing/2014/chart" uri="{C3380CC4-5D6E-409C-BE32-E72D297353CC}">
              <c16:uniqueId val="{00000000-5FC9-48AC-B601-54BAEFC02718}"/>
            </c:ext>
          </c:extLst>
        </c:ser>
        <c:ser>
          <c:idx val="1"/>
          <c:order val="1"/>
          <c:tx>
            <c:strRef>
              <c:f>'Q14'!$A$27</c:f>
              <c:strCache>
                <c:ptCount val="1"/>
                <c:pt idx="0">
                  <c:v>Neutral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'Q14'!$B$25:$C$25</c:f>
              <c:strCache>
                <c:ptCount val="2"/>
                <c:pt idx="0">
                  <c:v>2018/19</c:v>
                </c:pt>
                <c:pt idx="1">
                  <c:v>2020/21</c:v>
                </c:pt>
              </c:strCache>
            </c:strRef>
          </c:cat>
          <c:val>
            <c:numRef>
              <c:f>'Q14'!$B$27:$C$27</c:f>
              <c:numCache>
                <c:formatCode>0%</c:formatCode>
                <c:ptCount val="2"/>
                <c:pt idx="0">
                  <c:v>0.30199999999999999</c:v>
                </c:pt>
                <c:pt idx="1">
                  <c:v>0.44827586206896552</c:v>
                </c:pt>
              </c:numCache>
            </c:numRef>
          </c:val>
          <c:extLst>
            <c:ext xmlns:c16="http://schemas.microsoft.com/office/drawing/2014/chart" uri="{C3380CC4-5D6E-409C-BE32-E72D297353CC}">
              <c16:uniqueId val="{00000001-5FC9-48AC-B601-54BAEFC02718}"/>
            </c:ext>
          </c:extLst>
        </c:ser>
        <c:ser>
          <c:idx val="2"/>
          <c:order val="2"/>
          <c:tx>
            <c:strRef>
              <c:f>'Q14'!$A$28</c:f>
              <c:strCache>
                <c:ptCount val="1"/>
                <c:pt idx="0">
                  <c:v>Disagree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'Q14'!$B$25:$C$25</c:f>
              <c:strCache>
                <c:ptCount val="2"/>
                <c:pt idx="0">
                  <c:v>2018/19</c:v>
                </c:pt>
                <c:pt idx="1">
                  <c:v>2020/21</c:v>
                </c:pt>
              </c:strCache>
            </c:strRef>
          </c:cat>
          <c:val>
            <c:numRef>
              <c:f>'Q14'!$B$28:$C$28</c:f>
              <c:numCache>
                <c:formatCode>0%</c:formatCode>
                <c:ptCount val="2"/>
                <c:pt idx="0">
                  <c:v>0.11600000000000001</c:v>
                </c:pt>
                <c:pt idx="1">
                  <c:v>0.28045977011494255</c:v>
                </c:pt>
              </c:numCache>
            </c:numRef>
          </c:val>
          <c:extLst>
            <c:ext xmlns:c16="http://schemas.microsoft.com/office/drawing/2014/chart" uri="{C3380CC4-5D6E-409C-BE32-E72D297353CC}">
              <c16:uniqueId val="{00000002-5FC9-48AC-B601-54BAEFC02718}"/>
            </c:ext>
          </c:extLst>
        </c:ser>
        <c:dLbls>
          <c:showLegendKey val="0"/>
          <c:showVal val="0"/>
          <c:showCatName val="0"/>
          <c:showSerName val="0"/>
          <c:showPercent val="0"/>
          <c:showBubbleSize val="0"/>
        </c:dLbls>
        <c:gapWidth val="150"/>
        <c:overlap val="100"/>
        <c:axId val="1171363967"/>
        <c:axId val="1170765471"/>
      </c:barChart>
      <c:catAx>
        <c:axId val="117136396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1170765471"/>
        <c:crosses val="autoZero"/>
        <c:auto val="1"/>
        <c:lblAlgn val="ctr"/>
        <c:lblOffset val="100"/>
        <c:noMultiLvlLbl val="0"/>
      </c:catAx>
      <c:valAx>
        <c:axId val="1170765471"/>
        <c:scaling>
          <c:orientation val="minMax"/>
          <c:max val="1"/>
        </c:scaling>
        <c:delete val="1"/>
        <c:axPos val="t"/>
        <c:numFmt formatCode="0%" sourceLinked="1"/>
        <c:majorTickMark val="none"/>
        <c:minorTickMark val="none"/>
        <c:tickLblPos val="nextTo"/>
        <c:crossAx val="1171363967"/>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baseline="0" dirty="0">
                <a:effectLst/>
              </a:rPr>
              <a:t>ACL: How much do you agree that you are informed about your health and wellbeing as a technology user? </a:t>
            </a:r>
            <a:endParaRPr lang="en-GB" sz="1400"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'Q24'!$A$88:$A$90</c:f>
              <c:strCache>
                <c:ptCount val="3"/>
                <c:pt idx="0">
                  <c:v>Learners</c:v>
                </c:pt>
                <c:pt idx="1">
                  <c:v>Teaching practitioners</c:v>
                </c:pt>
                <c:pt idx="2">
                  <c:v>Professional services</c:v>
                </c:pt>
              </c:strCache>
            </c:strRef>
          </c:cat>
          <c:val>
            <c:numRef>
              <c:f>'Q24'!$F$88:$F$90</c:f>
              <c:numCache>
                <c:formatCode>General</c:formatCode>
                <c:ptCount val="3"/>
                <c:pt idx="0">
                  <c:v>45</c:v>
                </c:pt>
                <c:pt idx="1">
                  <c:v>67</c:v>
                </c:pt>
                <c:pt idx="2">
                  <c:v>84</c:v>
                </c:pt>
              </c:numCache>
            </c:numRef>
          </c:val>
          <c:extLst>
            <c:ext xmlns:c16="http://schemas.microsoft.com/office/drawing/2014/chart" uri="{C3380CC4-5D6E-409C-BE32-E72D297353CC}">
              <c16:uniqueId val="{00000000-FA6F-4B12-AED8-EEA6DA3548AE}"/>
            </c:ext>
          </c:extLst>
        </c:ser>
        <c:dLbls>
          <c:showLegendKey val="0"/>
          <c:showVal val="0"/>
          <c:showCatName val="0"/>
          <c:showSerName val="0"/>
          <c:showPercent val="0"/>
          <c:showBubbleSize val="0"/>
        </c:dLbls>
        <c:gapWidth val="219"/>
        <c:overlap val="-27"/>
        <c:axId val="1030899503"/>
        <c:axId val="1030900751"/>
      </c:barChart>
      <c:catAx>
        <c:axId val="10308995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30900751"/>
        <c:crosses val="autoZero"/>
        <c:auto val="1"/>
        <c:lblAlgn val="ctr"/>
        <c:lblOffset val="100"/>
        <c:noMultiLvlLbl val="0"/>
      </c:catAx>
      <c:valAx>
        <c:axId val="103090075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3089950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baseline="0" dirty="0">
                <a:solidFill>
                  <a:sysClr val="windowText" lastClr="000000"/>
                </a:solidFill>
                <a:effectLst/>
              </a:rPr>
              <a:t>In your work role, how often do you work online with others? (Q17)</a:t>
            </a:r>
            <a:endParaRPr lang="en-GB" sz="1400" dirty="0">
              <a:solidFill>
                <a:srgbClr val="FF0000"/>
              </a:solidFill>
              <a:effectLst/>
            </a:endParaRPr>
          </a:p>
        </c:rich>
      </c:tx>
      <c:layout>
        <c:manualLayout>
          <c:xMode val="edge"/>
          <c:yMode val="edge"/>
          <c:x val="0.13004651162790695"/>
          <c:y val="2.038216833103209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'Q17'!$F$8</c:f>
              <c:strCache>
                <c:ptCount val="1"/>
                <c:pt idx="0">
                  <c:v>Weekly or more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'Q17'!$G$7:$I$7</c:f>
              <c:strCache>
                <c:ptCount val="3"/>
                <c:pt idx="0">
                  <c:v>ACL</c:v>
                </c:pt>
                <c:pt idx="1">
                  <c:v>FE</c:v>
                </c:pt>
                <c:pt idx="2">
                  <c:v>WBL</c:v>
                </c:pt>
              </c:strCache>
            </c:strRef>
          </c:cat>
          <c:val>
            <c:numRef>
              <c:f>'Q17'!$G$8:$I$8</c:f>
              <c:numCache>
                <c:formatCode>0%</c:formatCode>
                <c:ptCount val="3"/>
                <c:pt idx="0">
                  <c:v>0.91379310344827591</c:v>
                </c:pt>
                <c:pt idx="1">
                  <c:v>0.8465553235908142</c:v>
                </c:pt>
                <c:pt idx="2">
                  <c:v>1</c:v>
                </c:pt>
              </c:numCache>
            </c:numRef>
          </c:val>
          <c:extLst>
            <c:ext xmlns:c16="http://schemas.microsoft.com/office/drawing/2014/chart" uri="{C3380CC4-5D6E-409C-BE32-E72D297353CC}">
              <c16:uniqueId val="{00000000-2BEF-4B76-81CA-4E31CB7EF43A}"/>
            </c:ext>
          </c:extLst>
        </c:ser>
        <c:ser>
          <c:idx val="1"/>
          <c:order val="1"/>
          <c:tx>
            <c:strRef>
              <c:f>'Q17'!$F$9</c:f>
              <c:strCache>
                <c:ptCount val="1"/>
                <c:pt idx="0">
                  <c:v>Monthly or less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'Q17'!$G$7:$I$7</c:f>
              <c:strCache>
                <c:ptCount val="3"/>
                <c:pt idx="0">
                  <c:v>ACL</c:v>
                </c:pt>
                <c:pt idx="1">
                  <c:v>FE</c:v>
                </c:pt>
                <c:pt idx="2">
                  <c:v>WBL</c:v>
                </c:pt>
              </c:strCache>
            </c:strRef>
          </c:cat>
          <c:val>
            <c:numRef>
              <c:f>'Q17'!$G$9:$I$9</c:f>
              <c:numCache>
                <c:formatCode>0%</c:formatCode>
                <c:ptCount val="3"/>
                <c:pt idx="0">
                  <c:v>8.6206896551724144E-2</c:v>
                </c:pt>
                <c:pt idx="1">
                  <c:v>0.10542797494780794</c:v>
                </c:pt>
                <c:pt idx="2">
                  <c:v>0</c:v>
                </c:pt>
              </c:numCache>
            </c:numRef>
          </c:val>
          <c:extLst>
            <c:ext xmlns:c16="http://schemas.microsoft.com/office/drawing/2014/chart" uri="{C3380CC4-5D6E-409C-BE32-E72D297353CC}">
              <c16:uniqueId val="{00000001-2BEF-4B76-81CA-4E31CB7EF43A}"/>
            </c:ext>
          </c:extLst>
        </c:ser>
        <c:ser>
          <c:idx val="2"/>
          <c:order val="2"/>
          <c:tx>
            <c:strRef>
              <c:f>'Q17'!$F$10</c:f>
              <c:strCache>
                <c:ptCount val="1"/>
                <c:pt idx="0">
                  <c:v>Never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'Q17'!$G$7:$I$7</c:f>
              <c:strCache>
                <c:ptCount val="3"/>
                <c:pt idx="0">
                  <c:v>ACL</c:v>
                </c:pt>
                <c:pt idx="1">
                  <c:v>FE</c:v>
                </c:pt>
                <c:pt idx="2">
                  <c:v>WBL</c:v>
                </c:pt>
              </c:strCache>
            </c:strRef>
          </c:cat>
          <c:val>
            <c:numRef>
              <c:f>'Q17'!$G$10:$I$10</c:f>
              <c:numCache>
                <c:formatCode>0%</c:formatCode>
                <c:ptCount val="3"/>
                <c:pt idx="0">
                  <c:v>0</c:v>
                </c:pt>
                <c:pt idx="1">
                  <c:v>4.8016701461377868E-2</c:v>
                </c:pt>
                <c:pt idx="2">
                  <c:v>0</c:v>
                </c:pt>
              </c:numCache>
            </c:numRef>
          </c:val>
          <c:extLst>
            <c:ext xmlns:c16="http://schemas.microsoft.com/office/drawing/2014/chart" uri="{C3380CC4-5D6E-409C-BE32-E72D297353CC}">
              <c16:uniqueId val="{00000002-2BEF-4B76-81CA-4E31CB7EF43A}"/>
            </c:ext>
          </c:extLst>
        </c:ser>
        <c:dLbls>
          <c:showLegendKey val="0"/>
          <c:showVal val="0"/>
          <c:showCatName val="0"/>
          <c:showSerName val="0"/>
          <c:showPercent val="0"/>
          <c:showBubbleSize val="0"/>
        </c:dLbls>
        <c:gapWidth val="150"/>
        <c:overlap val="100"/>
        <c:axId val="1171363967"/>
        <c:axId val="1170765471"/>
      </c:barChart>
      <c:catAx>
        <c:axId val="117136396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1170765471"/>
        <c:crosses val="autoZero"/>
        <c:auto val="1"/>
        <c:lblAlgn val="ctr"/>
        <c:lblOffset val="100"/>
        <c:noMultiLvlLbl val="0"/>
      </c:catAx>
      <c:valAx>
        <c:axId val="1170765471"/>
        <c:scaling>
          <c:orientation val="minMax"/>
          <c:max val="1"/>
        </c:scaling>
        <c:delete val="1"/>
        <c:axPos val="t"/>
        <c:numFmt formatCode="0%" sourceLinked="1"/>
        <c:majorTickMark val="none"/>
        <c:minorTickMark val="none"/>
        <c:tickLblPos val="nextTo"/>
        <c:crossAx val="1171363967"/>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1" i="0" u="none" strike="noStrike" baseline="0" dirty="0">
                <a:solidFill>
                  <a:sysClr val="windowText" lastClr="000000"/>
                </a:solidFill>
                <a:effectLst/>
              </a:rPr>
              <a:t>ACL teaching practitioner: Overall, how would you rate the quality of support you get from your organisation to develop your digital skills?​</a:t>
            </a:r>
            <a:r>
              <a:rPr lang="en-GB" sz="1400" b="1" i="0" u="none" strike="noStrike" baseline="0" dirty="0">
                <a:solidFill>
                  <a:schemeClr val="accent1"/>
                </a:solidFill>
                <a:effectLst/>
              </a:rPr>
              <a:t> </a:t>
            </a:r>
            <a:r>
              <a:rPr lang="en-GB" sz="1400" b="1" i="0" u="none" strike="noStrike" baseline="0" dirty="0">
                <a:solidFill>
                  <a:srgbClr val="FF0000"/>
                </a:solidFill>
                <a:effectLst/>
              </a:rPr>
              <a:t> </a:t>
            </a:r>
            <a:r>
              <a:rPr lang="en-GB" sz="1400" b="1" i="0" u="none" strike="noStrike" baseline="0" dirty="0">
                <a:solidFill>
                  <a:schemeClr val="accent1"/>
                </a:solidFill>
                <a:effectLst/>
              </a:rPr>
              <a:t>(...to develop the digital aspects of your role? 2018/19)</a:t>
            </a:r>
            <a:r>
              <a:rPr lang="en-GB" sz="1400" b="1" i="0" u="none" strike="noStrike" baseline="0" dirty="0">
                <a:solidFill>
                  <a:sysClr val="windowText" lastClr="000000"/>
                </a:solidFill>
                <a:effectLst/>
              </a:rPr>
              <a:t> </a:t>
            </a:r>
            <a:r>
              <a:rPr lang="en-GB" sz="1400" b="1" i="0" u="none" strike="noStrike" baseline="0" dirty="0">
                <a:solidFill>
                  <a:srgbClr val="FF0000"/>
                </a:solidFill>
                <a:effectLst/>
              </a:rPr>
              <a:t>-</a:t>
            </a:r>
            <a:endParaRPr lang="en-GB" b="1" dirty="0">
              <a:solidFill>
                <a:srgbClr val="FF0000"/>
              </a:solidFill>
            </a:endParaRPr>
          </a:p>
        </c:rich>
      </c:tx>
      <c:layout>
        <c:manualLayout>
          <c:xMode val="edge"/>
          <c:yMode val="edge"/>
          <c:x val="0.10563139187595985"/>
          <c:y val="2.819106587386384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5213396652200782E-2"/>
          <c:y val="0.25195206461076736"/>
          <c:w val="0.95377544893982158"/>
          <c:h val="0.55093235229410653"/>
        </c:manualLayout>
      </c:layout>
      <c:barChart>
        <c:barDir val="col"/>
        <c:grouping val="clustered"/>
        <c:varyColors val="0"/>
        <c:ser>
          <c:idx val="0"/>
          <c:order val="0"/>
          <c:tx>
            <c:strRef>
              <c:f>'Q32'!$B$38</c:f>
              <c:strCache>
                <c:ptCount val="1"/>
                <c:pt idx="0">
                  <c:v>2018/19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'Q32'!$A$39:$A$45</c:f>
              <c:strCache>
                <c:ptCount val="7"/>
                <c:pt idx="0">
                  <c:v>Best imaginable</c:v>
                </c:pt>
                <c:pt idx="1">
                  <c:v>Excellent</c:v>
                </c:pt>
                <c:pt idx="2">
                  <c:v>Good</c:v>
                </c:pt>
                <c:pt idx="3">
                  <c:v>Average</c:v>
                </c:pt>
                <c:pt idx="4">
                  <c:v>Poor</c:v>
                </c:pt>
                <c:pt idx="5">
                  <c:v>Awful</c:v>
                </c:pt>
                <c:pt idx="6">
                  <c:v>Worst imaginable</c:v>
                </c:pt>
              </c:strCache>
            </c:strRef>
          </c:cat>
          <c:val>
            <c:numRef>
              <c:f>'Q32'!$B$39:$B$45</c:f>
              <c:numCache>
                <c:formatCode>0%</c:formatCode>
                <c:ptCount val="7"/>
                <c:pt idx="0">
                  <c:v>0</c:v>
                </c:pt>
                <c:pt idx="1">
                  <c:v>0.161</c:v>
                </c:pt>
                <c:pt idx="2">
                  <c:v>0.30599999999999999</c:v>
                </c:pt>
                <c:pt idx="3">
                  <c:v>0.30599999999999999</c:v>
                </c:pt>
                <c:pt idx="4">
                  <c:v>0.19400000000000001</c:v>
                </c:pt>
                <c:pt idx="5">
                  <c:v>3.2000000000000001E-2</c:v>
                </c:pt>
                <c:pt idx="6">
                  <c:v>0</c:v>
                </c:pt>
              </c:numCache>
            </c:numRef>
          </c:val>
          <c:extLst>
            <c:ext xmlns:c16="http://schemas.microsoft.com/office/drawing/2014/chart" uri="{C3380CC4-5D6E-409C-BE32-E72D297353CC}">
              <c16:uniqueId val="{00000000-89CC-4E54-B451-EFECD2CE6D2F}"/>
            </c:ext>
          </c:extLst>
        </c:ser>
        <c:ser>
          <c:idx val="1"/>
          <c:order val="1"/>
          <c:tx>
            <c:strRef>
              <c:f>'Q32'!$C$38</c:f>
              <c:strCache>
                <c:ptCount val="1"/>
                <c:pt idx="0">
                  <c:v>2020/21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'Q32'!$A$39:$A$45</c:f>
              <c:strCache>
                <c:ptCount val="7"/>
                <c:pt idx="0">
                  <c:v>Best imaginable</c:v>
                </c:pt>
                <c:pt idx="1">
                  <c:v>Excellent</c:v>
                </c:pt>
                <c:pt idx="2">
                  <c:v>Good</c:v>
                </c:pt>
                <c:pt idx="3">
                  <c:v>Average</c:v>
                </c:pt>
                <c:pt idx="4">
                  <c:v>Poor</c:v>
                </c:pt>
                <c:pt idx="5">
                  <c:v>Awful</c:v>
                </c:pt>
                <c:pt idx="6">
                  <c:v>Worst imaginable</c:v>
                </c:pt>
              </c:strCache>
            </c:strRef>
          </c:cat>
          <c:val>
            <c:numRef>
              <c:f>'Q32'!$C$39:$C$45</c:f>
              <c:numCache>
                <c:formatCode>0%</c:formatCode>
                <c:ptCount val="7"/>
                <c:pt idx="0">
                  <c:v>4.0816326530612242E-2</c:v>
                </c:pt>
                <c:pt idx="1">
                  <c:v>0.27891156462585032</c:v>
                </c:pt>
                <c:pt idx="2">
                  <c:v>0.38095238095238093</c:v>
                </c:pt>
                <c:pt idx="3">
                  <c:v>0.23809523809523808</c:v>
                </c:pt>
                <c:pt idx="4">
                  <c:v>6.1224489795918366E-2</c:v>
                </c:pt>
                <c:pt idx="5">
                  <c:v>0</c:v>
                </c:pt>
                <c:pt idx="6">
                  <c:v>0</c:v>
                </c:pt>
              </c:numCache>
            </c:numRef>
          </c:val>
          <c:extLst>
            <c:ext xmlns:c16="http://schemas.microsoft.com/office/drawing/2014/chart" uri="{C3380CC4-5D6E-409C-BE32-E72D297353CC}">
              <c16:uniqueId val="{00000001-89CC-4E54-B451-EFECD2CE6D2F}"/>
            </c:ext>
          </c:extLst>
        </c:ser>
        <c:dLbls>
          <c:showLegendKey val="0"/>
          <c:showVal val="0"/>
          <c:showCatName val="0"/>
          <c:showSerName val="0"/>
          <c:showPercent val="0"/>
          <c:showBubbleSize val="0"/>
        </c:dLbls>
        <c:gapWidth val="219"/>
        <c:overlap val="-27"/>
        <c:axId val="1653472896"/>
        <c:axId val="1653474560"/>
      </c:barChart>
      <c:catAx>
        <c:axId val="1653472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n-US"/>
          </a:p>
        </c:txPr>
        <c:crossAx val="1653474560"/>
        <c:crosses val="autoZero"/>
        <c:auto val="1"/>
        <c:lblAlgn val="ctr"/>
        <c:lblOffset val="100"/>
        <c:noMultiLvlLbl val="0"/>
      </c:catAx>
      <c:valAx>
        <c:axId val="1653474560"/>
        <c:scaling>
          <c:orientation val="minMax"/>
        </c:scaling>
        <c:delete val="1"/>
        <c:axPos val="l"/>
        <c:numFmt formatCode="0%" sourceLinked="1"/>
        <c:majorTickMark val="none"/>
        <c:minorTickMark val="none"/>
        <c:tickLblPos val="nextTo"/>
        <c:crossAx val="1653472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1" i="0" u="none" strike="noStrike" baseline="0" dirty="0">
                <a:solidFill>
                  <a:sysClr val="windowText" lastClr="000000"/>
                </a:solidFill>
                <a:effectLst/>
              </a:rPr>
              <a:t>Which of these skills does your organisation offer support for you to develop? </a:t>
            </a:r>
            <a:endParaRPr lang="en-GB" b="1" dirty="0">
              <a:solidFill>
                <a:srgbClr val="FF0000"/>
              </a:solidFill>
            </a:endParaRPr>
          </a:p>
        </c:rich>
      </c:tx>
      <c:layout>
        <c:manualLayout>
          <c:xMode val="edge"/>
          <c:yMode val="edge"/>
          <c:x val="0.13568540890166966"/>
          <c:y val="4.698510978977307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5213391487370059E-2"/>
          <c:y val="0.21715555844947657"/>
          <c:w val="0.95377544893982158"/>
          <c:h val="0.55093235229410653"/>
        </c:manualLayout>
      </c:layout>
      <c:barChart>
        <c:barDir val="col"/>
        <c:grouping val="clustered"/>
        <c:varyColors val="0"/>
        <c:ser>
          <c:idx val="0"/>
          <c:order val="0"/>
          <c:tx>
            <c:strRef>
              <c:f>'Q28'!$B$14</c:f>
              <c:strCache>
                <c:ptCount val="1"/>
                <c:pt idx="0">
                  <c:v>ACL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'Q28'!$A$15:$A$20</c:f>
              <c:strCache>
                <c:ptCount val="6"/>
                <c:pt idx="0">
                  <c:v>Basic IT skills</c:v>
                </c:pt>
                <c:pt idx="1">
                  <c:v>Specialist software use</c:v>
                </c:pt>
                <c:pt idx="2">
                  <c:v>Create digital learning materials</c:v>
                </c:pt>
                <c:pt idx="3">
                  <c:v>Manage your professional digital identity</c:v>
                </c:pt>
                <c:pt idx="4">
                  <c:v>Teach in online environments</c:v>
                </c:pt>
                <c:pt idx="5">
                  <c:v>Deliver effective digital assessments</c:v>
                </c:pt>
              </c:strCache>
            </c:strRef>
          </c:cat>
          <c:val>
            <c:numRef>
              <c:f>'Q28'!$B$15:$B$20</c:f>
              <c:numCache>
                <c:formatCode>0%</c:formatCode>
                <c:ptCount val="6"/>
                <c:pt idx="0">
                  <c:v>0.63636363636363635</c:v>
                </c:pt>
                <c:pt idx="1">
                  <c:v>0.33766233766233766</c:v>
                </c:pt>
                <c:pt idx="2">
                  <c:v>0.50649350649350644</c:v>
                </c:pt>
                <c:pt idx="3">
                  <c:v>0.15584415584415584</c:v>
                </c:pt>
                <c:pt idx="4">
                  <c:v>0.70129870129870131</c:v>
                </c:pt>
                <c:pt idx="5">
                  <c:v>0.24025974025974026</c:v>
                </c:pt>
              </c:numCache>
            </c:numRef>
          </c:val>
          <c:extLst>
            <c:ext xmlns:c16="http://schemas.microsoft.com/office/drawing/2014/chart" uri="{C3380CC4-5D6E-409C-BE32-E72D297353CC}">
              <c16:uniqueId val="{00000000-87E2-40B0-A659-8C69B5E8636D}"/>
            </c:ext>
          </c:extLst>
        </c:ser>
        <c:ser>
          <c:idx val="1"/>
          <c:order val="1"/>
          <c:tx>
            <c:strRef>
              <c:f>'Q28'!$C$14</c:f>
              <c:strCache>
                <c:ptCount val="1"/>
                <c:pt idx="0">
                  <c:v>FE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'Q28'!$A$15:$A$20</c:f>
              <c:strCache>
                <c:ptCount val="6"/>
                <c:pt idx="0">
                  <c:v>Basic IT skills</c:v>
                </c:pt>
                <c:pt idx="1">
                  <c:v>Specialist software use</c:v>
                </c:pt>
                <c:pt idx="2">
                  <c:v>Create digital learning materials</c:v>
                </c:pt>
                <c:pt idx="3">
                  <c:v>Manage your professional digital identity</c:v>
                </c:pt>
                <c:pt idx="4">
                  <c:v>Teach in online environments</c:v>
                </c:pt>
                <c:pt idx="5">
                  <c:v>Deliver effective digital assessments</c:v>
                </c:pt>
              </c:strCache>
            </c:strRef>
          </c:cat>
          <c:val>
            <c:numRef>
              <c:f>'Q28'!$C$15:$C$20</c:f>
              <c:numCache>
                <c:formatCode>0%</c:formatCode>
                <c:ptCount val="6"/>
                <c:pt idx="0">
                  <c:v>0.7636152954808807</c:v>
                </c:pt>
                <c:pt idx="1">
                  <c:v>0.48088064889918886</c:v>
                </c:pt>
                <c:pt idx="2">
                  <c:v>0.67091541135573585</c:v>
                </c:pt>
                <c:pt idx="3">
                  <c:v>0.28273464658169178</c:v>
                </c:pt>
                <c:pt idx="4">
                  <c:v>0.78099652375434536</c:v>
                </c:pt>
                <c:pt idx="5">
                  <c:v>0.45654692931633833</c:v>
                </c:pt>
              </c:numCache>
            </c:numRef>
          </c:val>
          <c:extLst>
            <c:ext xmlns:c16="http://schemas.microsoft.com/office/drawing/2014/chart" uri="{C3380CC4-5D6E-409C-BE32-E72D297353CC}">
              <c16:uniqueId val="{00000001-87E2-40B0-A659-8C69B5E8636D}"/>
            </c:ext>
          </c:extLst>
        </c:ser>
        <c:ser>
          <c:idx val="2"/>
          <c:order val="2"/>
          <c:tx>
            <c:strRef>
              <c:f>'Q28'!$D$14</c:f>
              <c:strCache>
                <c:ptCount val="1"/>
                <c:pt idx="0">
                  <c:v>WBL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'Q28'!$A$15:$A$20</c:f>
              <c:strCache>
                <c:ptCount val="6"/>
                <c:pt idx="0">
                  <c:v>Basic IT skills</c:v>
                </c:pt>
                <c:pt idx="1">
                  <c:v>Specialist software use</c:v>
                </c:pt>
                <c:pt idx="2">
                  <c:v>Create digital learning materials</c:v>
                </c:pt>
                <c:pt idx="3">
                  <c:v>Manage your professional digital identity</c:v>
                </c:pt>
                <c:pt idx="4">
                  <c:v>Teach in online environments</c:v>
                </c:pt>
                <c:pt idx="5">
                  <c:v>Deliver effective digital assessments</c:v>
                </c:pt>
              </c:strCache>
            </c:strRef>
          </c:cat>
          <c:val>
            <c:numRef>
              <c:f>'Q28'!$D$15:$D$20</c:f>
              <c:numCache>
                <c:formatCode>0%</c:formatCode>
                <c:ptCount val="6"/>
                <c:pt idx="0">
                  <c:v>0.65853658536585369</c:v>
                </c:pt>
                <c:pt idx="1">
                  <c:v>0.40853658536585363</c:v>
                </c:pt>
                <c:pt idx="2">
                  <c:v>0.42073170731707316</c:v>
                </c:pt>
                <c:pt idx="3">
                  <c:v>0.28658536585365851</c:v>
                </c:pt>
                <c:pt idx="4">
                  <c:v>0.54268292682926833</c:v>
                </c:pt>
                <c:pt idx="5">
                  <c:v>0.39634146341463417</c:v>
                </c:pt>
              </c:numCache>
            </c:numRef>
          </c:val>
          <c:extLst>
            <c:ext xmlns:c16="http://schemas.microsoft.com/office/drawing/2014/chart" uri="{C3380CC4-5D6E-409C-BE32-E72D297353CC}">
              <c16:uniqueId val="{00000002-87E2-40B0-A659-8C69B5E8636D}"/>
            </c:ext>
          </c:extLst>
        </c:ser>
        <c:dLbls>
          <c:showLegendKey val="0"/>
          <c:showVal val="0"/>
          <c:showCatName val="0"/>
          <c:showSerName val="0"/>
          <c:showPercent val="0"/>
          <c:showBubbleSize val="0"/>
        </c:dLbls>
        <c:gapWidth val="219"/>
        <c:overlap val="-27"/>
        <c:axId val="1653472896"/>
        <c:axId val="1653474560"/>
      </c:barChart>
      <c:catAx>
        <c:axId val="1653472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n-US"/>
          </a:p>
        </c:txPr>
        <c:crossAx val="1653474560"/>
        <c:crosses val="autoZero"/>
        <c:auto val="1"/>
        <c:lblAlgn val="ctr"/>
        <c:lblOffset val="100"/>
        <c:noMultiLvlLbl val="0"/>
      </c:catAx>
      <c:valAx>
        <c:axId val="1653474560"/>
        <c:scaling>
          <c:orientation val="minMax"/>
        </c:scaling>
        <c:delete val="1"/>
        <c:axPos val="l"/>
        <c:numFmt formatCode="0%" sourceLinked="1"/>
        <c:majorTickMark val="none"/>
        <c:minorTickMark val="none"/>
        <c:tickLblPos val="nextTo"/>
        <c:crossAx val="1653472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1" i="0" u="none" strike="noStrike" baseline="0" dirty="0">
                <a:solidFill>
                  <a:sysClr val="windowText" lastClr="000000"/>
                </a:solidFill>
                <a:effectLst/>
              </a:rPr>
              <a:t>Overall, how would you rate the quality of support you get from your organisation to develop your digital skills?​</a:t>
            </a:r>
            <a:r>
              <a:rPr lang="en-GB" sz="1400" b="1" i="0" u="none" strike="noStrike" baseline="0" dirty="0">
                <a:solidFill>
                  <a:schemeClr val="accent1"/>
                </a:solidFill>
                <a:effectLst/>
              </a:rPr>
              <a:t> </a:t>
            </a:r>
            <a:endParaRPr lang="en-GB" b="1" dirty="0">
              <a:solidFill>
                <a:srgbClr val="FF0000"/>
              </a:solidFill>
            </a:endParaRPr>
          </a:p>
        </c:rich>
      </c:tx>
      <c:layout>
        <c:manualLayout>
          <c:xMode val="edge"/>
          <c:yMode val="edge"/>
          <c:x val="0.10563139187595985"/>
          <c:y val="2.819106587386384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1.5144112794336497E-2"/>
          <c:y val="0.21402321779682507"/>
          <c:w val="0.95377544893982158"/>
          <c:h val="0.55093235229410653"/>
        </c:manualLayout>
      </c:layout>
      <c:barChart>
        <c:barDir val="col"/>
        <c:grouping val="clustered"/>
        <c:varyColors val="0"/>
        <c:ser>
          <c:idx val="0"/>
          <c:order val="0"/>
          <c:tx>
            <c:strRef>
              <c:f>'Q26'!$B$12</c:f>
              <c:strCache>
                <c:ptCount val="1"/>
                <c:pt idx="0">
                  <c:v>ACL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'Q26'!$A$13:$A$19</c:f>
              <c:strCache>
                <c:ptCount val="7"/>
                <c:pt idx="0">
                  <c:v>Best imaginable</c:v>
                </c:pt>
                <c:pt idx="1">
                  <c:v>Excellent</c:v>
                </c:pt>
                <c:pt idx="2">
                  <c:v>Good</c:v>
                </c:pt>
                <c:pt idx="3">
                  <c:v>Average</c:v>
                </c:pt>
                <c:pt idx="4">
                  <c:v>Poor</c:v>
                </c:pt>
                <c:pt idx="5">
                  <c:v>Awful</c:v>
                </c:pt>
                <c:pt idx="6">
                  <c:v>Worst imaginable</c:v>
                </c:pt>
              </c:strCache>
            </c:strRef>
          </c:cat>
          <c:val>
            <c:numRef>
              <c:f>'Q26'!$B$13:$B$19</c:f>
              <c:numCache>
                <c:formatCode>0%</c:formatCode>
                <c:ptCount val="7"/>
                <c:pt idx="0">
                  <c:v>1.7241379310344827E-2</c:v>
                </c:pt>
                <c:pt idx="1">
                  <c:v>0.31034482758620691</c:v>
                </c:pt>
                <c:pt idx="2">
                  <c:v>0.5</c:v>
                </c:pt>
                <c:pt idx="3">
                  <c:v>0.15517241379310345</c:v>
                </c:pt>
                <c:pt idx="4">
                  <c:v>0</c:v>
                </c:pt>
                <c:pt idx="5">
                  <c:v>1.7241379310344827E-2</c:v>
                </c:pt>
                <c:pt idx="6">
                  <c:v>0</c:v>
                </c:pt>
              </c:numCache>
            </c:numRef>
          </c:val>
          <c:extLst>
            <c:ext xmlns:c16="http://schemas.microsoft.com/office/drawing/2014/chart" uri="{C3380CC4-5D6E-409C-BE32-E72D297353CC}">
              <c16:uniqueId val="{00000000-286C-40B6-8409-F5EC9502AA66}"/>
            </c:ext>
          </c:extLst>
        </c:ser>
        <c:ser>
          <c:idx val="1"/>
          <c:order val="1"/>
          <c:tx>
            <c:strRef>
              <c:f>'Q26'!$C$12</c:f>
              <c:strCache>
                <c:ptCount val="1"/>
                <c:pt idx="0">
                  <c:v>FE</c:v>
                </c:pt>
              </c:strCache>
            </c:strRef>
          </c:tx>
          <c:spPr>
            <a:solidFill>
              <a:schemeClr val="accent2"/>
            </a:solidFill>
            <a:ln>
              <a:noFill/>
            </a:ln>
            <a:effectLst/>
          </c:spPr>
          <c:invertIfNegative val="0"/>
          <c:dLbls>
            <c:dLbl>
              <c:idx val="1"/>
              <c:layout>
                <c:manualLayout>
                  <c:x val="8.0553791459236322E-3"/>
                  <c:y val="-6.264681305303077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86C-40B6-8409-F5EC9502AA66}"/>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'Q26'!$A$13:$A$19</c:f>
              <c:strCache>
                <c:ptCount val="7"/>
                <c:pt idx="0">
                  <c:v>Best imaginable</c:v>
                </c:pt>
                <c:pt idx="1">
                  <c:v>Excellent</c:v>
                </c:pt>
                <c:pt idx="2">
                  <c:v>Good</c:v>
                </c:pt>
                <c:pt idx="3">
                  <c:v>Average</c:v>
                </c:pt>
                <c:pt idx="4">
                  <c:v>Poor</c:v>
                </c:pt>
                <c:pt idx="5">
                  <c:v>Awful</c:v>
                </c:pt>
                <c:pt idx="6">
                  <c:v>Worst imaginable</c:v>
                </c:pt>
              </c:strCache>
            </c:strRef>
          </c:cat>
          <c:val>
            <c:numRef>
              <c:f>'Q26'!$C$13:$C$19</c:f>
              <c:numCache>
                <c:formatCode>0%</c:formatCode>
                <c:ptCount val="7"/>
                <c:pt idx="0">
                  <c:v>2.3036649214659685E-2</c:v>
                </c:pt>
                <c:pt idx="1">
                  <c:v>0.27853403141361255</c:v>
                </c:pt>
                <c:pt idx="2">
                  <c:v>0.41780104712041882</c:v>
                </c:pt>
                <c:pt idx="3">
                  <c:v>0.21989528795811519</c:v>
                </c:pt>
                <c:pt idx="4">
                  <c:v>5.445026178010471E-2</c:v>
                </c:pt>
                <c:pt idx="5">
                  <c:v>6.2827225130890054E-3</c:v>
                </c:pt>
                <c:pt idx="6">
                  <c:v>0</c:v>
                </c:pt>
              </c:numCache>
            </c:numRef>
          </c:val>
          <c:extLst>
            <c:ext xmlns:c16="http://schemas.microsoft.com/office/drawing/2014/chart" uri="{C3380CC4-5D6E-409C-BE32-E72D297353CC}">
              <c16:uniqueId val="{00000002-286C-40B6-8409-F5EC9502AA66}"/>
            </c:ext>
          </c:extLst>
        </c:ser>
        <c:ser>
          <c:idx val="2"/>
          <c:order val="2"/>
          <c:tx>
            <c:strRef>
              <c:f>'Q26'!$D$12</c:f>
              <c:strCache>
                <c:ptCount val="1"/>
                <c:pt idx="0">
                  <c:v>WBL</c:v>
                </c:pt>
              </c:strCache>
            </c:strRef>
          </c:tx>
          <c:spPr>
            <a:solidFill>
              <a:schemeClr val="accent3"/>
            </a:solidFill>
            <a:ln>
              <a:noFill/>
            </a:ln>
            <a:effectLst/>
          </c:spPr>
          <c:invertIfNegative val="0"/>
          <c:dLbls>
            <c:dLbl>
              <c:idx val="1"/>
              <c:layout>
                <c:manualLayout>
                  <c:x val="6.0415343594427146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86C-40B6-8409-F5EC9502AA66}"/>
                </c:ext>
              </c:extLst>
            </c:dLbl>
            <c:dLbl>
              <c:idx val="2"/>
              <c:layout>
                <c:manualLayout>
                  <c:x val="1.208306871888550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86C-40B6-8409-F5EC9502AA66}"/>
                </c:ext>
              </c:extLst>
            </c:dLbl>
            <c:dLbl>
              <c:idx val="3"/>
              <c:layout>
                <c:manualLayout>
                  <c:x val="1.4096913505366347E-2"/>
                  <c:y val="-9.397021957954616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86C-40B6-8409-F5EC9502AA66}"/>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'Q26'!$A$13:$A$19</c:f>
              <c:strCache>
                <c:ptCount val="7"/>
                <c:pt idx="0">
                  <c:v>Best imaginable</c:v>
                </c:pt>
                <c:pt idx="1">
                  <c:v>Excellent</c:v>
                </c:pt>
                <c:pt idx="2">
                  <c:v>Good</c:v>
                </c:pt>
                <c:pt idx="3">
                  <c:v>Average</c:v>
                </c:pt>
                <c:pt idx="4">
                  <c:v>Poor</c:v>
                </c:pt>
                <c:pt idx="5">
                  <c:v>Awful</c:v>
                </c:pt>
                <c:pt idx="6">
                  <c:v>Worst imaginable</c:v>
                </c:pt>
              </c:strCache>
            </c:strRef>
          </c:cat>
          <c:val>
            <c:numRef>
              <c:f>'Q26'!$D$13:$D$19</c:f>
              <c:numCache>
                <c:formatCode>0%</c:formatCode>
                <c:ptCount val="7"/>
                <c:pt idx="0">
                  <c:v>0</c:v>
                </c:pt>
                <c:pt idx="1">
                  <c:v>0.1</c:v>
                </c:pt>
                <c:pt idx="2">
                  <c:v>0.3</c:v>
                </c:pt>
                <c:pt idx="3">
                  <c:v>0.46666666666666667</c:v>
                </c:pt>
                <c:pt idx="4">
                  <c:v>3.3333333333333333E-2</c:v>
                </c:pt>
                <c:pt idx="5">
                  <c:v>0</c:v>
                </c:pt>
                <c:pt idx="6">
                  <c:v>0.1</c:v>
                </c:pt>
              </c:numCache>
            </c:numRef>
          </c:val>
          <c:extLst>
            <c:ext xmlns:c16="http://schemas.microsoft.com/office/drawing/2014/chart" uri="{C3380CC4-5D6E-409C-BE32-E72D297353CC}">
              <c16:uniqueId val="{00000006-286C-40B6-8409-F5EC9502AA66}"/>
            </c:ext>
          </c:extLst>
        </c:ser>
        <c:dLbls>
          <c:showLegendKey val="0"/>
          <c:showVal val="0"/>
          <c:showCatName val="0"/>
          <c:showSerName val="0"/>
          <c:showPercent val="0"/>
          <c:showBubbleSize val="0"/>
        </c:dLbls>
        <c:gapWidth val="219"/>
        <c:overlap val="-27"/>
        <c:axId val="1653472896"/>
        <c:axId val="1653474560"/>
      </c:barChart>
      <c:catAx>
        <c:axId val="1653472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n-US"/>
          </a:p>
        </c:txPr>
        <c:crossAx val="1653474560"/>
        <c:crosses val="autoZero"/>
        <c:auto val="1"/>
        <c:lblAlgn val="ctr"/>
        <c:lblOffset val="100"/>
        <c:noMultiLvlLbl val="0"/>
      </c:catAx>
      <c:valAx>
        <c:axId val="1653474560"/>
        <c:scaling>
          <c:orientation val="minMax"/>
        </c:scaling>
        <c:delete val="1"/>
        <c:axPos val="l"/>
        <c:numFmt formatCode="0%" sourceLinked="1"/>
        <c:majorTickMark val="none"/>
        <c:minorTickMark val="none"/>
        <c:tickLblPos val="nextTo"/>
        <c:crossAx val="1653472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1" i="0" u="none" strike="noStrike" baseline="0" dirty="0">
                <a:solidFill>
                  <a:sysClr val="windowText" lastClr="000000"/>
                </a:solidFill>
                <a:effectLst/>
              </a:rPr>
              <a:t>Which of these skills does your organisation offer support for you to develop? Tick all that apply</a:t>
            </a:r>
            <a:endParaRPr lang="en-GB" b="1" dirty="0">
              <a:solidFill>
                <a:srgbClr val="FF0000"/>
              </a:solidFill>
            </a:endParaRPr>
          </a:p>
        </c:rich>
      </c:tx>
      <c:layout>
        <c:manualLayout>
          <c:xMode val="edge"/>
          <c:yMode val="edge"/>
          <c:x val="0.13568540890166966"/>
          <c:y val="4.698510978977307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0830921428464211E-2"/>
          <c:y val="0.17872586860004944"/>
          <c:w val="0.95377544893982158"/>
          <c:h val="0.55093235229410653"/>
        </c:manualLayout>
      </c:layout>
      <c:barChart>
        <c:barDir val="col"/>
        <c:grouping val="clustered"/>
        <c:varyColors val="0"/>
        <c:ser>
          <c:idx val="0"/>
          <c:order val="0"/>
          <c:tx>
            <c:strRef>
              <c:f>'Q22'!$B$14</c:f>
              <c:strCache>
                <c:ptCount val="1"/>
                <c:pt idx="0">
                  <c:v>ACL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'Q22'!$A$15:$A$21</c:f>
              <c:strCache>
                <c:ptCount val="7"/>
                <c:pt idx="0">
                  <c:v>Basic IT skills</c:v>
                </c:pt>
                <c:pt idx="1">
                  <c:v>Data analysis skills</c:v>
                </c:pt>
                <c:pt idx="2">
                  <c:v>Specialist software use</c:v>
                </c:pt>
                <c:pt idx="3">
                  <c:v>Create digital learning materials</c:v>
                </c:pt>
                <c:pt idx="4">
                  <c:v>Manage your professional digital identity</c:v>
                </c:pt>
                <c:pt idx="5">
                  <c:v>Online team working</c:v>
                </c:pt>
                <c:pt idx="6">
                  <c:v>Manage public web pages</c:v>
                </c:pt>
              </c:strCache>
            </c:strRef>
          </c:cat>
          <c:val>
            <c:numRef>
              <c:f>'Q22'!$B$15:$B$21</c:f>
              <c:numCache>
                <c:formatCode>0%</c:formatCode>
                <c:ptCount val="7"/>
                <c:pt idx="0">
                  <c:v>0.74137931034482762</c:v>
                </c:pt>
                <c:pt idx="1">
                  <c:v>0.25862068965517243</c:v>
                </c:pt>
                <c:pt idx="2">
                  <c:v>0.41379310344827586</c:v>
                </c:pt>
                <c:pt idx="3">
                  <c:v>0.36206896551724138</c:v>
                </c:pt>
                <c:pt idx="4">
                  <c:v>0.10344827586206896</c:v>
                </c:pt>
                <c:pt idx="5">
                  <c:v>0.68965517241379315</c:v>
                </c:pt>
                <c:pt idx="6">
                  <c:v>0.22413793103448276</c:v>
                </c:pt>
              </c:numCache>
            </c:numRef>
          </c:val>
          <c:extLst>
            <c:ext xmlns:c16="http://schemas.microsoft.com/office/drawing/2014/chart" uri="{C3380CC4-5D6E-409C-BE32-E72D297353CC}">
              <c16:uniqueId val="{00000000-F35E-4AA8-90F4-2BFA746BA6C1}"/>
            </c:ext>
          </c:extLst>
        </c:ser>
        <c:ser>
          <c:idx val="1"/>
          <c:order val="1"/>
          <c:tx>
            <c:strRef>
              <c:f>'Q22'!$C$14</c:f>
              <c:strCache>
                <c:ptCount val="1"/>
                <c:pt idx="0">
                  <c:v>FE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'Q22'!$A$15:$A$21</c:f>
              <c:strCache>
                <c:ptCount val="7"/>
                <c:pt idx="0">
                  <c:v>Basic IT skills</c:v>
                </c:pt>
                <c:pt idx="1">
                  <c:v>Data analysis skills</c:v>
                </c:pt>
                <c:pt idx="2">
                  <c:v>Specialist software use</c:v>
                </c:pt>
                <c:pt idx="3">
                  <c:v>Create digital learning materials</c:v>
                </c:pt>
                <c:pt idx="4">
                  <c:v>Manage your professional digital identity</c:v>
                </c:pt>
                <c:pt idx="5">
                  <c:v>Online team working</c:v>
                </c:pt>
                <c:pt idx="6">
                  <c:v>Manage public web pages</c:v>
                </c:pt>
              </c:strCache>
            </c:strRef>
          </c:cat>
          <c:val>
            <c:numRef>
              <c:f>'Q22'!$C$15:$C$21</c:f>
              <c:numCache>
                <c:formatCode>0%</c:formatCode>
                <c:ptCount val="7"/>
                <c:pt idx="0">
                  <c:v>0.77950310559006208</c:v>
                </c:pt>
                <c:pt idx="1">
                  <c:v>0.16666666666666666</c:v>
                </c:pt>
                <c:pt idx="2">
                  <c:v>0.35507246376811596</c:v>
                </c:pt>
                <c:pt idx="3">
                  <c:v>0.3188405797101449</c:v>
                </c:pt>
                <c:pt idx="4">
                  <c:v>0.18530020703933747</c:v>
                </c:pt>
                <c:pt idx="5">
                  <c:v>0.62215320910973082</c:v>
                </c:pt>
                <c:pt idx="6">
                  <c:v>8.2815734989648032E-2</c:v>
                </c:pt>
              </c:numCache>
            </c:numRef>
          </c:val>
          <c:extLst>
            <c:ext xmlns:c16="http://schemas.microsoft.com/office/drawing/2014/chart" uri="{C3380CC4-5D6E-409C-BE32-E72D297353CC}">
              <c16:uniqueId val="{00000001-F35E-4AA8-90F4-2BFA746BA6C1}"/>
            </c:ext>
          </c:extLst>
        </c:ser>
        <c:ser>
          <c:idx val="2"/>
          <c:order val="2"/>
          <c:tx>
            <c:strRef>
              <c:f>'Q22'!$D$14</c:f>
              <c:strCache>
                <c:ptCount val="1"/>
                <c:pt idx="0">
                  <c:v>WBL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'Q22'!$A$15:$A$21</c:f>
              <c:strCache>
                <c:ptCount val="7"/>
                <c:pt idx="0">
                  <c:v>Basic IT skills</c:v>
                </c:pt>
                <c:pt idx="1">
                  <c:v>Data analysis skills</c:v>
                </c:pt>
                <c:pt idx="2">
                  <c:v>Specialist software use</c:v>
                </c:pt>
                <c:pt idx="3">
                  <c:v>Create digital learning materials</c:v>
                </c:pt>
                <c:pt idx="4">
                  <c:v>Manage your professional digital identity</c:v>
                </c:pt>
                <c:pt idx="5">
                  <c:v>Online team working</c:v>
                </c:pt>
                <c:pt idx="6">
                  <c:v>Manage public web pages</c:v>
                </c:pt>
              </c:strCache>
            </c:strRef>
          </c:cat>
          <c:val>
            <c:numRef>
              <c:f>'Q22'!$D$15:$D$21</c:f>
              <c:numCache>
                <c:formatCode>0%</c:formatCode>
                <c:ptCount val="7"/>
                <c:pt idx="0">
                  <c:v>0.70370370370370372</c:v>
                </c:pt>
                <c:pt idx="1">
                  <c:v>0.1111111111111111</c:v>
                </c:pt>
                <c:pt idx="2">
                  <c:v>0.18518518518518517</c:v>
                </c:pt>
                <c:pt idx="3">
                  <c:v>0.22222222222222221</c:v>
                </c:pt>
                <c:pt idx="4">
                  <c:v>0.18518518518518517</c:v>
                </c:pt>
                <c:pt idx="5">
                  <c:v>0.7407407407407407</c:v>
                </c:pt>
                <c:pt idx="6">
                  <c:v>0</c:v>
                </c:pt>
              </c:numCache>
            </c:numRef>
          </c:val>
          <c:extLst>
            <c:ext xmlns:c16="http://schemas.microsoft.com/office/drawing/2014/chart" uri="{C3380CC4-5D6E-409C-BE32-E72D297353CC}">
              <c16:uniqueId val="{00000002-F35E-4AA8-90F4-2BFA746BA6C1}"/>
            </c:ext>
          </c:extLst>
        </c:ser>
        <c:dLbls>
          <c:showLegendKey val="0"/>
          <c:showVal val="0"/>
          <c:showCatName val="0"/>
          <c:showSerName val="0"/>
          <c:showPercent val="0"/>
          <c:showBubbleSize val="0"/>
        </c:dLbls>
        <c:gapWidth val="219"/>
        <c:overlap val="-27"/>
        <c:axId val="1653472896"/>
        <c:axId val="1653474560"/>
      </c:barChart>
      <c:catAx>
        <c:axId val="1653472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n-US"/>
          </a:p>
        </c:txPr>
        <c:crossAx val="1653474560"/>
        <c:crosses val="autoZero"/>
        <c:auto val="1"/>
        <c:lblAlgn val="ctr"/>
        <c:lblOffset val="100"/>
        <c:noMultiLvlLbl val="0"/>
      </c:catAx>
      <c:valAx>
        <c:axId val="1653474560"/>
        <c:scaling>
          <c:orientation val="minMax"/>
        </c:scaling>
        <c:delete val="1"/>
        <c:axPos val="l"/>
        <c:numFmt formatCode="0%" sourceLinked="1"/>
        <c:majorTickMark val="none"/>
        <c:minorTickMark val="none"/>
        <c:tickLblPos val="nextTo"/>
        <c:crossAx val="1653472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1" i="0" baseline="0" dirty="0">
                <a:solidFill>
                  <a:schemeClr val="tx1"/>
                </a:solidFill>
                <a:effectLst/>
              </a:rPr>
              <a:t>ACL teaching practitioners: Overall, how would you rate the quality of digital teaching and learning at your organisation?</a:t>
            </a:r>
            <a:endParaRPr lang="en-GB" sz="1400" dirty="0">
              <a:solidFill>
                <a:srgbClr val="FF0000"/>
              </a:solidFill>
              <a:effectLst/>
            </a:endParaRPr>
          </a:p>
        </c:rich>
      </c:tx>
      <c:layout>
        <c:manualLayout>
          <c:xMode val="edge"/>
          <c:yMode val="edge"/>
          <c:x val="0.10764523666244076"/>
          <c:y val="2.819106587386384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5213391487370059E-2"/>
          <c:y val="0.21715555844947657"/>
          <c:w val="0.95377544893982158"/>
          <c:h val="0.55093235229410653"/>
        </c:manualLayout>
      </c:layout>
      <c:barChart>
        <c:barDir val="col"/>
        <c:grouping val="clustered"/>
        <c:varyColors val="0"/>
        <c:ser>
          <c:idx val="0"/>
          <c:order val="0"/>
          <c:tx>
            <c:strRef>
              <c:f>'Q24'!$B$21</c:f>
              <c:strCache>
                <c:ptCount val="1"/>
                <c:pt idx="0">
                  <c:v>ACL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'Q24'!$A$22:$A$24</c:f>
              <c:strCache>
                <c:ptCount val="3"/>
                <c:pt idx="0">
                  <c:v>Best imaginable, Excellent or Good</c:v>
                </c:pt>
                <c:pt idx="1">
                  <c:v>Average</c:v>
                </c:pt>
                <c:pt idx="2">
                  <c:v>Poor, Awful or Worst imaginable</c:v>
                </c:pt>
              </c:strCache>
            </c:strRef>
          </c:cat>
          <c:val>
            <c:numRef>
              <c:f>'Q24'!$B$22:$B$24</c:f>
              <c:numCache>
                <c:formatCode>0%</c:formatCode>
                <c:ptCount val="3"/>
                <c:pt idx="0">
                  <c:v>0.78231292517006801</c:v>
                </c:pt>
                <c:pt idx="1">
                  <c:v>0.20408163265306123</c:v>
                </c:pt>
                <c:pt idx="2">
                  <c:v>1.3605442176870748E-2</c:v>
                </c:pt>
              </c:numCache>
            </c:numRef>
          </c:val>
          <c:extLst>
            <c:ext xmlns:c16="http://schemas.microsoft.com/office/drawing/2014/chart" uri="{C3380CC4-5D6E-409C-BE32-E72D297353CC}">
              <c16:uniqueId val="{00000000-54B4-41AE-A5F2-FB45F955DA88}"/>
            </c:ext>
          </c:extLst>
        </c:ser>
        <c:ser>
          <c:idx val="1"/>
          <c:order val="1"/>
          <c:tx>
            <c:strRef>
              <c:f>'Q24'!$C$21</c:f>
              <c:strCache>
                <c:ptCount val="1"/>
                <c:pt idx="0">
                  <c:v>FE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'Q24'!$A$22:$A$24</c:f>
              <c:strCache>
                <c:ptCount val="3"/>
                <c:pt idx="0">
                  <c:v>Best imaginable, Excellent or Good</c:v>
                </c:pt>
                <c:pt idx="1">
                  <c:v>Average</c:v>
                </c:pt>
                <c:pt idx="2">
                  <c:v>Poor, Awful or Worst imaginable</c:v>
                </c:pt>
              </c:strCache>
            </c:strRef>
          </c:cat>
          <c:val>
            <c:numRef>
              <c:f>'Q24'!$C$22:$C$24</c:f>
              <c:numCache>
                <c:formatCode>0%</c:formatCode>
                <c:ptCount val="3"/>
                <c:pt idx="0">
                  <c:v>0.8440797186400939</c:v>
                </c:pt>
                <c:pt idx="1">
                  <c:v>0.13364595545134819</c:v>
                </c:pt>
                <c:pt idx="2">
                  <c:v>2.2274325908558032E-2</c:v>
                </c:pt>
              </c:numCache>
            </c:numRef>
          </c:val>
          <c:extLst>
            <c:ext xmlns:c16="http://schemas.microsoft.com/office/drawing/2014/chart" uri="{C3380CC4-5D6E-409C-BE32-E72D297353CC}">
              <c16:uniqueId val="{00000001-54B4-41AE-A5F2-FB45F955DA88}"/>
            </c:ext>
          </c:extLst>
        </c:ser>
        <c:ser>
          <c:idx val="2"/>
          <c:order val="2"/>
          <c:tx>
            <c:strRef>
              <c:f>'Q24'!$D$21</c:f>
              <c:strCache>
                <c:ptCount val="1"/>
                <c:pt idx="0">
                  <c:v>WBL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'Q24'!$A$22:$A$24</c:f>
              <c:strCache>
                <c:ptCount val="3"/>
                <c:pt idx="0">
                  <c:v>Best imaginable, Excellent or Good</c:v>
                </c:pt>
                <c:pt idx="1">
                  <c:v>Average</c:v>
                </c:pt>
                <c:pt idx="2">
                  <c:v>Poor, Awful or Worst imaginable</c:v>
                </c:pt>
              </c:strCache>
            </c:strRef>
          </c:cat>
          <c:val>
            <c:numRef>
              <c:f>'Q24'!$D$22:$D$24</c:f>
              <c:numCache>
                <c:formatCode>0%</c:formatCode>
                <c:ptCount val="3"/>
                <c:pt idx="0">
                  <c:v>0.77777777777777779</c:v>
                </c:pt>
                <c:pt idx="1">
                  <c:v>0.19753086419753085</c:v>
                </c:pt>
                <c:pt idx="2">
                  <c:v>2.4691358024691357E-2</c:v>
                </c:pt>
              </c:numCache>
            </c:numRef>
          </c:val>
          <c:extLst>
            <c:ext xmlns:c16="http://schemas.microsoft.com/office/drawing/2014/chart" uri="{C3380CC4-5D6E-409C-BE32-E72D297353CC}">
              <c16:uniqueId val="{00000002-54B4-41AE-A5F2-FB45F955DA88}"/>
            </c:ext>
          </c:extLst>
        </c:ser>
        <c:dLbls>
          <c:showLegendKey val="0"/>
          <c:showVal val="0"/>
          <c:showCatName val="0"/>
          <c:showSerName val="0"/>
          <c:showPercent val="0"/>
          <c:showBubbleSize val="0"/>
        </c:dLbls>
        <c:gapWidth val="219"/>
        <c:overlap val="-27"/>
        <c:axId val="1653472896"/>
        <c:axId val="1653474560"/>
      </c:barChart>
      <c:catAx>
        <c:axId val="1653472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n-US"/>
          </a:p>
        </c:txPr>
        <c:crossAx val="1653474560"/>
        <c:crosses val="autoZero"/>
        <c:auto val="1"/>
        <c:lblAlgn val="ctr"/>
        <c:lblOffset val="100"/>
        <c:noMultiLvlLbl val="0"/>
      </c:catAx>
      <c:valAx>
        <c:axId val="1653474560"/>
        <c:scaling>
          <c:orientation val="minMax"/>
        </c:scaling>
        <c:delete val="1"/>
        <c:axPos val="l"/>
        <c:numFmt formatCode="0%" sourceLinked="1"/>
        <c:majorTickMark val="none"/>
        <c:minorTickMark val="none"/>
        <c:tickLblPos val="nextTo"/>
        <c:crossAx val="1653472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1" i="0" u="none" strike="noStrike" baseline="0" dirty="0">
                <a:solidFill>
                  <a:sysClr val="windowText" lastClr="000000"/>
                </a:solidFill>
                <a:effectLst/>
              </a:rPr>
              <a:t>Do you actively help others to develop their digital skills? </a:t>
            </a:r>
            <a:r>
              <a:rPr lang="en-GB" sz="1400" b="1" i="0" u="none" strike="noStrike" baseline="0" dirty="0">
                <a:solidFill>
                  <a:srgbClr val="FF0000"/>
                </a:solidFill>
                <a:effectLst/>
              </a:rPr>
              <a:t>-</a:t>
            </a:r>
            <a:endParaRPr lang="en-GB" b="1" dirty="0">
              <a:solidFill>
                <a:srgbClr val="FF0000"/>
              </a:solidFill>
            </a:endParaRPr>
          </a:p>
        </c:rich>
      </c:tx>
      <c:layout>
        <c:manualLayout>
          <c:xMode val="edge"/>
          <c:yMode val="edge"/>
          <c:x val="0.13769925368815059"/>
          <c:y val="4.072042848447000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5213391487370059E-2"/>
          <c:y val="0.21715555844947657"/>
          <c:w val="0.95377544893982158"/>
          <c:h val="0.55093235229410653"/>
        </c:manualLayout>
      </c:layout>
      <c:barChart>
        <c:barDir val="col"/>
        <c:grouping val="clustered"/>
        <c:varyColors val="0"/>
        <c:ser>
          <c:idx val="0"/>
          <c:order val="0"/>
          <c:tx>
            <c:strRef>
              <c:f>'Q8'!$B$12</c:f>
              <c:strCache>
                <c:ptCount val="1"/>
                <c:pt idx="0">
                  <c:v>ACL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'Q8'!$A$13:$A$15</c:f>
              <c:strCache>
                <c:ptCount val="3"/>
                <c:pt idx="0">
                  <c:v>Yes, often</c:v>
                </c:pt>
                <c:pt idx="1">
                  <c:v>Sometimes</c:v>
                </c:pt>
                <c:pt idx="2">
                  <c:v>Never</c:v>
                </c:pt>
              </c:strCache>
            </c:strRef>
          </c:cat>
          <c:val>
            <c:numRef>
              <c:f>'Q8'!$B$13:$B$15</c:f>
              <c:numCache>
                <c:formatCode>0%</c:formatCode>
                <c:ptCount val="3"/>
                <c:pt idx="0">
                  <c:v>0.46621621621621623</c:v>
                </c:pt>
                <c:pt idx="1">
                  <c:v>0.43243243243243246</c:v>
                </c:pt>
                <c:pt idx="2">
                  <c:v>0.10135135135135136</c:v>
                </c:pt>
              </c:numCache>
            </c:numRef>
          </c:val>
          <c:extLst>
            <c:ext xmlns:c16="http://schemas.microsoft.com/office/drawing/2014/chart" uri="{C3380CC4-5D6E-409C-BE32-E72D297353CC}">
              <c16:uniqueId val="{00000000-6170-4CDD-BDB4-ECC457C19B94}"/>
            </c:ext>
          </c:extLst>
        </c:ser>
        <c:ser>
          <c:idx val="1"/>
          <c:order val="1"/>
          <c:tx>
            <c:strRef>
              <c:f>'Q8'!$C$12</c:f>
              <c:strCache>
                <c:ptCount val="1"/>
                <c:pt idx="0">
                  <c:v>FE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'Q8'!$A$13:$A$15</c:f>
              <c:strCache>
                <c:ptCount val="3"/>
                <c:pt idx="0">
                  <c:v>Yes, often</c:v>
                </c:pt>
                <c:pt idx="1">
                  <c:v>Sometimes</c:v>
                </c:pt>
                <c:pt idx="2">
                  <c:v>Never</c:v>
                </c:pt>
              </c:strCache>
            </c:strRef>
          </c:cat>
          <c:val>
            <c:numRef>
              <c:f>'Q8'!$C$13:$C$15</c:f>
              <c:numCache>
                <c:formatCode>0%</c:formatCode>
                <c:ptCount val="3"/>
                <c:pt idx="0">
                  <c:v>0.44083526682134572</c:v>
                </c:pt>
                <c:pt idx="1">
                  <c:v>0.5139211136890951</c:v>
                </c:pt>
                <c:pt idx="2">
                  <c:v>4.5243619489559163E-2</c:v>
                </c:pt>
              </c:numCache>
            </c:numRef>
          </c:val>
          <c:extLst>
            <c:ext xmlns:c16="http://schemas.microsoft.com/office/drawing/2014/chart" uri="{C3380CC4-5D6E-409C-BE32-E72D297353CC}">
              <c16:uniqueId val="{00000001-6170-4CDD-BDB4-ECC457C19B94}"/>
            </c:ext>
          </c:extLst>
        </c:ser>
        <c:ser>
          <c:idx val="2"/>
          <c:order val="2"/>
          <c:tx>
            <c:strRef>
              <c:f>'Q8'!$D$12</c:f>
              <c:strCache>
                <c:ptCount val="1"/>
                <c:pt idx="0">
                  <c:v>WBL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'Q8'!$A$13:$A$15</c:f>
              <c:strCache>
                <c:ptCount val="3"/>
                <c:pt idx="0">
                  <c:v>Yes, often</c:v>
                </c:pt>
                <c:pt idx="1">
                  <c:v>Sometimes</c:v>
                </c:pt>
                <c:pt idx="2">
                  <c:v>Never</c:v>
                </c:pt>
              </c:strCache>
            </c:strRef>
          </c:cat>
          <c:val>
            <c:numRef>
              <c:f>'Q8'!$D$13:$D$15</c:f>
              <c:numCache>
                <c:formatCode>0%</c:formatCode>
                <c:ptCount val="3"/>
                <c:pt idx="0">
                  <c:v>0.48466257668711654</c:v>
                </c:pt>
                <c:pt idx="1">
                  <c:v>0.47239263803680981</c:v>
                </c:pt>
                <c:pt idx="2">
                  <c:v>4.2944785276073622E-2</c:v>
                </c:pt>
              </c:numCache>
            </c:numRef>
          </c:val>
          <c:extLst>
            <c:ext xmlns:c16="http://schemas.microsoft.com/office/drawing/2014/chart" uri="{C3380CC4-5D6E-409C-BE32-E72D297353CC}">
              <c16:uniqueId val="{00000002-6170-4CDD-BDB4-ECC457C19B94}"/>
            </c:ext>
          </c:extLst>
        </c:ser>
        <c:dLbls>
          <c:showLegendKey val="0"/>
          <c:showVal val="0"/>
          <c:showCatName val="0"/>
          <c:showSerName val="0"/>
          <c:showPercent val="0"/>
          <c:showBubbleSize val="0"/>
        </c:dLbls>
        <c:gapWidth val="219"/>
        <c:overlap val="-27"/>
        <c:axId val="1653472896"/>
        <c:axId val="1653474560"/>
      </c:barChart>
      <c:catAx>
        <c:axId val="1653472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n-US"/>
          </a:p>
        </c:txPr>
        <c:crossAx val="1653474560"/>
        <c:crosses val="autoZero"/>
        <c:auto val="1"/>
        <c:lblAlgn val="ctr"/>
        <c:lblOffset val="100"/>
        <c:noMultiLvlLbl val="0"/>
      </c:catAx>
      <c:valAx>
        <c:axId val="1653474560"/>
        <c:scaling>
          <c:orientation val="minMax"/>
        </c:scaling>
        <c:delete val="1"/>
        <c:axPos val="l"/>
        <c:numFmt formatCode="0%" sourceLinked="1"/>
        <c:majorTickMark val="none"/>
        <c:minorTickMark val="none"/>
        <c:tickLblPos val="nextTo"/>
        <c:crossAx val="1653472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1" i="0" u="none" strike="noStrike" baseline="0" dirty="0">
                <a:solidFill>
                  <a:sysClr val="windowText" lastClr="000000"/>
                </a:solidFill>
                <a:effectLst/>
              </a:rPr>
              <a:t>Do you actively help others to develop their digital skills?</a:t>
            </a:r>
            <a:endParaRPr lang="en-GB" b="1" dirty="0">
              <a:solidFill>
                <a:srgbClr val="FF0000"/>
              </a:solidFill>
            </a:endParaRPr>
          </a:p>
        </c:rich>
      </c:tx>
      <c:layout>
        <c:manualLayout>
          <c:xMode val="edge"/>
          <c:yMode val="edge"/>
          <c:x val="0.13769925368815059"/>
          <c:y val="4.072042848447000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5213391487370059E-2"/>
          <c:y val="0.21715555844947657"/>
          <c:w val="0.95377544893982158"/>
          <c:h val="0.55093235229410653"/>
        </c:manualLayout>
      </c:layout>
      <c:barChart>
        <c:barDir val="col"/>
        <c:grouping val="clustered"/>
        <c:varyColors val="0"/>
        <c:ser>
          <c:idx val="0"/>
          <c:order val="0"/>
          <c:tx>
            <c:strRef>
              <c:f>'Q8'!$B$12</c:f>
              <c:strCache>
                <c:ptCount val="1"/>
                <c:pt idx="0">
                  <c:v>ACL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'Q8'!$A$13:$A$15</c:f>
              <c:strCache>
                <c:ptCount val="3"/>
                <c:pt idx="0">
                  <c:v>Yes, often</c:v>
                </c:pt>
                <c:pt idx="1">
                  <c:v>Sometimes</c:v>
                </c:pt>
                <c:pt idx="2">
                  <c:v>Never</c:v>
                </c:pt>
              </c:strCache>
            </c:strRef>
          </c:cat>
          <c:val>
            <c:numRef>
              <c:f>'Q8'!$B$13:$B$15</c:f>
              <c:numCache>
                <c:formatCode>0%</c:formatCode>
                <c:ptCount val="3"/>
                <c:pt idx="0">
                  <c:v>0.45614035087719296</c:v>
                </c:pt>
                <c:pt idx="1">
                  <c:v>0.50877192982456143</c:v>
                </c:pt>
                <c:pt idx="2">
                  <c:v>3.5087719298245612E-2</c:v>
                </c:pt>
              </c:numCache>
            </c:numRef>
          </c:val>
          <c:extLst>
            <c:ext xmlns:c16="http://schemas.microsoft.com/office/drawing/2014/chart" uri="{C3380CC4-5D6E-409C-BE32-E72D297353CC}">
              <c16:uniqueId val="{00000000-2C5C-4503-AFD7-F5D2147CDA09}"/>
            </c:ext>
          </c:extLst>
        </c:ser>
        <c:ser>
          <c:idx val="1"/>
          <c:order val="1"/>
          <c:tx>
            <c:strRef>
              <c:f>'Q8'!$C$12</c:f>
              <c:strCache>
                <c:ptCount val="1"/>
                <c:pt idx="0">
                  <c:v>FE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'Q8'!$A$13:$A$15</c:f>
              <c:strCache>
                <c:ptCount val="3"/>
                <c:pt idx="0">
                  <c:v>Yes, often</c:v>
                </c:pt>
                <c:pt idx="1">
                  <c:v>Sometimes</c:v>
                </c:pt>
                <c:pt idx="2">
                  <c:v>Never</c:v>
                </c:pt>
              </c:strCache>
            </c:strRef>
          </c:cat>
          <c:val>
            <c:numRef>
              <c:f>'Q8'!$C$13:$C$15</c:f>
              <c:numCache>
                <c:formatCode>0%</c:formatCode>
                <c:ptCount val="3"/>
                <c:pt idx="0">
                  <c:v>0.37214137214137216</c:v>
                </c:pt>
                <c:pt idx="1">
                  <c:v>0.54054054054054057</c:v>
                </c:pt>
                <c:pt idx="2">
                  <c:v>8.7318087318087323E-2</c:v>
                </c:pt>
              </c:numCache>
            </c:numRef>
          </c:val>
          <c:extLst>
            <c:ext xmlns:c16="http://schemas.microsoft.com/office/drawing/2014/chart" uri="{C3380CC4-5D6E-409C-BE32-E72D297353CC}">
              <c16:uniqueId val="{00000001-2C5C-4503-AFD7-F5D2147CDA09}"/>
            </c:ext>
          </c:extLst>
        </c:ser>
        <c:ser>
          <c:idx val="2"/>
          <c:order val="2"/>
          <c:tx>
            <c:strRef>
              <c:f>'Q8'!$D$12</c:f>
              <c:strCache>
                <c:ptCount val="1"/>
                <c:pt idx="0">
                  <c:v>WBL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'Q8'!$A$13:$A$15</c:f>
              <c:strCache>
                <c:ptCount val="3"/>
                <c:pt idx="0">
                  <c:v>Yes, often</c:v>
                </c:pt>
                <c:pt idx="1">
                  <c:v>Sometimes</c:v>
                </c:pt>
                <c:pt idx="2">
                  <c:v>Never</c:v>
                </c:pt>
              </c:strCache>
            </c:strRef>
          </c:cat>
          <c:val>
            <c:numRef>
              <c:f>'Q8'!$D$13:$D$15</c:f>
              <c:numCache>
                <c:formatCode>0%</c:formatCode>
                <c:ptCount val="3"/>
                <c:pt idx="0">
                  <c:v>0.48148148148148145</c:v>
                </c:pt>
                <c:pt idx="1">
                  <c:v>0.40740740740740738</c:v>
                </c:pt>
                <c:pt idx="2">
                  <c:v>0.1111111111111111</c:v>
                </c:pt>
              </c:numCache>
            </c:numRef>
          </c:val>
          <c:extLst>
            <c:ext xmlns:c16="http://schemas.microsoft.com/office/drawing/2014/chart" uri="{C3380CC4-5D6E-409C-BE32-E72D297353CC}">
              <c16:uniqueId val="{00000002-2C5C-4503-AFD7-F5D2147CDA09}"/>
            </c:ext>
          </c:extLst>
        </c:ser>
        <c:dLbls>
          <c:showLegendKey val="0"/>
          <c:showVal val="0"/>
          <c:showCatName val="0"/>
          <c:showSerName val="0"/>
          <c:showPercent val="0"/>
          <c:showBubbleSize val="0"/>
        </c:dLbls>
        <c:gapWidth val="219"/>
        <c:overlap val="-27"/>
        <c:axId val="1653472896"/>
        <c:axId val="1653474560"/>
      </c:barChart>
      <c:catAx>
        <c:axId val="1653472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n-US"/>
          </a:p>
        </c:txPr>
        <c:crossAx val="1653474560"/>
        <c:crosses val="autoZero"/>
        <c:auto val="1"/>
        <c:lblAlgn val="ctr"/>
        <c:lblOffset val="100"/>
        <c:noMultiLvlLbl val="0"/>
      </c:catAx>
      <c:valAx>
        <c:axId val="1653474560"/>
        <c:scaling>
          <c:orientation val="minMax"/>
        </c:scaling>
        <c:delete val="1"/>
        <c:axPos val="l"/>
        <c:numFmt formatCode="0%" sourceLinked="1"/>
        <c:majorTickMark val="none"/>
        <c:minorTickMark val="none"/>
        <c:tickLblPos val="nextTo"/>
        <c:crossAx val="1653472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1" i="0" baseline="0" dirty="0">
                <a:solidFill>
                  <a:schemeClr val="tx1"/>
                </a:solidFill>
                <a:effectLst/>
              </a:rPr>
              <a:t>ACL learners: Overall, how confident are you at trying out new technologies? FE learners</a:t>
            </a:r>
            <a:endParaRPr lang="en-GB" sz="1400" dirty="0">
              <a:solidFill>
                <a:schemeClr val="tx1"/>
              </a:solidFill>
              <a:effectLst/>
            </a:endParaRPr>
          </a:p>
        </c:rich>
      </c:tx>
      <c:layout>
        <c:manualLayout>
          <c:xMode val="edge"/>
          <c:yMode val="edge"/>
          <c:x val="0.13040266841644793"/>
          <c:y val="2.777777777777777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rgbClr val="D82345"/>
            </a:solidFill>
            <a:ln>
              <a:noFill/>
            </a:ln>
            <a:effectLst/>
          </c:spPr>
          <c:invertIfNegative val="0"/>
          <c:cat>
            <c:strRef>
              <c:f>'Q11'!$A$13:$A$17</c:f>
              <c:strCache>
                <c:ptCount val="5"/>
                <c:pt idx="0">
                  <c:v>Very confident</c:v>
                </c:pt>
                <c:pt idx="1">
                  <c:v>Quite confident</c:v>
                </c:pt>
                <c:pt idx="2">
                  <c:v>Neutral</c:v>
                </c:pt>
                <c:pt idx="3">
                  <c:v>Not very confident</c:v>
                </c:pt>
                <c:pt idx="4">
                  <c:v>Not at all confident</c:v>
                </c:pt>
              </c:strCache>
            </c:strRef>
          </c:cat>
          <c:val>
            <c:numRef>
              <c:f>'Q11'!$B$13:$B$17</c:f>
              <c:numCache>
                <c:formatCode>0%</c:formatCode>
                <c:ptCount val="5"/>
                <c:pt idx="0">
                  <c:v>0.16170212765957448</c:v>
                </c:pt>
                <c:pt idx="1">
                  <c:v>0.42127659574468085</c:v>
                </c:pt>
                <c:pt idx="2">
                  <c:v>0.20212765957446807</c:v>
                </c:pt>
                <c:pt idx="3">
                  <c:v>0.1574468085106383</c:v>
                </c:pt>
                <c:pt idx="4">
                  <c:v>5.7446808510638298E-2</c:v>
                </c:pt>
              </c:numCache>
            </c:numRef>
          </c:val>
          <c:extLst>
            <c:ext xmlns:c16="http://schemas.microsoft.com/office/drawing/2014/chart" uri="{C3380CC4-5D6E-409C-BE32-E72D297353CC}">
              <c16:uniqueId val="{00000000-A991-408B-B55F-C5C50714D2D6}"/>
            </c:ext>
          </c:extLst>
        </c:ser>
        <c:dLbls>
          <c:showLegendKey val="0"/>
          <c:showVal val="0"/>
          <c:showCatName val="0"/>
          <c:showSerName val="0"/>
          <c:showPercent val="0"/>
          <c:showBubbleSize val="0"/>
        </c:dLbls>
        <c:gapWidth val="182"/>
        <c:axId val="308585280"/>
        <c:axId val="308582368"/>
      </c:barChart>
      <c:catAx>
        <c:axId val="3085852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8582368"/>
        <c:crosses val="autoZero"/>
        <c:auto val="1"/>
        <c:lblAlgn val="ctr"/>
        <c:lblOffset val="100"/>
        <c:noMultiLvlLbl val="0"/>
      </c:catAx>
      <c:valAx>
        <c:axId val="30858236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85852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1" i="0" baseline="0" dirty="0">
                <a:solidFill>
                  <a:sysClr val="windowText" lastClr="000000"/>
                </a:solidFill>
                <a:effectLst/>
              </a:rPr>
              <a:t>ACL learners: Which of these do you have access to at your learning provider whenever you need them? (Q12)</a:t>
            </a:r>
            <a:endParaRPr lang="en-GB" sz="1400" dirty="0">
              <a:solidFill>
                <a:srgbClr val="FF0000"/>
              </a:solidFill>
              <a:effectLst/>
            </a:endParaRPr>
          </a:p>
        </c:rich>
      </c:tx>
      <c:layout>
        <c:manualLayout>
          <c:xMode val="edge"/>
          <c:yMode val="edge"/>
          <c:x val="0.12964387454222692"/>
          <c:y val="3.132340652651538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7956349134676862E-2"/>
          <c:y val="0.1794953722855083"/>
          <c:w val="0.95377544893982158"/>
          <c:h val="0.55093235229410653"/>
        </c:manualLayout>
      </c:layout>
      <c:barChart>
        <c:barDir val="col"/>
        <c:grouping val="clustered"/>
        <c:varyColors val="0"/>
        <c:ser>
          <c:idx val="0"/>
          <c:order val="0"/>
          <c:tx>
            <c:strRef>
              <c:f>'Q12'!$B$38</c:f>
              <c:strCache>
                <c:ptCount val="1"/>
                <c:pt idx="0">
                  <c:v>2018/19</c:v>
                </c:pt>
              </c:strCache>
            </c:strRef>
          </c:tx>
          <c:spPr>
            <a:solidFill>
              <a:srgbClr val="D82345"/>
            </a:solidFill>
            <a:ln>
              <a:noFill/>
            </a:ln>
            <a:effectLst/>
          </c:spPr>
          <c:invertIfNegative val="0"/>
          <c:dLbls>
            <c:dLbl>
              <c:idx val="6"/>
              <c:delete val="1"/>
              <c:extLst>
                <c:ext xmlns:c15="http://schemas.microsoft.com/office/drawing/2012/chart" uri="{CE6537A1-D6FC-4f65-9D91-7224C49458BB}"/>
                <c:ext xmlns:c16="http://schemas.microsoft.com/office/drawing/2014/chart" uri="{C3380CC4-5D6E-409C-BE32-E72D297353CC}">
                  <c16:uniqueId val="{00000000-4A85-4FCF-8259-F0944AB870DD}"/>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'Q12'!$A$39:$A$46</c:f>
              <c:strCache>
                <c:ptCount val="8"/>
                <c:pt idx="0">
                  <c:v>Reliable WiFi</c:v>
                </c:pt>
                <c:pt idx="1">
                  <c:v>Online course materials</c:v>
                </c:pt>
                <c:pt idx="2">
                  <c:v>e-books and e-journals</c:v>
                </c:pt>
                <c:pt idx="3">
                  <c:v>File storage and back-up</c:v>
                </c:pt>
                <c:pt idx="4">
                  <c:v>Recorded lectures</c:v>
                </c:pt>
                <c:pt idx="5">
                  <c:v>Video-based skills training e.g. Lynda.com</c:v>
                </c:pt>
                <c:pt idx="6">
                  <c:v>Online skills training resources</c:v>
                </c:pt>
                <c:pt idx="7">
                  <c:v>None of the above</c:v>
                </c:pt>
              </c:strCache>
            </c:strRef>
          </c:cat>
          <c:val>
            <c:numRef>
              <c:f>'Q12'!$B$39:$B$46</c:f>
              <c:numCache>
                <c:formatCode>0%</c:formatCode>
                <c:ptCount val="8"/>
                <c:pt idx="0">
                  <c:v>0.74199999999999999</c:v>
                </c:pt>
                <c:pt idx="1">
                  <c:v>0.376</c:v>
                </c:pt>
                <c:pt idx="2">
                  <c:v>5.3999999999999999E-2</c:v>
                </c:pt>
                <c:pt idx="3">
                  <c:v>0.64500000000000002</c:v>
                </c:pt>
                <c:pt idx="4">
                  <c:v>4.2999999999999997E-2</c:v>
                </c:pt>
                <c:pt idx="5">
                  <c:v>0.183</c:v>
                </c:pt>
                <c:pt idx="6">
                  <c:v>0</c:v>
                </c:pt>
                <c:pt idx="7">
                  <c:v>9.7000000000000003E-2</c:v>
                </c:pt>
              </c:numCache>
            </c:numRef>
          </c:val>
          <c:extLst>
            <c:ext xmlns:c16="http://schemas.microsoft.com/office/drawing/2014/chart" uri="{C3380CC4-5D6E-409C-BE32-E72D297353CC}">
              <c16:uniqueId val="{00000001-4A85-4FCF-8259-F0944AB870DD}"/>
            </c:ext>
          </c:extLst>
        </c:ser>
        <c:ser>
          <c:idx val="1"/>
          <c:order val="1"/>
          <c:tx>
            <c:strRef>
              <c:f>'Q12'!$C$38</c:f>
              <c:strCache>
                <c:ptCount val="1"/>
                <c:pt idx="0">
                  <c:v>2020/21</c:v>
                </c:pt>
              </c:strCache>
            </c:strRef>
          </c:tx>
          <c:spPr>
            <a:solidFill>
              <a:srgbClr val="EAAAB2"/>
            </a:solidFill>
            <a:ln>
              <a:noFill/>
            </a:ln>
            <a:effectLst/>
          </c:spPr>
          <c:invertIfNegative val="0"/>
          <c:dLbls>
            <c:dLbl>
              <c:idx val="5"/>
              <c:delete val="1"/>
              <c:extLst>
                <c:ext xmlns:c15="http://schemas.microsoft.com/office/drawing/2012/chart" uri="{CE6537A1-D6FC-4f65-9D91-7224C49458BB}"/>
                <c:ext xmlns:c16="http://schemas.microsoft.com/office/drawing/2014/chart" uri="{C3380CC4-5D6E-409C-BE32-E72D297353CC}">
                  <c16:uniqueId val="{00000002-4A85-4FCF-8259-F0944AB870DD}"/>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'Q12'!$A$39:$A$46</c:f>
              <c:strCache>
                <c:ptCount val="8"/>
                <c:pt idx="0">
                  <c:v>Reliable WiFi</c:v>
                </c:pt>
                <c:pt idx="1">
                  <c:v>Online course materials</c:v>
                </c:pt>
                <c:pt idx="2">
                  <c:v>e-books and e-journals</c:v>
                </c:pt>
                <c:pt idx="3">
                  <c:v>File storage and back-up</c:v>
                </c:pt>
                <c:pt idx="4">
                  <c:v>Recorded lectures</c:v>
                </c:pt>
                <c:pt idx="5">
                  <c:v>Video-based skills training e.g. Lynda.com</c:v>
                </c:pt>
                <c:pt idx="6">
                  <c:v>Online skills training resources</c:v>
                </c:pt>
                <c:pt idx="7">
                  <c:v>None of the above</c:v>
                </c:pt>
              </c:strCache>
            </c:strRef>
          </c:cat>
          <c:val>
            <c:numRef>
              <c:f>'Q12'!$C$39:$C$46</c:f>
              <c:numCache>
                <c:formatCode>0%</c:formatCode>
                <c:ptCount val="8"/>
                <c:pt idx="0">
                  <c:v>0.50630252100840334</c:v>
                </c:pt>
                <c:pt idx="1">
                  <c:v>0.55462184873949583</c:v>
                </c:pt>
                <c:pt idx="2">
                  <c:v>0.10504201680672269</c:v>
                </c:pt>
                <c:pt idx="3">
                  <c:v>0.17016806722689076</c:v>
                </c:pt>
                <c:pt idx="4">
                  <c:v>0.10084033613445378</c:v>
                </c:pt>
                <c:pt idx="5">
                  <c:v>0</c:v>
                </c:pt>
                <c:pt idx="6">
                  <c:v>0.28361344537815125</c:v>
                </c:pt>
                <c:pt idx="7">
                  <c:v>0.18277310924369747</c:v>
                </c:pt>
              </c:numCache>
            </c:numRef>
          </c:val>
          <c:extLst>
            <c:ext xmlns:c16="http://schemas.microsoft.com/office/drawing/2014/chart" uri="{C3380CC4-5D6E-409C-BE32-E72D297353CC}">
              <c16:uniqueId val="{00000003-4A85-4FCF-8259-F0944AB870DD}"/>
            </c:ext>
          </c:extLst>
        </c:ser>
        <c:dLbls>
          <c:showLegendKey val="0"/>
          <c:showVal val="0"/>
          <c:showCatName val="0"/>
          <c:showSerName val="0"/>
          <c:showPercent val="0"/>
          <c:showBubbleSize val="0"/>
        </c:dLbls>
        <c:gapWidth val="219"/>
        <c:overlap val="-27"/>
        <c:axId val="1653472896"/>
        <c:axId val="1653474560"/>
      </c:barChart>
      <c:catAx>
        <c:axId val="1653472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n-US"/>
          </a:p>
        </c:txPr>
        <c:crossAx val="1653474560"/>
        <c:crosses val="autoZero"/>
        <c:auto val="1"/>
        <c:lblAlgn val="ctr"/>
        <c:lblOffset val="100"/>
        <c:noMultiLvlLbl val="0"/>
      </c:catAx>
      <c:valAx>
        <c:axId val="1653474560"/>
        <c:scaling>
          <c:orientation val="minMax"/>
        </c:scaling>
        <c:delete val="1"/>
        <c:axPos val="l"/>
        <c:numFmt formatCode="0%" sourceLinked="1"/>
        <c:majorTickMark val="none"/>
        <c:minorTickMark val="none"/>
        <c:tickLblPos val="nextTo"/>
        <c:crossAx val="1653472896"/>
        <c:crosses val="autoZero"/>
        <c:crossBetween val="between"/>
      </c:valAx>
      <c:spPr>
        <a:noFill/>
        <a:ln>
          <a:noFill/>
        </a:ln>
        <a:effectLst/>
      </c:spPr>
    </c:plotArea>
    <c:legend>
      <c:legendPos val="b"/>
      <c:layout>
        <c:manualLayout>
          <c:xMode val="edge"/>
          <c:yMode val="edge"/>
          <c:x val="0.69546838707813019"/>
          <c:y val="0.91077801241523615"/>
          <c:w val="0.30179133268071362"/>
          <c:h val="5.9972274957432459E-2"/>
        </c:manualLayout>
      </c:layout>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1" i="0" baseline="0" dirty="0">
                <a:solidFill>
                  <a:sysClr val="windowText" lastClr="000000"/>
                </a:solidFill>
                <a:effectLst/>
              </a:rPr>
              <a:t>ACL teaching practitioners: Which of these do you have access to at your organisation whenever you need them? </a:t>
            </a:r>
            <a:endParaRPr lang="en-GB" sz="1400" dirty="0">
              <a:solidFill>
                <a:srgbClr val="FF0000"/>
              </a:solidFill>
              <a:effectLst/>
            </a:endParaRPr>
          </a:p>
        </c:rich>
      </c:tx>
      <c:layout>
        <c:manualLayout>
          <c:xMode val="edge"/>
          <c:yMode val="edge"/>
          <c:x val="0.12964387454222692"/>
          <c:y val="3.132340652651538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5213391487370059E-2"/>
          <c:y val="0.21715555844947657"/>
          <c:w val="0.95377544893982158"/>
          <c:h val="0.55093235229410653"/>
        </c:manualLayout>
      </c:layout>
      <c:barChart>
        <c:barDir val="col"/>
        <c:grouping val="clustered"/>
        <c:varyColors val="0"/>
        <c:ser>
          <c:idx val="0"/>
          <c:order val="0"/>
          <c:tx>
            <c:strRef>
              <c:f>'Q10'!$B$42</c:f>
              <c:strCache>
                <c:ptCount val="1"/>
                <c:pt idx="0">
                  <c:v>2018/19</c:v>
                </c:pt>
              </c:strCache>
            </c:strRef>
          </c:tx>
          <c:spPr>
            <a:solidFill>
              <a:srgbClr val="D82345"/>
            </a:solidFill>
            <a:ln>
              <a:no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0-5CCA-4C91-AB37-29BE1E2AF6D1}"/>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'Q10'!$A$43:$A$48</c:f>
              <c:strCache>
                <c:ptCount val="6"/>
                <c:pt idx="0">
                  <c:v>Reliable wifi</c:v>
                </c:pt>
                <c:pt idx="1">
                  <c:v>e-books and e-journals</c:v>
                </c:pt>
                <c:pt idx="2">
                  <c:v>File storage and back-up</c:v>
                </c:pt>
                <c:pt idx="3">
                  <c:v>Lecture capture</c:v>
                </c:pt>
                <c:pt idx="4">
                  <c:v>Online skills training resources</c:v>
                </c:pt>
                <c:pt idx="5">
                  <c:v>None of these</c:v>
                </c:pt>
              </c:strCache>
            </c:strRef>
          </c:cat>
          <c:val>
            <c:numRef>
              <c:f>'Q10'!$B$43:$B$48</c:f>
              <c:numCache>
                <c:formatCode>0%</c:formatCode>
                <c:ptCount val="6"/>
                <c:pt idx="0">
                  <c:v>0.71</c:v>
                </c:pt>
                <c:pt idx="1">
                  <c:v>0.32</c:v>
                </c:pt>
                <c:pt idx="2">
                  <c:v>0.62</c:v>
                </c:pt>
                <c:pt idx="3">
                  <c:v>0.05</c:v>
                </c:pt>
                <c:pt idx="4">
                  <c:v>0</c:v>
                </c:pt>
                <c:pt idx="5">
                  <c:v>0.1</c:v>
                </c:pt>
              </c:numCache>
            </c:numRef>
          </c:val>
          <c:extLst>
            <c:ext xmlns:c16="http://schemas.microsoft.com/office/drawing/2014/chart" uri="{C3380CC4-5D6E-409C-BE32-E72D297353CC}">
              <c16:uniqueId val="{00000001-5CCA-4C91-AB37-29BE1E2AF6D1}"/>
            </c:ext>
          </c:extLst>
        </c:ser>
        <c:ser>
          <c:idx val="1"/>
          <c:order val="1"/>
          <c:tx>
            <c:strRef>
              <c:f>'Q10'!$C$42</c:f>
              <c:strCache>
                <c:ptCount val="1"/>
                <c:pt idx="0">
                  <c:v>2020/21</c:v>
                </c:pt>
              </c:strCache>
            </c:strRef>
          </c:tx>
          <c:spPr>
            <a:solidFill>
              <a:srgbClr val="EAAAB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'Q10'!$A$43:$A$48</c:f>
              <c:strCache>
                <c:ptCount val="6"/>
                <c:pt idx="0">
                  <c:v>Reliable wifi</c:v>
                </c:pt>
                <c:pt idx="1">
                  <c:v>e-books and e-journals</c:v>
                </c:pt>
                <c:pt idx="2">
                  <c:v>File storage and back-up</c:v>
                </c:pt>
                <c:pt idx="3">
                  <c:v>Lecture capture</c:v>
                </c:pt>
                <c:pt idx="4">
                  <c:v>Online skills training resources</c:v>
                </c:pt>
                <c:pt idx="5">
                  <c:v>None of these</c:v>
                </c:pt>
              </c:strCache>
            </c:strRef>
          </c:cat>
          <c:val>
            <c:numRef>
              <c:f>'Q10'!$C$43:$C$48</c:f>
              <c:numCache>
                <c:formatCode>0%</c:formatCode>
                <c:ptCount val="6"/>
                <c:pt idx="0">
                  <c:v>0.68831168831168832</c:v>
                </c:pt>
                <c:pt idx="1">
                  <c:v>0.15584415584415584</c:v>
                </c:pt>
                <c:pt idx="2">
                  <c:v>0.44805194805194803</c:v>
                </c:pt>
                <c:pt idx="3">
                  <c:v>9.7402597402597407E-2</c:v>
                </c:pt>
                <c:pt idx="4">
                  <c:v>0.68831168831168832</c:v>
                </c:pt>
                <c:pt idx="5">
                  <c:v>7.792207792207792E-2</c:v>
                </c:pt>
              </c:numCache>
            </c:numRef>
          </c:val>
          <c:extLst>
            <c:ext xmlns:c16="http://schemas.microsoft.com/office/drawing/2014/chart" uri="{C3380CC4-5D6E-409C-BE32-E72D297353CC}">
              <c16:uniqueId val="{00000002-5CCA-4C91-AB37-29BE1E2AF6D1}"/>
            </c:ext>
          </c:extLst>
        </c:ser>
        <c:dLbls>
          <c:showLegendKey val="0"/>
          <c:showVal val="0"/>
          <c:showCatName val="0"/>
          <c:showSerName val="0"/>
          <c:showPercent val="0"/>
          <c:showBubbleSize val="0"/>
        </c:dLbls>
        <c:gapWidth val="219"/>
        <c:overlap val="-27"/>
        <c:axId val="1653472896"/>
        <c:axId val="1653474560"/>
      </c:barChart>
      <c:catAx>
        <c:axId val="1653472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n-US"/>
          </a:p>
        </c:txPr>
        <c:crossAx val="1653474560"/>
        <c:crosses val="autoZero"/>
        <c:auto val="1"/>
        <c:lblAlgn val="ctr"/>
        <c:lblOffset val="100"/>
        <c:noMultiLvlLbl val="0"/>
      </c:catAx>
      <c:valAx>
        <c:axId val="1653474560"/>
        <c:scaling>
          <c:orientation val="minMax"/>
        </c:scaling>
        <c:delete val="1"/>
        <c:axPos val="l"/>
        <c:numFmt formatCode="0%" sourceLinked="1"/>
        <c:majorTickMark val="none"/>
        <c:minorTickMark val="none"/>
        <c:tickLblPos val="nextTo"/>
        <c:crossAx val="1653472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1" i="0" baseline="0" dirty="0">
                <a:solidFill>
                  <a:schemeClr val="tx1"/>
                </a:solidFill>
                <a:effectLst/>
              </a:rPr>
              <a:t>ACL learners: Which of these skills does your learning provider offer support for you to develop? Tick all that apply (Q32)</a:t>
            </a:r>
            <a:endParaRPr lang="en-GB" sz="1400" dirty="0">
              <a:solidFill>
                <a:schemeClr val="tx1"/>
              </a:solidFill>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3"/>
            </a:solidFill>
            <a:ln>
              <a:noFill/>
            </a:ln>
            <a:effectLst/>
          </c:spPr>
          <c:invertIfNegative val="0"/>
          <c:cat>
            <c:strRef>
              <c:f>'Q32'!$A$15:$A$20</c:f>
              <c:strCache>
                <c:ptCount val="6"/>
                <c:pt idx="0">
                  <c:v>Basic IT skills</c:v>
                </c:pt>
                <c:pt idx="1">
                  <c:v>Data analysis skills</c:v>
                </c:pt>
                <c:pt idx="2">
                  <c:v>Research and information skills</c:v>
                </c:pt>
                <c:pt idx="3">
                  <c:v>Specialist software use</c:v>
                </c:pt>
                <c:pt idx="4">
                  <c:v>Create digital materials</c:v>
                </c:pt>
                <c:pt idx="5">
                  <c:v>Manage your digital identity</c:v>
                </c:pt>
              </c:strCache>
            </c:strRef>
          </c:cat>
          <c:val>
            <c:numRef>
              <c:f>'Q32'!$B$15:$B$20</c:f>
              <c:numCache>
                <c:formatCode>0%</c:formatCode>
                <c:ptCount val="6"/>
                <c:pt idx="0">
                  <c:v>0.44327731092436973</c:v>
                </c:pt>
                <c:pt idx="1">
                  <c:v>8.6134453781512604E-2</c:v>
                </c:pt>
                <c:pt idx="2">
                  <c:v>0.27100840336134452</c:v>
                </c:pt>
                <c:pt idx="3">
                  <c:v>9.0336134453781511E-2</c:v>
                </c:pt>
                <c:pt idx="4">
                  <c:v>0.15966386554621848</c:v>
                </c:pt>
                <c:pt idx="5">
                  <c:v>0.12605042016806722</c:v>
                </c:pt>
              </c:numCache>
            </c:numRef>
          </c:val>
          <c:extLst>
            <c:ext xmlns:c16="http://schemas.microsoft.com/office/drawing/2014/chart" uri="{C3380CC4-5D6E-409C-BE32-E72D297353CC}">
              <c16:uniqueId val="{00000000-735A-4C16-9060-518E904CC712}"/>
            </c:ext>
          </c:extLst>
        </c:ser>
        <c:dLbls>
          <c:showLegendKey val="0"/>
          <c:showVal val="0"/>
          <c:showCatName val="0"/>
          <c:showSerName val="0"/>
          <c:showPercent val="0"/>
          <c:showBubbleSize val="0"/>
        </c:dLbls>
        <c:gapWidth val="182"/>
        <c:axId val="1451131152"/>
        <c:axId val="1451139472"/>
      </c:barChart>
      <c:catAx>
        <c:axId val="14511311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51139472"/>
        <c:crosses val="autoZero"/>
        <c:auto val="1"/>
        <c:lblAlgn val="ctr"/>
        <c:lblOffset val="100"/>
        <c:noMultiLvlLbl val="0"/>
      </c:catAx>
      <c:valAx>
        <c:axId val="145113947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511311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baseline="0" dirty="0">
                <a:solidFill>
                  <a:schemeClr val="tx1"/>
                </a:solidFill>
                <a:effectLst/>
              </a:rPr>
              <a:t>ACL professional services: When you think about the systems you regularly use at work, how much do you agree that they are </a:t>
            </a:r>
            <a:endParaRPr lang="en-GB" sz="1400" dirty="0">
              <a:solidFill>
                <a:schemeClr val="tx1"/>
              </a:solidFill>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D82345"/>
            </a:solidFill>
            <a:ln>
              <a:noFill/>
            </a:ln>
            <a:effectLst/>
          </c:spPr>
          <c:invertIfNegative val="0"/>
          <c:cat>
            <c:strRef>
              <c:f>'Q13'!$A$25:$A$28</c:f>
              <c:strCache>
                <c:ptCount val="4"/>
                <c:pt idx="0">
                  <c:v>Reliable</c:v>
                </c:pt>
                <c:pt idx="1">
                  <c:v>Well designed</c:v>
                </c:pt>
                <c:pt idx="2">
                  <c:v>Easy to navigate</c:v>
                </c:pt>
                <c:pt idx="3">
                  <c:v>Up to date</c:v>
                </c:pt>
              </c:strCache>
            </c:strRef>
          </c:cat>
          <c:val>
            <c:numRef>
              <c:f>'Q13'!$D$25:$D$28</c:f>
              <c:numCache>
                <c:formatCode>0%</c:formatCode>
                <c:ptCount val="4"/>
                <c:pt idx="0">
                  <c:v>0.67</c:v>
                </c:pt>
                <c:pt idx="1">
                  <c:v>0.55000000000000004</c:v>
                </c:pt>
                <c:pt idx="2">
                  <c:v>0.59</c:v>
                </c:pt>
                <c:pt idx="3">
                  <c:v>0.6</c:v>
                </c:pt>
              </c:numCache>
            </c:numRef>
          </c:val>
          <c:extLst>
            <c:ext xmlns:c16="http://schemas.microsoft.com/office/drawing/2014/chart" uri="{C3380CC4-5D6E-409C-BE32-E72D297353CC}">
              <c16:uniqueId val="{00000000-D44D-4C23-9869-BB2A9BBC5D20}"/>
            </c:ext>
          </c:extLst>
        </c:ser>
        <c:dLbls>
          <c:showLegendKey val="0"/>
          <c:showVal val="0"/>
          <c:showCatName val="0"/>
          <c:showSerName val="0"/>
          <c:showPercent val="0"/>
          <c:showBubbleSize val="0"/>
        </c:dLbls>
        <c:gapWidth val="219"/>
        <c:overlap val="-27"/>
        <c:axId val="1763547392"/>
        <c:axId val="1763549888"/>
      </c:barChart>
      <c:catAx>
        <c:axId val="1763547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63549888"/>
        <c:crosses val="autoZero"/>
        <c:auto val="1"/>
        <c:lblAlgn val="ctr"/>
        <c:lblOffset val="100"/>
        <c:noMultiLvlLbl val="0"/>
      </c:catAx>
      <c:valAx>
        <c:axId val="17635498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635473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1" i="0" u="none" strike="noStrike" baseline="0" dirty="0">
                <a:solidFill>
                  <a:sysClr val="windowText" lastClr="000000"/>
                </a:solidFill>
                <a:effectLst/>
              </a:rPr>
              <a:t>ACL learners: Which of these would be most useful to you as a learner? More:</a:t>
            </a:r>
            <a:endParaRPr lang="en-GB" b="1" dirty="0">
              <a:solidFill>
                <a:srgbClr val="FF0000"/>
              </a:solidFill>
            </a:endParaRPr>
          </a:p>
        </c:rich>
      </c:tx>
      <c:layout>
        <c:manualLayout>
          <c:xMode val="edge"/>
          <c:yMode val="edge"/>
          <c:x val="0.13165771932870785"/>
          <c:y val="5.011745044242461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5213391487370059E-2"/>
          <c:y val="0.21715555844947657"/>
          <c:w val="0.95377544893982158"/>
          <c:h val="0.55093235229410653"/>
        </c:manualLayout>
      </c:layout>
      <c:barChart>
        <c:barDir val="col"/>
        <c:grouping val="clustered"/>
        <c:varyColors val="0"/>
        <c:ser>
          <c:idx val="0"/>
          <c:order val="0"/>
          <c:tx>
            <c:strRef>
              <c:f>'Q23'!$B$32</c:f>
              <c:strCache>
                <c:ptCount val="1"/>
                <c:pt idx="0">
                  <c:v>2018/19</c:v>
                </c:pt>
              </c:strCache>
            </c:strRef>
          </c:tx>
          <c:spPr>
            <a:solidFill>
              <a:srgbClr val="D8234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'Q23'!$A$33:$A$37</c:f>
              <c:strCache>
                <c:ptCount val="5"/>
                <c:pt idx="0">
                  <c:v>... interactive polls/quizzes in class</c:v>
                </c:pt>
                <c:pt idx="1">
                  <c:v>... time working online with other students</c:v>
                </c:pt>
                <c:pt idx="2">
                  <c:v>... practice questions available online</c:v>
                </c:pt>
                <c:pt idx="3">
                  <c:v>... references and readings</c:v>
                </c:pt>
                <c:pt idx="4">
                  <c:v>... course-related videos</c:v>
                </c:pt>
              </c:strCache>
            </c:strRef>
          </c:cat>
          <c:val>
            <c:numRef>
              <c:f>'Q23'!$B$33:$B$37</c:f>
              <c:numCache>
                <c:formatCode>0%</c:formatCode>
                <c:ptCount val="5"/>
                <c:pt idx="0">
                  <c:v>0.26100000000000001</c:v>
                </c:pt>
                <c:pt idx="1">
                  <c:v>0.22700000000000001</c:v>
                </c:pt>
                <c:pt idx="2">
                  <c:v>0.17</c:v>
                </c:pt>
                <c:pt idx="3">
                  <c:v>0.216</c:v>
                </c:pt>
                <c:pt idx="4">
                  <c:v>0.125</c:v>
                </c:pt>
              </c:numCache>
            </c:numRef>
          </c:val>
          <c:extLst>
            <c:ext xmlns:c16="http://schemas.microsoft.com/office/drawing/2014/chart" uri="{C3380CC4-5D6E-409C-BE32-E72D297353CC}">
              <c16:uniqueId val="{00000000-080D-49AA-85D0-DF538712E9DF}"/>
            </c:ext>
          </c:extLst>
        </c:ser>
        <c:ser>
          <c:idx val="1"/>
          <c:order val="1"/>
          <c:tx>
            <c:strRef>
              <c:f>'Q23'!$C$32</c:f>
              <c:strCache>
                <c:ptCount val="1"/>
                <c:pt idx="0">
                  <c:v>2020/21</c:v>
                </c:pt>
              </c:strCache>
            </c:strRef>
          </c:tx>
          <c:spPr>
            <a:solidFill>
              <a:srgbClr val="EAAAB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'Q23'!$A$33:$A$37</c:f>
              <c:strCache>
                <c:ptCount val="5"/>
                <c:pt idx="0">
                  <c:v>... interactive polls/quizzes in class</c:v>
                </c:pt>
                <c:pt idx="1">
                  <c:v>... time working online with other students</c:v>
                </c:pt>
                <c:pt idx="2">
                  <c:v>... practice questions available online</c:v>
                </c:pt>
                <c:pt idx="3">
                  <c:v>... references and readings</c:v>
                </c:pt>
                <c:pt idx="4">
                  <c:v>... course-related videos</c:v>
                </c:pt>
              </c:strCache>
            </c:strRef>
          </c:cat>
          <c:val>
            <c:numRef>
              <c:f>'Q23'!$C$33:$C$37</c:f>
              <c:numCache>
                <c:formatCode>0%</c:formatCode>
                <c:ptCount val="5"/>
                <c:pt idx="0">
                  <c:v>0.14615384615384616</c:v>
                </c:pt>
                <c:pt idx="1">
                  <c:v>0.18717948717948718</c:v>
                </c:pt>
                <c:pt idx="2">
                  <c:v>0.24615384615384617</c:v>
                </c:pt>
                <c:pt idx="3">
                  <c:v>0.12820512820512819</c:v>
                </c:pt>
                <c:pt idx="4">
                  <c:v>0.29230769230769232</c:v>
                </c:pt>
              </c:numCache>
            </c:numRef>
          </c:val>
          <c:extLst>
            <c:ext xmlns:c16="http://schemas.microsoft.com/office/drawing/2014/chart" uri="{C3380CC4-5D6E-409C-BE32-E72D297353CC}">
              <c16:uniqueId val="{00000001-080D-49AA-85D0-DF538712E9DF}"/>
            </c:ext>
          </c:extLst>
        </c:ser>
        <c:dLbls>
          <c:showLegendKey val="0"/>
          <c:showVal val="0"/>
          <c:showCatName val="0"/>
          <c:showSerName val="0"/>
          <c:showPercent val="0"/>
          <c:showBubbleSize val="0"/>
        </c:dLbls>
        <c:gapWidth val="219"/>
        <c:overlap val="-27"/>
        <c:axId val="1653472896"/>
        <c:axId val="1653474560"/>
      </c:barChart>
      <c:catAx>
        <c:axId val="1653472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n-US"/>
          </a:p>
        </c:txPr>
        <c:crossAx val="1653474560"/>
        <c:crosses val="autoZero"/>
        <c:auto val="1"/>
        <c:lblAlgn val="ctr"/>
        <c:lblOffset val="100"/>
        <c:noMultiLvlLbl val="0"/>
      </c:catAx>
      <c:valAx>
        <c:axId val="1653474560"/>
        <c:scaling>
          <c:orientation val="minMax"/>
        </c:scaling>
        <c:delete val="1"/>
        <c:axPos val="l"/>
        <c:numFmt formatCode="0%" sourceLinked="1"/>
        <c:majorTickMark val="none"/>
        <c:minorTickMark val="none"/>
        <c:tickLblPos val="nextTo"/>
        <c:crossAx val="1653472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1" i="0" u="none" strike="noStrike" baseline="0" dirty="0">
                <a:solidFill>
                  <a:sysClr val="windowText" lastClr="000000"/>
                </a:solidFill>
                <a:effectLst/>
              </a:rPr>
              <a:t>ACL teaching practitioner: Who supports you most to use technology in your teaching? </a:t>
            </a:r>
            <a:r>
              <a:rPr lang="en-GB" sz="1400" b="1" i="0" u="none" strike="noStrike" baseline="0" dirty="0">
                <a:solidFill>
                  <a:schemeClr val="accent1"/>
                </a:solidFill>
                <a:effectLst/>
              </a:rPr>
              <a:t>(...use digital technologies in your teaching? 2018/19)</a:t>
            </a:r>
            <a:endParaRPr lang="en-GB" b="1" dirty="0">
              <a:solidFill>
                <a:srgbClr val="FF0000"/>
              </a:solidFill>
            </a:endParaRPr>
          </a:p>
        </c:rich>
      </c:tx>
      <c:layout>
        <c:manualLayout>
          <c:xMode val="edge"/>
          <c:yMode val="edge"/>
          <c:x val="0.13986675324613543"/>
          <c:y val="3.445574717916692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5213391487370059E-2"/>
          <c:y val="0.21715555844947657"/>
          <c:w val="0.95377544893982158"/>
          <c:h val="0.55093235229410653"/>
        </c:manualLayout>
      </c:layout>
      <c:barChart>
        <c:barDir val="col"/>
        <c:grouping val="clustered"/>
        <c:varyColors val="0"/>
        <c:ser>
          <c:idx val="0"/>
          <c:order val="0"/>
          <c:tx>
            <c:strRef>
              <c:f>'Q23'!$B$28</c:f>
              <c:strCache>
                <c:ptCount val="1"/>
                <c:pt idx="0">
                  <c:v>2018/19</c:v>
                </c:pt>
              </c:strCache>
            </c:strRef>
          </c:tx>
          <c:spPr>
            <a:solidFill>
              <a:srgbClr val="D8234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'Q23'!$A$29:$A$32</c:f>
              <c:strCache>
                <c:ptCount val="4"/>
                <c:pt idx="0">
                  <c:v>Teaching colleagues</c:v>
                </c:pt>
                <c:pt idx="1">
                  <c:v>Support staff</c:v>
                </c:pt>
                <c:pt idx="2">
                  <c:v>Friends and family</c:v>
                </c:pt>
                <c:pt idx="3">
                  <c:v>Online videos and resources</c:v>
                </c:pt>
              </c:strCache>
            </c:strRef>
          </c:cat>
          <c:val>
            <c:numRef>
              <c:f>'Q23'!$B$29:$B$32</c:f>
              <c:numCache>
                <c:formatCode>0%</c:formatCode>
                <c:ptCount val="4"/>
                <c:pt idx="0">
                  <c:v>0.47599999999999998</c:v>
                </c:pt>
                <c:pt idx="1">
                  <c:v>0.127</c:v>
                </c:pt>
                <c:pt idx="2">
                  <c:v>6.3E-2</c:v>
                </c:pt>
                <c:pt idx="3">
                  <c:v>0.33300000000000002</c:v>
                </c:pt>
              </c:numCache>
            </c:numRef>
          </c:val>
          <c:extLst>
            <c:ext xmlns:c16="http://schemas.microsoft.com/office/drawing/2014/chart" uri="{C3380CC4-5D6E-409C-BE32-E72D297353CC}">
              <c16:uniqueId val="{00000000-42C7-4DE6-A559-84D7CE9995A4}"/>
            </c:ext>
          </c:extLst>
        </c:ser>
        <c:ser>
          <c:idx val="1"/>
          <c:order val="1"/>
          <c:tx>
            <c:strRef>
              <c:f>'Q23'!$C$28</c:f>
              <c:strCache>
                <c:ptCount val="1"/>
                <c:pt idx="0">
                  <c:v>2020/21</c:v>
                </c:pt>
              </c:strCache>
            </c:strRef>
          </c:tx>
          <c:spPr>
            <a:solidFill>
              <a:srgbClr val="EAAAB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'Q23'!$A$29:$A$32</c:f>
              <c:strCache>
                <c:ptCount val="4"/>
                <c:pt idx="0">
                  <c:v>Teaching colleagues</c:v>
                </c:pt>
                <c:pt idx="1">
                  <c:v>Support staff</c:v>
                </c:pt>
                <c:pt idx="2">
                  <c:v>Friends and family</c:v>
                </c:pt>
                <c:pt idx="3">
                  <c:v>Online videos and resources</c:v>
                </c:pt>
              </c:strCache>
            </c:strRef>
          </c:cat>
          <c:val>
            <c:numRef>
              <c:f>'Q23'!$C$29:$C$32</c:f>
              <c:numCache>
                <c:formatCode>0%</c:formatCode>
                <c:ptCount val="4"/>
                <c:pt idx="0">
                  <c:v>0.39726027397260272</c:v>
                </c:pt>
                <c:pt idx="1">
                  <c:v>0.24657534246575341</c:v>
                </c:pt>
                <c:pt idx="2">
                  <c:v>2.7397260273972601E-2</c:v>
                </c:pt>
                <c:pt idx="3">
                  <c:v>0.32876712328767121</c:v>
                </c:pt>
              </c:numCache>
            </c:numRef>
          </c:val>
          <c:extLst>
            <c:ext xmlns:c16="http://schemas.microsoft.com/office/drawing/2014/chart" uri="{C3380CC4-5D6E-409C-BE32-E72D297353CC}">
              <c16:uniqueId val="{00000001-42C7-4DE6-A559-84D7CE9995A4}"/>
            </c:ext>
          </c:extLst>
        </c:ser>
        <c:dLbls>
          <c:showLegendKey val="0"/>
          <c:showVal val="0"/>
          <c:showCatName val="0"/>
          <c:showSerName val="0"/>
          <c:showPercent val="0"/>
          <c:showBubbleSize val="0"/>
        </c:dLbls>
        <c:gapWidth val="219"/>
        <c:overlap val="-27"/>
        <c:axId val="1653472896"/>
        <c:axId val="1653474560"/>
      </c:barChart>
      <c:catAx>
        <c:axId val="1653472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n-US"/>
          </a:p>
        </c:txPr>
        <c:crossAx val="1653474560"/>
        <c:crosses val="autoZero"/>
        <c:auto val="1"/>
        <c:lblAlgn val="ctr"/>
        <c:lblOffset val="100"/>
        <c:noMultiLvlLbl val="0"/>
      </c:catAx>
      <c:valAx>
        <c:axId val="1653474560"/>
        <c:scaling>
          <c:orientation val="minMax"/>
        </c:scaling>
        <c:delete val="1"/>
        <c:axPos val="l"/>
        <c:numFmt formatCode="0%" sourceLinked="1"/>
        <c:majorTickMark val="none"/>
        <c:minorTickMark val="none"/>
        <c:tickLblPos val="nextTo"/>
        <c:crossAx val="1653472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1" i="0" u="none" strike="noStrike" baseline="0" dirty="0">
                <a:solidFill>
                  <a:sysClr val="windowText" lastClr="000000"/>
                </a:solidFill>
                <a:effectLst/>
              </a:rPr>
              <a:t>ACL learners: Overall, how would you rate the quality of your learning provider's digital provision (software, hardware, learning environment)? </a:t>
            </a:r>
            <a:endParaRPr lang="en-GB" b="1" dirty="0">
              <a:solidFill>
                <a:srgbClr val="FF0000"/>
              </a:solidFill>
            </a:endParaRPr>
          </a:p>
        </c:rich>
      </c:tx>
      <c:layout>
        <c:manualLayout>
          <c:xMode val="edge"/>
          <c:yMode val="edge"/>
          <c:x val="0.10764523666244076"/>
          <c:y val="2.819106587386384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5213391487370059E-2"/>
          <c:y val="0.21715555844947657"/>
          <c:w val="0.95377544893982158"/>
          <c:h val="0.55093235229410653"/>
        </c:manualLayout>
      </c:layout>
      <c:barChart>
        <c:barDir val="col"/>
        <c:grouping val="clustered"/>
        <c:varyColors val="0"/>
        <c:ser>
          <c:idx val="0"/>
          <c:order val="0"/>
          <c:tx>
            <c:strRef>
              <c:f>'Q20'!$B$38</c:f>
              <c:strCache>
                <c:ptCount val="1"/>
                <c:pt idx="0">
                  <c:v>2018/19</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'Q20'!$A$39:$A$45</c:f>
              <c:strCache>
                <c:ptCount val="7"/>
                <c:pt idx="0">
                  <c:v>Best imaginable</c:v>
                </c:pt>
                <c:pt idx="1">
                  <c:v>Excellent</c:v>
                </c:pt>
                <c:pt idx="2">
                  <c:v>Good</c:v>
                </c:pt>
                <c:pt idx="3">
                  <c:v>Average</c:v>
                </c:pt>
                <c:pt idx="4">
                  <c:v>Poor</c:v>
                </c:pt>
                <c:pt idx="5">
                  <c:v>Awful</c:v>
                </c:pt>
                <c:pt idx="6">
                  <c:v>Worst imaginable</c:v>
                </c:pt>
              </c:strCache>
            </c:strRef>
          </c:cat>
          <c:val>
            <c:numRef>
              <c:f>'Q20'!$B$39:$B$45</c:f>
              <c:numCache>
                <c:formatCode>0%</c:formatCode>
                <c:ptCount val="7"/>
                <c:pt idx="0">
                  <c:v>5.3999999999999999E-2</c:v>
                </c:pt>
                <c:pt idx="1">
                  <c:v>0.39800000000000002</c:v>
                </c:pt>
                <c:pt idx="2">
                  <c:v>0.43</c:v>
                </c:pt>
                <c:pt idx="3">
                  <c:v>0.108</c:v>
                </c:pt>
                <c:pt idx="4">
                  <c:v>1.0999999999999999E-2</c:v>
                </c:pt>
                <c:pt idx="5">
                  <c:v>0</c:v>
                </c:pt>
                <c:pt idx="6">
                  <c:v>0</c:v>
                </c:pt>
              </c:numCache>
            </c:numRef>
          </c:val>
          <c:extLst>
            <c:ext xmlns:c16="http://schemas.microsoft.com/office/drawing/2014/chart" uri="{C3380CC4-5D6E-409C-BE32-E72D297353CC}">
              <c16:uniqueId val="{00000000-FEB0-49EB-A1BE-7657C839FD93}"/>
            </c:ext>
          </c:extLst>
        </c:ser>
        <c:ser>
          <c:idx val="1"/>
          <c:order val="1"/>
          <c:tx>
            <c:strRef>
              <c:f>'Q20'!$C$38</c:f>
              <c:strCache>
                <c:ptCount val="1"/>
                <c:pt idx="0">
                  <c:v>2020/21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'Q20'!$A$39:$A$45</c:f>
              <c:strCache>
                <c:ptCount val="7"/>
                <c:pt idx="0">
                  <c:v>Best imaginable</c:v>
                </c:pt>
                <c:pt idx="1">
                  <c:v>Excellent</c:v>
                </c:pt>
                <c:pt idx="2">
                  <c:v>Good</c:v>
                </c:pt>
                <c:pt idx="3">
                  <c:v>Average</c:v>
                </c:pt>
                <c:pt idx="4">
                  <c:v>Poor</c:v>
                </c:pt>
                <c:pt idx="5">
                  <c:v>Awful</c:v>
                </c:pt>
                <c:pt idx="6">
                  <c:v>Worst imaginable</c:v>
                </c:pt>
              </c:strCache>
            </c:strRef>
          </c:cat>
          <c:val>
            <c:numRef>
              <c:f>'Q20'!$C$39:$C$45</c:f>
              <c:numCache>
                <c:formatCode>0%</c:formatCode>
                <c:ptCount val="7"/>
                <c:pt idx="0">
                  <c:v>5.3240740740740741E-2</c:v>
                </c:pt>
                <c:pt idx="1">
                  <c:v>0.26620370370370372</c:v>
                </c:pt>
                <c:pt idx="2">
                  <c:v>0.41203703703703703</c:v>
                </c:pt>
                <c:pt idx="3">
                  <c:v>0.22222222222222221</c:v>
                </c:pt>
                <c:pt idx="4">
                  <c:v>3.9351851851851853E-2</c:v>
                </c:pt>
                <c:pt idx="5">
                  <c:v>4.6296296296296294E-3</c:v>
                </c:pt>
                <c:pt idx="6">
                  <c:v>2.3148148148148147E-3</c:v>
                </c:pt>
              </c:numCache>
            </c:numRef>
          </c:val>
          <c:extLst>
            <c:ext xmlns:c16="http://schemas.microsoft.com/office/drawing/2014/chart" uri="{C3380CC4-5D6E-409C-BE32-E72D297353CC}">
              <c16:uniqueId val="{00000001-FEB0-49EB-A1BE-7657C839FD93}"/>
            </c:ext>
          </c:extLst>
        </c:ser>
        <c:dLbls>
          <c:showLegendKey val="0"/>
          <c:showVal val="0"/>
          <c:showCatName val="0"/>
          <c:showSerName val="0"/>
          <c:showPercent val="0"/>
          <c:showBubbleSize val="0"/>
        </c:dLbls>
        <c:gapWidth val="219"/>
        <c:overlap val="-27"/>
        <c:axId val="1653472896"/>
        <c:axId val="1653474560"/>
      </c:barChart>
      <c:catAx>
        <c:axId val="1653472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n-US"/>
          </a:p>
        </c:txPr>
        <c:crossAx val="1653474560"/>
        <c:crosses val="autoZero"/>
        <c:auto val="1"/>
        <c:lblAlgn val="ctr"/>
        <c:lblOffset val="100"/>
        <c:noMultiLvlLbl val="0"/>
      </c:catAx>
      <c:valAx>
        <c:axId val="1653474560"/>
        <c:scaling>
          <c:orientation val="minMax"/>
        </c:scaling>
        <c:delete val="1"/>
        <c:axPos val="l"/>
        <c:numFmt formatCode="0%" sourceLinked="1"/>
        <c:majorTickMark val="none"/>
        <c:minorTickMark val="none"/>
        <c:tickLblPos val="nextTo"/>
        <c:crossAx val="1653472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1" i="0" u="none" strike="noStrike" baseline="0" dirty="0">
                <a:solidFill>
                  <a:sysClr val="windowText" lastClr="000000"/>
                </a:solidFill>
                <a:effectLst/>
              </a:rPr>
              <a:t>ACL teaching practitioners: Overall, how would you rate the quality of your organisation's digital provision (software, hardware, learning environment)? </a:t>
            </a:r>
            <a:endParaRPr lang="en-GB" b="1" dirty="0">
              <a:solidFill>
                <a:srgbClr val="FF0000"/>
              </a:solidFill>
            </a:endParaRPr>
          </a:p>
        </c:rich>
      </c:tx>
      <c:layout>
        <c:manualLayout>
          <c:xMode val="edge"/>
          <c:yMode val="edge"/>
          <c:x val="0.10764523666244076"/>
          <c:y val="2.819106587386384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5213391487370059E-2"/>
          <c:y val="0.21715555844947657"/>
          <c:w val="0.95377544893982158"/>
          <c:h val="0.55093235229410653"/>
        </c:manualLayout>
      </c:layout>
      <c:barChart>
        <c:barDir val="col"/>
        <c:grouping val="clustered"/>
        <c:varyColors val="0"/>
        <c:ser>
          <c:idx val="0"/>
          <c:order val="0"/>
          <c:tx>
            <c:strRef>
              <c:f>'Q17'!$F$38</c:f>
              <c:strCache>
                <c:ptCount val="1"/>
                <c:pt idx="0">
                  <c:v>2018/19</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'Q17'!$E$39:$E$41</c:f>
              <c:strCache>
                <c:ptCount val="3"/>
                <c:pt idx="0">
                  <c:v>Best imaginable, Excellent or Good</c:v>
                </c:pt>
                <c:pt idx="1">
                  <c:v>Average</c:v>
                </c:pt>
                <c:pt idx="2">
                  <c:v>Poor, Awful or Worst imaginable</c:v>
                </c:pt>
              </c:strCache>
            </c:strRef>
          </c:cat>
          <c:val>
            <c:numRef>
              <c:f>'Q17'!$F$39:$F$41</c:f>
              <c:numCache>
                <c:formatCode>0%</c:formatCode>
                <c:ptCount val="3"/>
                <c:pt idx="0">
                  <c:v>0.42899999999999999</c:v>
                </c:pt>
                <c:pt idx="1">
                  <c:v>0.317</c:v>
                </c:pt>
                <c:pt idx="2">
                  <c:v>0.254</c:v>
                </c:pt>
              </c:numCache>
            </c:numRef>
          </c:val>
          <c:extLst>
            <c:ext xmlns:c16="http://schemas.microsoft.com/office/drawing/2014/chart" uri="{C3380CC4-5D6E-409C-BE32-E72D297353CC}">
              <c16:uniqueId val="{00000000-9DB0-4A43-B016-840D9075BC2F}"/>
            </c:ext>
          </c:extLst>
        </c:ser>
        <c:ser>
          <c:idx val="1"/>
          <c:order val="1"/>
          <c:tx>
            <c:strRef>
              <c:f>'Q17'!$G$38</c:f>
              <c:strCache>
                <c:ptCount val="1"/>
                <c:pt idx="0">
                  <c:v>2020/21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'Q17'!$E$39:$E$41</c:f>
              <c:strCache>
                <c:ptCount val="3"/>
                <c:pt idx="0">
                  <c:v>Best imaginable, Excellent or Good</c:v>
                </c:pt>
                <c:pt idx="1">
                  <c:v>Average</c:v>
                </c:pt>
                <c:pt idx="2">
                  <c:v>Poor, Awful or Worst imaginable</c:v>
                </c:pt>
              </c:strCache>
            </c:strRef>
          </c:cat>
          <c:val>
            <c:numRef>
              <c:f>'Q17'!$G$39:$G$41</c:f>
              <c:numCache>
                <c:formatCode>0%</c:formatCode>
                <c:ptCount val="3"/>
                <c:pt idx="0">
                  <c:v>0.63448275862068959</c:v>
                </c:pt>
                <c:pt idx="1">
                  <c:v>0.28965517241379313</c:v>
                </c:pt>
                <c:pt idx="2">
                  <c:v>7.586206896551724E-2</c:v>
                </c:pt>
              </c:numCache>
            </c:numRef>
          </c:val>
          <c:extLst>
            <c:ext xmlns:c16="http://schemas.microsoft.com/office/drawing/2014/chart" uri="{C3380CC4-5D6E-409C-BE32-E72D297353CC}">
              <c16:uniqueId val="{00000001-9DB0-4A43-B016-840D9075BC2F}"/>
            </c:ext>
          </c:extLst>
        </c:ser>
        <c:dLbls>
          <c:showLegendKey val="0"/>
          <c:showVal val="0"/>
          <c:showCatName val="0"/>
          <c:showSerName val="0"/>
          <c:showPercent val="0"/>
          <c:showBubbleSize val="0"/>
        </c:dLbls>
        <c:gapWidth val="219"/>
        <c:overlap val="-27"/>
        <c:axId val="1653472896"/>
        <c:axId val="1653474560"/>
      </c:barChart>
      <c:catAx>
        <c:axId val="1653472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n-US"/>
          </a:p>
        </c:txPr>
        <c:crossAx val="1653474560"/>
        <c:crosses val="autoZero"/>
        <c:auto val="1"/>
        <c:lblAlgn val="ctr"/>
        <c:lblOffset val="100"/>
        <c:noMultiLvlLbl val="0"/>
      </c:catAx>
      <c:valAx>
        <c:axId val="1653474560"/>
        <c:scaling>
          <c:orientation val="minMax"/>
        </c:scaling>
        <c:delete val="1"/>
        <c:axPos val="l"/>
        <c:numFmt formatCode="0%" sourceLinked="1"/>
        <c:majorTickMark val="none"/>
        <c:minorTickMark val="none"/>
        <c:tickLblPos val="nextTo"/>
        <c:crossAx val="1653472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1" i="0" u="none" strike="noStrike" baseline="0" dirty="0">
                <a:solidFill>
                  <a:sysClr val="windowText" lastClr="000000"/>
                </a:solidFill>
                <a:effectLst/>
              </a:rPr>
              <a:t>Professional services: Overall, how would you rate the quality of your organisation's digital provision (software, hardware, learning environment)?</a:t>
            </a:r>
            <a:endParaRPr lang="en-GB" b="1" dirty="0">
              <a:solidFill>
                <a:srgbClr val="FF0000"/>
              </a:solidFill>
            </a:endParaRPr>
          </a:p>
        </c:rich>
      </c:tx>
      <c:layout>
        <c:manualLayout>
          <c:xMode val="edge"/>
          <c:yMode val="edge"/>
          <c:x val="0.13382521888669269"/>
          <c:y val="1.879404391590923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5213391487370059E-2"/>
          <c:y val="0.21715555844947657"/>
          <c:w val="0.95377544893982158"/>
          <c:h val="0.55093235229410653"/>
        </c:manualLayout>
      </c:layout>
      <c:barChart>
        <c:barDir val="col"/>
        <c:grouping val="clustered"/>
        <c:varyColors val="0"/>
        <c:ser>
          <c:idx val="0"/>
          <c:order val="0"/>
          <c:tx>
            <c:strRef>
              <c:f>'Q14'!$B$12</c:f>
              <c:strCache>
                <c:ptCount val="1"/>
                <c:pt idx="0">
                  <c:v>ACL</c:v>
                </c:pt>
              </c:strCache>
            </c:strRef>
          </c:tx>
          <c:spPr>
            <a:solidFill>
              <a:schemeClr val="accent1"/>
            </a:solidFill>
            <a:ln>
              <a:noFill/>
            </a:ln>
            <a:effectLst/>
          </c:spPr>
          <c:invertIfNegative val="0"/>
          <c:dLbls>
            <c:dLbl>
              <c:idx val="3"/>
              <c:layout>
                <c:manualLayout>
                  <c:x val="-1.4096913505366494E-2"/>
                  <c:y val="-3.13234065265153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115-4CF0-9B6A-CF2D2D238DC1}"/>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'Q14'!$A$13:$A$19</c:f>
              <c:strCache>
                <c:ptCount val="7"/>
                <c:pt idx="0">
                  <c:v>Best imaginable</c:v>
                </c:pt>
                <c:pt idx="1">
                  <c:v>Excellent</c:v>
                </c:pt>
                <c:pt idx="2">
                  <c:v>Good</c:v>
                </c:pt>
                <c:pt idx="3">
                  <c:v>Average</c:v>
                </c:pt>
                <c:pt idx="4">
                  <c:v>Poor</c:v>
                </c:pt>
                <c:pt idx="5">
                  <c:v>Awful</c:v>
                </c:pt>
                <c:pt idx="6">
                  <c:v>Worst imaginable</c:v>
                </c:pt>
              </c:strCache>
            </c:strRef>
          </c:cat>
          <c:val>
            <c:numRef>
              <c:f>'Q14'!$B$13:$B$19</c:f>
              <c:numCache>
                <c:formatCode>0%</c:formatCode>
                <c:ptCount val="7"/>
                <c:pt idx="0">
                  <c:v>0</c:v>
                </c:pt>
                <c:pt idx="1">
                  <c:v>0.31034482758620691</c:v>
                </c:pt>
                <c:pt idx="2">
                  <c:v>0.55172413793103448</c:v>
                </c:pt>
                <c:pt idx="3">
                  <c:v>0.13793103448275862</c:v>
                </c:pt>
                <c:pt idx="4">
                  <c:v>0</c:v>
                </c:pt>
                <c:pt idx="5">
                  <c:v>0</c:v>
                </c:pt>
                <c:pt idx="6">
                  <c:v>0</c:v>
                </c:pt>
              </c:numCache>
            </c:numRef>
          </c:val>
          <c:extLst>
            <c:ext xmlns:c16="http://schemas.microsoft.com/office/drawing/2014/chart" uri="{C3380CC4-5D6E-409C-BE32-E72D297353CC}">
              <c16:uniqueId val="{00000001-5115-4CF0-9B6A-CF2D2D238DC1}"/>
            </c:ext>
          </c:extLst>
        </c:ser>
        <c:ser>
          <c:idx val="1"/>
          <c:order val="1"/>
          <c:tx>
            <c:strRef>
              <c:f>'Q14'!$C$12</c:f>
              <c:strCache>
                <c:ptCount val="1"/>
                <c:pt idx="0">
                  <c:v>FE</c:v>
                </c:pt>
              </c:strCache>
            </c:strRef>
          </c:tx>
          <c:spPr>
            <a:solidFill>
              <a:schemeClr val="accent2"/>
            </a:solidFill>
            <a:ln>
              <a:noFill/>
            </a:ln>
            <a:effectLst/>
          </c:spPr>
          <c:invertIfNegative val="0"/>
          <c:dLbls>
            <c:dLbl>
              <c:idx val="1"/>
              <c:layout>
                <c:manualLayout>
                  <c:x val="2.0138447864809172E-3"/>
                  <c:y val="-1.56617032632577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115-4CF0-9B6A-CF2D2D238DC1}"/>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'Q14'!$A$13:$A$19</c:f>
              <c:strCache>
                <c:ptCount val="7"/>
                <c:pt idx="0">
                  <c:v>Best imaginable</c:v>
                </c:pt>
                <c:pt idx="1">
                  <c:v>Excellent</c:v>
                </c:pt>
                <c:pt idx="2">
                  <c:v>Good</c:v>
                </c:pt>
                <c:pt idx="3">
                  <c:v>Average</c:v>
                </c:pt>
                <c:pt idx="4">
                  <c:v>Poor</c:v>
                </c:pt>
                <c:pt idx="5">
                  <c:v>Awful</c:v>
                </c:pt>
                <c:pt idx="6">
                  <c:v>Worst imaginable</c:v>
                </c:pt>
              </c:strCache>
            </c:strRef>
          </c:cat>
          <c:val>
            <c:numRef>
              <c:f>'Q14'!$C$13:$C$19</c:f>
              <c:numCache>
                <c:formatCode>0%</c:formatCode>
                <c:ptCount val="7"/>
                <c:pt idx="0">
                  <c:v>2.1806853582554516E-2</c:v>
                </c:pt>
                <c:pt idx="1">
                  <c:v>0.3291796469366563</c:v>
                </c:pt>
                <c:pt idx="2">
                  <c:v>0.47040498442367601</c:v>
                </c:pt>
                <c:pt idx="3">
                  <c:v>0.14434060228452752</c:v>
                </c:pt>
                <c:pt idx="4">
                  <c:v>3.0114226375908618E-2</c:v>
                </c:pt>
                <c:pt idx="5">
                  <c:v>3.1152647975077881E-3</c:v>
                </c:pt>
                <c:pt idx="6">
                  <c:v>1.0384215991692627E-3</c:v>
                </c:pt>
              </c:numCache>
            </c:numRef>
          </c:val>
          <c:extLst>
            <c:ext xmlns:c16="http://schemas.microsoft.com/office/drawing/2014/chart" uri="{C3380CC4-5D6E-409C-BE32-E72D297353CC}">
              <c16:uniqueId val="{00000003-5115-4CF0-9B6A-CF2D2D238DC1}"/>
            </c:ext>
          </c:extLst>
        </c:ser>
        <c:ser>
          <c:idx val="2"/>
          <c:order val="2"/>
          <c:tx>
            <c:strRef>
              <c:f>'Q14'!$D$12</c:f>
              <c:strCache>
                <c:ptCount val="1"/>
                <c:pt idx="0">
                  <c:v>WBL</c:v>
                </c:pt>
              </c:strCache>
            </c:strRef>
          </c:tx>
          <c:spPr>
            <a:solidFill>
              <a:schemeClr val="accent3"/>
            </a:solidFill>
            <a:ln>
              <a:noFill/>
            </a:ln>
            <a:effectLst/>
          </c:spPr>
          <c:invertIfNegative val="0"/>
          <c:dLbls>
            <c:dLbl>
              <c:idx val="1"/>
              <c:layout>
                <c:manualLayout>
                  <c:x val="6.0415343594427146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115-4CF0-9B6A-CF2D2D238DC1}"/>
                </c:ext>
              </c:extLst>
            </c:dLbl>
            <c:dLbl>
              <c:idx val="2"/>
              <c:layout>
                <c:manualLayout>
                  <c:x val="1.208306871888550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115-4CF0-9B6A-CF2D2D238DC1}"/>
                </c:ext>
              </c:extLst>
            </c:dLbl>
            <c:dLbl>
              <c:idx val="3"/>
              <c:layout>
                <c:manualLayout>
                  <c:x val="1.4096913505366347E-2"/>
                  <c:y val="-9.397021957954616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115-4CF0-9B6A-CF2D2D238DC1}"/>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'Q14'!$A$13:$A$19</c:f>
              <c:strCache>
                <c:ptCount val="7"/>
                <c:pt idx="0">
                  <c:v>Best imaginable</c:v>
                </c:pt>
                <c:pt idx="1">
                  <c:v>Excellent</c:v>
                </c:pt>
                <c:pt idx="2">
                  <c:v>Good</c:v>
                </c:pt>
                <c:pt idx="3">
                  <c:v>Average</c:v>
                </c:pt>
                <c:pt idx="4">
                  <c:v>Poor</c:v>
                </c:pt>
                <c:pt idx="5">
                  <c:v>Awful</c:v>
                </c:pt>
                <c:pt idx="6">
                  <c:v>Worst imaginable</c:v>
                </c:pt>
              </c:strCache>
            </c:strRef>
          </c:cat>
          <c:val>
            <c:numRef>
              <c:f>'Q14'!$D$13:$D$19</c:f>
              <c:numCache>
                <c:formatCode>0%</c:formatCode>
                <c:ptCount val="7"/>
                <c:pt idx="0">
                  <c:v>0</c:v>
                </c:pt>
                <c:pt idx="1">
                  <c:v>0.14814814814814814</c:v>
                </c:pt>
                <c:pt idx="2">
                  <c:v>0.62962962962962965</c:v>
                </c:pt>
                <c:pt idx="3">
                  <c:v>0.22222222222222221</c:v>
                </c:pt>
                <c:pt idx="4">
                  <c:v>0</c:v>
                </c:pt>
                <c:pt idx="5">
                  <c:v>0</c:v>
                </c:pt>
                <c:pt idx="6">
                  <c:v>0</c:v>
                </c:pt>
              </c:numCache>
            </c:numRef>
          </c:val>
          <c:extLst>
            <c:ext xmlns:c16="http://schemas.microsoft.com/office/drawing/2014/chart" uri="{C3380CC4-5D6E-409C-BE32-E72D297353CC}">
              <c16:uniqueId val="{00000007-5115-4CF0-9B6A-CF2D2D238DC1}"/>
            </c:ext>
          </c:extLst>
        </c:ser>
        <c:dLbls>
          <c:showLegendKey val="0"/>
          <c:showVal val="0"/>
          <c:showCatName val="0"/>
          <c:showSerName val="0"/>
          <c:showPercent val="0"/>
          <c:showBubbleSize val="0"/>
        </c:dLbls>
        <c:gapWidth val="219"/>
        <c:overlap val="-27"/>
        <c:axId val="1653472896"/>
        <c:axId val="1653474560"/>
      </c:barChart>
      <c:catAx>
        <c:axId val="1653472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n-US"/>
          </a:p>
        </c:txPr>
        <c:crossAx val="1653474560"/>
        <c:crosses val="autoZero"/>
        <c:auto val="1"/>
        <c:lblAlgn val="ctr"/>
        <c:lblOffset val="100"/>
        <c:noMultiLvlLbl val="0"/>
      </c:catAx>
      <c:valAx>
        <c:axId val="1653474560"/>
        <c:scaling>
          <c:orientation val="minMax"/>
        </c:scaling>
        <c:delete val="1"/>
        <c:axPos val="l"/>
        <c:numFmt formatCode="0%" sourceLinked="1"/>
        <c:majorTickMark val="none"/>
        <c:minorTickMark val="none"/>
        <c:tickLblPos val="nextTo"/>
        <c:crossAx val="1653472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1" i="0" u="none" strike="noStrike" baseline="0" dirty="0">
                <a:solidFill>
                  <a:sysClr val="windowText" lastClr="000000"/>
                </a:solidFill>
                <a:effectLst/>
              </a:rPr>
              <a:t>Which of these would be most useful to you as a learner? </a:t>
            </a:r>
            <a:endParaRPr lang="en-GB" b="1" dirty="0">
              <a:solidFill>
                <a:srgbClr val="FF0000"/>
              </a:solidFill>
            </a:endParaRPr>
          </a:p>
        </c:rich>
      </c:tx>
      <c:layout>
        <c:manualLayout>
          <c:xMode val="edge"/>
          <c:yMode val="edge"/>
          <c:x val="0.13165771932870785"/>
          <c:y val="5.011745044242461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5213391487370059E-2"/>
          <c:y val="0.21715555844947657"/>
          <c:w val="0.95377544893982158"/>
          <c:h val="0.55093235229410653"/>
        </c:manualLayout>
      </c:layout>
      <c:barChart>
        <c:barDir val="col"/>
        <c:grouping val="clustered"/>
        <c:varyColors val="0"/>
        <c:ser>
          <c:idx val="0"/>
          <c:order val="0"/>
          <c:tx>
            <c:strRef>
              <c:f>'Q23'!$B$12</c:f>
              <c:strCache>
                <c:ptCount val="1"/>
                <c:pt idx="0">
                  <c:v>ACL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'Q23'!$A$13:$A$17</c:f>
              <c:strCache>
                <c:ptCount val="5"/>
                <c:pt idx="0">
                  <c:v>Interactive polls/quizzes in class</c:v>
                </c:pt>
                <c:pt idx="1">
                  <c:v>Time working online with other students</c:v>
                </c:pt>
                <c:pt idx="2">
                  <c:v>Practice questions available online</c:v>
                </c:pt>
                <c:pt idx="3">
                  <c:v>References and readings</c:v>
                </c:pt>
                <c:pt idx="4">
                  <c:v>Course-related videos</c:v>
                </c:pt>
              </c:strCache>
            </c:strRef>
          </c:cat>
          <c:val>
            <c:numRef>
              <c:f>'Q23'!$B$13:$B$17</c:f>
              <c:numCache>
                <c:formatCode>0%</c:formatCode>
                <c:ptCount val="5"/>
                <c:pt idx="0">
                  <c:v>0.14615384615384616</c:v>
                </c:pt>
                <c:pt idx="1">
                  <c:v>0.18717948717948718</c:v>
                </c:pt>
                <c:pt idx="2">
                  <c:v>0.24615384615384617</c:v>
                </c:pt>
                <c:pt idx="3">
                  <c:v>0.12820512820512819</c:v>
                </c:pt>
                <c:pt idx="4">
                  <c:v>0.29230769230769232</c:v>
                </c:pt>
              </c:numCache>
            </c:numRef>
          </c:val>
          <c:extLst>
            <c:ext xmlns:c16="http://schemas.microsoft.com/office/drawing/2014/chart" uri="{C3380CC4-5D6E-409C-BE32-E72D297353CC}">
              <c16:uniqueId val="{00000000-3031-4D78-ACA0-5DC391B135ED}"/>
            </c:ext>
          </c:extLst>
        </c:ser>
        <c:ser>
          <c:idx val="1"/>
          <c:order val="1"/>
          <c:tx>
            <c:strRef>
              <c:f>'Q23'!$C$12</c:f>
              <c:strCache>
                <c:ptCount val="1"/>
                <c:pt idx="0">
                  <c:v>FE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'Q23'!$A$13:$A$17</c:f>
              <c:strCache>
                <c:ptCount val="5"/>
                <c:pt idx="0">
                  <c:v>Interactive polls/quizzes in class</c:v>
                </c:pt>
                <c:pt idx="1">
                  <c:v>Time working online with other students</c:v>
                </c:pt>
                <c:pt idx="2">
                  <c:v>Practice questions available online</c:v>
                </c:pt>
                <c:pt idx="3">
                  <c:v>References and readings</c:v>
                </c:pt>
                <c:pt idx="4">
                  <c:v>Course-related videos</c:v>
                </c:pt>
              </c:strCache>
            </c:strRef>
          </c:cat>
          <c:val>
            <c:numRef>
              <c:f>'Q23'!$C$13:$C$17</c:f>
              <c:numCache>
                <c:formatCode>0%</c:formatCode>
                <c:ptCount val="5"/>
                <c:pt idx="0">
                  <c:v>0.29091747349008762</c:v>
                </c:pt>
                <c:pt idx="1">
                  <c:v>0.14868603042876902</c:v>
                </c:pt>
                <c:pt idx="2">
                  <c:v>0.25887505763024438</c:v>
                </c:pt>
                <c:pt idx="3">
                  <c:v>8.8750576302443526E-2</c:v>
                </c:pt>
                <c:pt idx="4">
                  <c:v>0.2127708621484555</c:v>
                </c:pt>
              </c:numCache>
            </c:numRef>
          </c:val>
          <c:extLst>
            <c:ext xmlns:c16="http://schemas.microsoft.com/office/drawing/2014/chart" uri="{C3380CC4-5D6E-409C-BE32-E72D297353CC}">
              <c16:uniqueId val="{00000001-3031-4D78-ACA0-5DC391B135ED}"/>
            </c:ext>
          </c:extLst>
        </c:ser>
        <c:ser>
          <c:idx val="2"/>
          <c:order val="2"/>
          <c:tx>
            <c:strRef>
              <c:f>'Q23'!$D$12</c:f>
              <c:strCache>
                <c:ptCount val="1"/>
                <c:pt idx="0">
                  <c:v>WBL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'Q23'!$A$13:$A$17</c:f>
              <c:strCache>
                <c:ptCount val="5"/>
                <c:pt idx="0">
                  <c:v>Interactive polls/quizzes in class</c:v>
                </c:pt>
                <c:pt idx="1">
                  <c:v>Time working online with other students</c:v>
                </c:pt>
                <c:pt idx="2">
                  <c:v>Practice questions available online</c:v>
                </c:pt>
                <c:pt idx="3">
                  <c:v>References and readings</c:v>
                </c:pt>
                <c:pt idx="4">
                  <c:v>Course-related videos</c:v>
                </c:pt>
              </c:strCache>
            </c:strRef>
          </c:cat>
          <c:val>
            <c:numRef>
              <c:f>'Q23'!$D$13:$D$17</c:f>
              <c:numCache>
                <c:formatCode>0%</c:formatCode>
                <c:ptCount val="5"/>
                <c:pt idx="0">
                  <c:v>0.14255983350676379</c:v>
                </c:pt>
                <c:pt idx="1">
                  <c:v>0.11966701352757544</c:v>
                </c:pt>
                <c:pt idx="2">
                  <c:v>0.2809573361082206</c:v>
                </c:pt>
                <c:pt idx="3">
                  <c:v>0.16024973985431842</c:v>
                </c:pt>
                <c:pt idx="4">
                  <c:v>0.29656607700312176</c:v>
                </c:pt>
              </c:numCache>
            </c:numRef>
          </c:val>
          <c:extLst>
            <c:ext xmlns:c16="http://schemas.microsoft.com/office/drawing/2014/chart" uri="{C3380CC4-5D6E-409C-BE32-E72D297353CC}">
              <c16:uniqueId val="{00000002-3031-4D78-ACA0-5DC391B135ED}"/>
            </c:ext>
          </c:extLst>
        </c:ser>
        <c:dLbls>
          <c:showLegendKey val="0"/>
          <c:showVal val="0"/>
          <c:showCatName val="0"/>
          <c:showSerName val="0"/>
          <c:showPercent val="0"/>
          <c:showBubbleSize val="0"/>
        </c:dLbls>
        <c:gapWidth val="219"/>
        <c:overlap val="-27"/>
        <c:axId val="1653472896"/>
        <c:axId val="1653474560"/>
      </c:barChart>
      <c:catAx>
        <c:axId val="1653472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n-US"/>
          </a:p>
        </c:txPr>
        <c:crossAx val="1653474560"/>
        <c:crosses val="autoZero"/>
        <c:auto val="1"/>
        <c:lblAlgn val="ctr"/>
        <c:lblOffset val="100"/>
        <c:noMultiLvlLbl val="0"/>
      </c:catAx>
      <c:valAx>
        <c:axId val="1653474560"/>
        <c:scaling>
          <c:orientation val="minMax"/>
        </c:scaling>
        <c:delete val="1"/>
        <c:axPos val="l"/>
        <c:numFmt formatCode="0%" sourceLinked="1"/>
        <c:majorTickMark val="none"/>
        <c:minorTickMark val="none"/>
        <c:tickLblPos val="nextTo"/>
        <c:crossAx val="1653472896"/>
        <c:crosses val="autoZero"/>
        <c:crossBetween val="between"/>
      </c:valAx>
      <c:spPr>
        <a:noFill/>
        <a:ln>
          <a:noFill/>
        </a:ln>
        <a:effectLst/>
      </c:spPr>
    </c:plotArea>
    <c:legend>
      <c:legendPos val="b"/>
      <c:layout>
        <c:manualLayout>
          <c:xMode val="edge"/>
          <c:yMode val="edge"/>
          <c:x val="0.71321966195948239"/>
          <c:y val="0.91513519802656218"/>
          <c:w val="0.26948361988758551"/>
          <c:h val="8.4864801973437848E-2"/>
        </c:manualLayout>
      </c:layout>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1" i="0" u="none" strike="noStrike" baseline="0" dirty="0">
                <a:solidFill>
                  <a:schemeClr val="tx1"/>
                </a:solidFill>
                <a:effectLst/>
              </a:rPr>
              <a:t>ACL learners: In the last week, which of these activities have you used your learning environment for? (Q16)  </a:t>
            </a:r>
            <a:endParaRPr lang="en-GB" dirty="0">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cat>
            <c:strRef>
              <c:f>'Q16'!$A$15:$A$20</c:f>
              <c:strCache>
                <c:ptCount val="6"/>
                <c:pt idx="0">
                  <c:v>Check course dates or deadlines</c:v>
                </c:pt>
                <c:pt idx="1">
                  <c:v>Submit coursework</c:v>
                </c:pt>
                <c:pt idx="2">
                  <c:v>Take a quiz</c:v>
                </c:pt>
                <c:pt idx="3">
                  <c:v>Discuss coursework with other students</c:v>
                </c:pt>
                <c:pt idx="4">
                  <c:v>Work with other students on a shared presentation/report</c:v>
                </c:pt>
                <c:pt idx="5">
                  <c:v>None of these</c:v>
                </c:pt>
              </c:strCache>
            </c:strRef>
          </c:cat>
          <c:val>
            <c:numRef>
              <c:f>'Q16'!$B$15:$B$20</c:f>
              <c:numCache>
                <c:formatCode>0%</c:formatCode>
                <c:ptCount val="6"/>
                <c:pt idx="0">
                  <c:v>0.23949579831932774</c:v>
                </c:pt>
                <c:pt idx="1">
                  <c:v>0.3172268907563025</c:v>
                </c:pt>
                <c:pt idx="2">
                  <c:v>0.13235294117647059</c:v>
                </c:pt>
                <c:pt idx="3">
                  <c:v>0.20588235294117646</c:v>
                </c:pt>
                <c:pt idx="4">
                  <c:v>0.11554621848739496</c:v>
                </c:pt>
                <c:pt idx="5">
                  <c:v>0.47058823529411764</c:v>
                </c:pt>
              </c:numCache>
            </c:numRef>
          </c:val>
          <c:extLst>
            <c:ext xmlns:c16="http://schemas.microsoft.com/office/drawing/2014/chart" uri="{C3380CC4-5D6E-409C-BE32-E72D297353CC}">
              <c16:uniqueId val="{00000000-7461-45EA-B705-46C987CCA8F9}"/>
            </c:ext>
          </c:extLst>
        </c:ser>
        <c:dLbls>
          <c:showLegendKey val="0"/>
          <c:showVal val="0"/>
          <c:showCatName val="0"/>
          <c:showSerName val="0"/>
          <c:showPercent val="0"/>
          <c:showBubbleSize val="0"/>
        </c:dLbls>
        <c:gapWidth val="182"/>
        <c:axId val="1347261264"/>
        <c:axId val="1347257104"/>
      </c:barChart>
      <c:catAx>
        <c:axId val="13472612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47257104"/>
        <c:crosses val="autoZero"/>
        <c:auto val="1"/>
        <c:lblAlgn val="ctr"/>
        <c:lblOffset val="100"/>
        <c:noMultiLvlLbl val="0"/>
      </c:catAx>
      <c:valAx>
        <c:axId val="134725710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47261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u="none" strike="noStrike" baseline="0" dirty="0">
                <a:solidFill>
                  <a:schemeClr val="tx1"/>
                </a:solidFill>
                <a:effectLst/>
              </a:rPr>
              <a:t>ACL teaching practitioner: How much do you agree that you are informed about innovations in digital teaching and learning? </a:t>
            </a:r>
            <a:endParaRPr lang="en-GB" dirty="0">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1EA-4FAD-A8CB-6BA51DD9375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1EA-4FAD-A8CB-6BA51DD9375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1EA-4FAD-A8CB-6BA51DD9375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'Q30'!$F$28:$F$30</c:f>
              <c:strCache>
                <c:ptCount val="3"/>
                <c:pt idx="0">
                  <c:v>Agree</c:v>
                </c:pt>
                <c:pt idx="1">
                  <c:v>Neutral</c:v>
                </c:pt>
                <c:pt idx="2">
                  <c:v>Disagree</c:v>
                </c:pt>
              </c:strCache>
            </c:strRef>
          </c:cat>
          <c:val>
            <c:numRef>
              <c:f>'Q30'!$G$28:$G$30</c:f>
              <c:numCache>
                <c:formatCode>0%</c:formatCode>
                <c:ptCount val="3"/>
                <c:pt idx="0">
                  <c:v>0.46153846153846156</c:v>
                </c:pt>
                <c:pt idx="1">
                  <c:v>0.46153846153846156</c:v>
                </c:pt>
                <c:pt idx="2">
                  <c:v>7.6923076923076927E-2</c:v>
                </c:pt>
              </c:numCache>
            </c:numRef>
          </c:val>
          <c:extLst>
            <c:ext xmlns:c16="http://schemas.microsoft.com/office/drawing/2014/chart" uri="{C3380CC4-5D6E-409C-BE32-E72D297353CC}">
              <c16:uniqueId val="{00000006-81EA-4FAD-A8CB-6BA51DD9375D}"/>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34853396437290612"/>
          <c:y val="0.90600530625541953"/>
          <c:w val="0.29431509720111604"/>
          <c:h val="7.446340870136689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1-09-02T15:52:03.994" idx="42">
    <p:pos x="10" y="10"/>
    <p:text>This is all FE.</p:text>
    <p:extLst>
      <p:ext uri="{C676402C-5697-4E1C-873F-D02D1690AC5C}">
        <p15:threadingInfo xmlns:p15="http://schemas.microsoft.com/office/powerpoint/2012/main" timeZoneBias="-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1130F57-5B3D-440E-9258-6F305432722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BFE61ED5-6BF9-469B-8C5D-853AC323668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6F8C9D5-1075-4B35-8131-F9B16C97DE2A}" type="datetimeFigureOut">
              <a:rPr lang="en-GB" smtClean="0"/>
              <a:t>27/10/2021</a:t>
            </a:fld>
            <a:endParaRPr lang="en-GB"/>
          </a:p>
        </p:txBody>
      </p:sp>
      <p:sp>
        <p:nvSpPr>
          <p:cNvPr id="4" name="Footer Placeholder 3">
            <a:extLst>
              <a:ext uri="{FF2B5EF4-FFF2-40B4-BE49-F238E27FC236}">
                <a16:creationId xmlns:a16="http://schemas.microsoft.com/office/drawing/2014/main" id="{99B68D24-B2CC-4142-8907-C2307691639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57C0C6AF-7C0B-4CD8-BB3B-CF5EEB977D8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5FE6428-8992-4F25-BD73-889A676D0B55}" type="slidenum">
              <a:rPr lang="en-GB" smtClean="0"/>
              <a:t>‹#›</a:t>
            </a:fld>
            <a:endParaRPr lang="en-GB"/>
          </a:p>
        </p:txBody>
      </p:sp>
    </p:spTree>
    <p:extLst>
      <p:ext uri="{BB962C8B-B14F-4D97-AF65-F5344CB8AC3E}">
        <p14:creationId xmlns:p14="http://schemas.microsoft.com/office/powerpoint/2010/main" val="35200601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B37E3A-3E3E-BF4F-9D3D-F2717B3F0F60}" type="datetimeFigureOut">
              <a:rPr lang="en-US" smtClean="0"/>
              <a:t>10/27/2021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53A36E-16BA-FE4D-A1E3-A0A9866F63ED}" type="slidenum">
              <a:rPr lang="en-US" smtClean="0"/>
              <a:t>‹#›</a:t>
            </a:fld>
            <a:endParaRPr lang="en-US"/>
          </a:p>
        </p:txBody>
      </p:sp>
    </p:spTree>
    <p:extLst>
      <p:ext uri="{BB962C8B-B14F-4D97-AF65-F5344CB8AC3E}">
        <p14:creationId xmlns:p14="http://schemas.microsoft.com/office/powerpoint/2010/main" val="197011829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D53A36E-16BA-FE4D-A1E3-A0A9866F63ED}" type="slidenum">
              <a:rPr lang="en-US" smtClean="0"/>
              <a:t>13</a:t>
            </a:fld>
            <a:endParaRPr lang="en-US"/>
          </a:p>
        </p:txBody>
      </p:sp>
    </p:spTree>
    <p:extLst>
      <p:ext uri="{BB962C8B-B14F-4D97-AF65-F5344CB8AC3E}">
        <p14:creationId xmlns:p14="http://schemas.microsoft.com/office/powerpoint/2010/main" val="3905092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Q 29</a:t>
            </a:r>
          </a:p>
          <a:p>
            <a:r>
              <a:rPr lang="en-GB" dirty="0"/>
              <a:t>Learners Qs 35 and 36 37 32</a:t>
            </a:r>
          </a:p>
          <a:p>
            <a:endParaRPr lang="en-GB" dirty="0"/>
          </a:p>
        </p:txBody>
      </p:sp>
      <p:sp>
        <p:nvSpPr>
          <p:cNvPr id="4" name="Slide Number Placeholder 3"/>
          <p:cNvSpPr>
            <a:spLocks noGrp="1"/>
          </p:cNvSpPr>
          <p:nvPr>
            <p:ph type="sldNum" sz="quarter" idx="5"/>
          </p:nvPr>
        </p:nvSpPr>
        <p:spPr/>
        <p:txBody>
          <a:bodyPr/>
          <a:lstStyle/>
          <a:p>
            <a:fld id="{1D53A36E-16BA-FE4D-A1E3-A0A9866F63ED}" type="slidenum">
              <a:rPr lang="en-US" smtClean="0"/>
              <a:t>27</a:t>
            </a:fld>
            <a:endParaRPr lang="en-US"/>
          </a:p>
        </p:txBody>
      </p:sp>
    </p:spTree>
    <p:extLst>
      <p:ext uri="{BB962C8B-B14F-4D97-AF65-F5344CB8AC3E}">
        <p14:creationId xmlns:p14="http://schemas.microsoft.com/office/powerpoint/2010/main" val="2791963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Q 29</a:t>
            </a:r>
          </a:p>
          <a:p>
            <a:r>
              <a:rPr lang="en-GB" dirty="0"/>
              <a:t>Learners Qs 35 and 36</a:t>
            </a:r>
          </a:p>
          <a:p>
            <a:r>
              <a:rPr lang="en-GB" dirty="0"/>
              <a:t>PS 23</a:t>
            </a:r>
          </a:p>
          <a:p>
            <a:endParaRPr lang="en-GB" dirty="0"/>
          </a:p>
        </p:txBody>
      </p:sp>
      <p:sp>
        <p:nvSpPr>
          <p:cNvPr id="4" name="Slide Number Placeholder 3"/>
          <p:cNvSpPr>
            <a:spLocks noGrp="1"/>
          </p:cNvSpPr>
          <p:nvPr>
            <p:ph type="sldNum" sz="quarter" idx="5"/>
          </p:nvPr>
        </p:nvSpPr>
        <p:spPr/>
        <p:txBody>
          <a:bodyPr/>
          <a:lstStyle/>
          <a:p>
            <a:fld id="{1D53A36E-16BA-FE4D-A1E3-A0A9866F63ED}" type="slidenum">
              <a:rPr lang="en-US" smtClean="0"/>
              <a:t>28</a:t>
            </a:fld>
            <a:endParaRPr lang="en-US"/>
          </a:p>
        </p:txBody>
      </p:sp>
    </p:spTree>
    <p:extLst>
      <p:ext uri="{BB962C8B-B14F-4D97-AF65-F5344CB8AC3E}">
        <p14:creationId xmlns:p14="http://schemas.microsoft.com/office/powerpoint/2010/main" val="3337076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Q 17</a:t>
            </a:r>
          </a:p>
          <a:p>
            <a:r>
              <a:rPr lang="en-GB" dirty="0"/>
              <a:t>Learner Q 20</a:t>
            </a:r>
          </a:p>
        </p:txBody>
      </p:sp>
      <p:sp>
        <p:nvSpPr>
          <p:cNvPr id="4" name="Slide Number Placeholder 3"/>
          <p:cNvSpPr>
            <a:spLocks noGrp="1"/>
          </p:cNvSpPr>
          <p:nvPr>
            <p:ph type="sldNum" sz="quarter" idx="5"/>
          </p:nvPr>
        </p:nvSpPr>
        <p:spPr/>
        <p:txBody>
          <a:bodyPr/>
          <a:lstStyle/>
          <a:p>
            <a:fld id="{1D53A36E-16BA-FE4D-A1E3-A0A9866F63ED}" type="slidenum">
              <a:rPr lang="en-US" smtClean="0"/>
              <a:t>29</a:t>
            </a:fld>
            <a:endParaRPr lang="en-US"/>
          </a:p>
        </p:txBody>
      </p:sp>
    </p:spTree>
    <p:extLst>
      <p:ext uri="{BB962C8B-B14F-4D97-AF65-F5344CB8AC3E}">
        <p14:creationId xmlns:p14="http://schemas.microsoft.com/office/powerpoint/2010/main" val="2128847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Q 17</a:t>
            </a:r>
          </a:p>
          <a:p>
            <a:r>
              <a:rPr lang="en-GB" dirty="0"/>
              <a:t>Learner Q 20</a:t>
            </a:r>
          </a:p>
        </p:txBody>
      </p:sp>
      <p:sp>
        <p:nvSpPr>
          <p:cNvPr id="4" name="Slide Number Placeholder 3"/>
          <p:cNvSpPr>
            <a:spLocks noGrp="1"/>
          </p:cNvSpPr>
          <p:nvPr>
            <p:ph type="sldNum" sz="quarter" idx="5"/>
          </p:nvPr>
        </p:nvSpPr>
        <p:spPr/>
        <p:txBody>
          <a:bodyPr/>
          <a:lstStyle/>
          <a:p>
            <a:fld id="{1D53A36E-16BA-FE4D-A1E3-A0A9866F63ED}" type="slidenum">
              <a:rPr lang="en-US" smtClean="0"/>
              <a:t>30</a:t>
            </a:fld>
            <a:endParaRPr lang="en-US"/>
          </a:p>
        </p:txBody>
      </p:sp>
    </p:spTree>
    <p:extLst>
      <p:ext uri="{BB962C8B-B14F-4D97-AF65-F5344CB8AC3E}">
        <p14:creationId xmlns:p14="http://schemas.microsoft.com/office/powerpoint/2010/main" val="8530093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PS 14</a:t>
            </a:r>
          </a:p>
        </p:txBody>
      </p:sp>
      <p:sp>
        <p:nvSpPr>
          <p:cNvPr id="4" name="Slide Number Placeholder 3"/>
          <p:cNvSpPr>
            <a:spLocks noGrp="1"/>
          </p:cNvSpPr>
          <p:nvPr>
            <p:ph type="sldNum" sz="quarter" idx="5"/>
          </p:nvPr>
        </p:nvSpPr>
        <p:spPr/>
        <p:txBody>
          <a:bodyPr/>
          <a:lstStyle/>
          <a:p>
            <a:fld id="{1D53A36E-16BA-FE4D-A1E3-A0A9866F63ED}" type="slidenum">
              <a:rPr lang="en-US" smtClean="0"/>
              <a:t>31</a:t>
            </a:fld>
            <a:endParaRPr lang="en-US"/>
          </a:p>
        </p:txBody>
      </p:sp>
    </p:spTree>
    <p:extLst>
      <p:ext uri="{BB962C8B-B14F-4D97-AF65-F5344CB8AC3E}">
        <p14:creationId xmlns:p14="http://schemas.microsoft.com/office/powerpoint/2010/main" val="36332709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Learner Q 29</a:t>
            </a:r>
          </a:p>
          <a:p>
            <a:r>
              <a:rPr lang="en-GB" dirty="0"/>
              <a:t>Teacher </a:t>
            </a:r>
          </a:p>
          <a:p>
            <a:r>
              <a:rPr lang="en-GB" dirty="0"/>
              <a:t>Q 25</a:t>
            </a:r>
          </a:p>
          <a:p>
            <a:endParaRPr lang="en-GB" dirty="0"/>
          </a:p>
        </p:txBody>
      </p:sp>
      <p:sp>
        <p:nvSpPr>
          <p:cNvPr id="4" name="Slide Number Placeholder 3"/>
          <p:cNvSpPr>
            <a:spLocks noGrp="1"/>
          </p:cNvSpPr>
          <p:nvPr>
            <p:ph type="sldNum" sz="quarter" idx="5"/>
          </p:nvPr>
        </p:nvSpPr>
        <p:spPr/>
        <p:txBody>
          <a:bodyPr/>
          <a:lstStyle/>
          <a:p>
            <a:fld id="{1D53A36E-16BA-FE4D-A1E3-A0A9866F63ED}" type="slidenum">
              <a:rPr lang="en-US" smtClean="0"/>
              <a:t>33</a:t>
            </a:fld>
            <a:endParaRPr lang="en-US"/>
          </a:p>
        </p:txBody>
      </p:sp>
    </p:spTree>
    <p:extLst>
      <p:ext uri="{BB962C8B-B14F-4D97-AF65-F5344CB8AC3E}">
        <p14:creationId xmlns:p14="http://schemas.microsoft.com/office/powerpoint/2010/main" val="34991845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Learners Q 13 14</a:t>
            </a:r>
          </a:p>
          <a:p>
            <a:r>
              <a:rPr lang="en-GB" dirty="0"/>
              <a:t>Teachers Q 12</a:t>
            </a:r>
          </a:p>
        </p:txBody>
      </p:sp>
      <p:sp>
        <p:nvSpPr>
          <p:cNvPr id="4" name="Slide Number Placeholder 3"/>
          <p:cNvSpPr>
            <a:spLocks noGrp="1"/>
          </p:cNvSpPr>
          <p:nvPr>
            <p:ph type="sldNum" sz="quarter" idx="5"/>
          </p:nvPr>
        </p:nvSpPr>
        <p:spPr/>
        <p:txBody>
          <a:bodyPr/>
          <a:lstStyle/>
          <a:p>
            <a:fld id="{1D53A36E-16BA-FE4D-A1E3-A0A9866F63ED}" type="slidenum">
              <a:rPr lang="en-US" smtClean="0"/>
              <a:t>34</a:t>
            </a:fld>
            <a:endParaRPr lang="en-US"/>
          </a:p>
        </p:txBody>
      </p:sp>
    </p:spTree>
    <p:extLst>
      <p:ext uri="{BB962C8B-B14F-4D97-AF65-F5344CB8AC3E}">
        <p14:creationId xmlns:p14="http://schemas.microsoft.com/office/powerpoint/2010/main" val="22473777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Teachers Q 18, 19</a:t>
            </a:r>
          </a:p>
          <a:p>
            <a:r>
              <a:rPr lang="en-GB" dirty="0"/>
              <a:t>Learners 23, 27</a:t>
            </a:r>
          </a:p>
        </p:txBody>
      </p:sp>
      <p:sp>
        <p:nvSpPr>
          <p:cNvPr id="4" name="Slide Number Placeholder 3"/>
          <p:cNvSpPr>
            <a:spLocks noGrp="1"/>
          </p:cNvSpPr>
          <p:nvPr>
            <p:ph type="sldNum" sz="quarter" idx="5"/>
          </p:nvPr>
        </p:nvSpPr>
        <p:spPr/>
        <p:txBody>
          <a:bodyPr/>
          <a:lstStyle/>
          <a:p>
            <a:fld id="{1D53A36E-16BA-FE4D-A1E3-A0A9866F63ED}" type="slidenum">
              <a:rPr lang="en-US" smtClean="0"/>
              <a:t>35</a:t>
            </a:fld>
            <a:endParaRPr lang="en-US"/>
          </a:p>
        </p:txBody>
      </p:sp>
    </p:spTree>
    <p:extLst>
      <p:ext uri="{BB962C8B-B14F-4D97-AF65-F5344CB8AC3E}">
        <p14:creationId xmlns:p14="http://schemas.microsoft.com/office/powerpoint/2010/main" val="7952093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Teachers 24, 18</a:t>
            </a:r>
          </a:p>
          <a:p>
            <a:r>
              <a:rPr lang="en-GB" dirty="0"/>
              <a:t>Learners  27, 28</a:t>
            </a:r>
          </a:p>
        </p:txBody>
      </p:sp>
      <p:sp>
        <p:nvSpPr>
          <p:cNvPr id="4" name="Slide Number Placeholder 3"/>
          <p:cNvSpPr>
            <a:spLocks noGrp="1"/>
          </p:cNvSpPr>
          <p:nvPr>
            <p:ph type="sldNum" sz="quarter" idx="5"/>
          </p:nvPr>
        </p:nvSpPr>
        <p:spPr/>
        <p:txBody>
          <a:bodyPr/>
          <a:lstStyle/>
          <a:p>
            <a:fld id="{1D53A36E-16BA-FE4D-A1E3-A0A9866F63ED}" type="slidenum">
              <a:rPr lang="en-US" smtClean="0"/>
              <a:t>36</a:t>
            </a:fld>
            <a:endParaRPr lang="en-US"/>
          </a:p>
        </p:txBody>
      </p:sp>
    </p:spTree>
    <p:extLst>
      <p:ext uri="{BB962C8B-B14F-4D97-AF65-F5344CB8AC3E}">
        <p14:creationId xmlns:p14="http://schemas.microsoft.com/office/powerpoint/2010/main" val="11216098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Learners 16, 17</a:t>
            </a:r>
          </a:p>
        </p:txBody>
      </p:sp>
      <p:sp>
        <p:nvSpPr>
          <p:cNvPr id="4" name="Slide Number Placeholder 3"/>
          <p:cNvSpPr>
            <a:spLocks noGrp="1"/>
          </p:cNvSpPr>
          <p:nvPr>
            <p:ph type="sldNum" sz="quarter" idx="5"/>
          </p:nvPr>
        </p:nvSpPr>
        <p:spPr/>
        <p:txBody>
          <a:bodyPr/>
          <a:lstStyle/>
          <a:p>
            <a:fld id="{1D53A36E-16BA-FE4D-A1E3-A0A9866F63ED}" type="slidenum">
              <a:rPr lang="en-US" smtClean="0"/>
              <a:t>37</a:t>
            </a:fld>
            <a:endParaRPr lang="en-US"/>
          </a:p>
        </p:txBody>
      </p:sp>
    </p:spTree>
    <p:extLst>
      <p:ext uri="{BB962C8B-B14F-4D97-AF65-F5344CB8AC3E}">
        <p14:creationId xmlns:p14="http://schemas.microsoft.com/office/powerpoint/2010/main" val="450510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PS 1, 2.1a, 2.2a3 4</a:t>
            </a:r>
          </a:p>
          <a:p>
            <a:endParaRPr lang="en-GB" dirty="0"/>
          </a:p>
        </p:txBody>
      </p:sp>
      <p:sp>
        <p:nvSpPr>
          <p:cNvPr id="4" name="Slide Number Placeholder 3"/>
          <p:cNvSpPr>
            <a:spLocks noGrp="1"/>
          </p:cNvSpPr>
          <p:nvPr>
            <p:ph type="sldNum" sz="quarter" idx="5"/>
          </p:nvPr>
        </p:nvSpPr>
        <p:spPr/>
        <p:txBody>
          <a:bodyPr/>
          <a:lstStyle/>
          <a:p>
            <a:fld id="{1D53A36E-16BA-FE4D-A1E3-A0A9866F63ED}" type="slidenum">
              <a:rPr lang="en-US" smtClean="0"/>
              <a:t>14</a:t>
            </a:fld>
            <a:endParaRPr lang="en-US"/>
          </a:p>
        </p:txBody>
      </p:sp>
    </p:spTree>
    <p:extLst>
      <p:ext uri="{BB962C8B-B14F-4D97-AF65-F5344CB8AC3E}">
        <p14:creationId xmlns:p14="http://schemas.microsoft.com/office/powerpoint/2010/main" val="1079557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Teachers 6, 16</a:t>
            </a:r>
          </a:p>
          <a:p>
            <a:r>
              <a:rPr lang="en-GB" dirty="0"/>
              <a:t>Learner 8, 18</a:t>
            </a:r>
          </a:p>
          <a:p>
            <a:endParaRPr lang="en-GB" dirty="0"/>
          </a:p>
        </p:txBody>
      </p:sp>
      <p:sp>
        <p:nvSpPr>
          <p:cNvPr id="4" name="Slide Number Placeholder 3"/>
          <p:cNvSpPr>
            <a:spLocks noGrp="1"/>
          </p:cNvSpPr>
          <p:nvPr>
            <p:ph type="sldNum" sz="quarter" idx="5"/>
          </p:nvPr>
        </p:nvSpPr>
        <p:spPr/>
        <p:txBody>
          <a:bodyPr/>
          <a:lstStyle/>
          <a:p>
            <a:fld id="{1D53A36E-16BA-FE4D-A1E3-A0A9866F63ED}" type="slidenum">
              <a:rPr lang="en-US" smtClean="0"/>
              <a:t>38</a:t>
            </a:fld>
            <a:endParaRPr lang="en-US"/>
          </a:p>
        </p:txBody>
      </p:sp>
    </p:spTree>
    <p:extLst>
      <p:ext uri="{BB962C8B-B14F-4D97-AF65-F5344CB8AC3E}">
        <p14:creationId xmlns:p14="http://schemas.microsoft.com/office/powerpoint/2010/main" val="40846289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Teachers Q 30</a:t>
            </a:r>
          </a:p>
        </p:txBody>
      </p:sp>
      <p:sp>
        <p:nvSpPr>
          <p:cNvPr id="4" name="Slide Number Placeholder 3"/>
          <p:cNvSpPr>
            <a:spLocks noGrp="1"/>
          </p:cNvSpPr>
          <p:nvPr>
            <p:ph type="sldNum" sz="quarter" idx="5"/>
          </p:nvPr>
        </p:nvSpPr>
        <p:spPr/>
        <p:txBody>
          <a:bodyPr/>
          <a:lstStyle/>
          <a:p>
            <a:fld id="{1D53A36E-16BA-FE4D-A1E3-A0A9866F63ED}" type="slidenum">
              <a:rPr lang="en-US" smtClean="0"/>
              <a:t>39</a:t>
            </a:fld>
            <a:endParaRPr lang="en-US"/>
          </a:p>
        </p:txBody>
      </p:sp>
    </p:spTree>
    <p:extLst>
      <p:ext uri="{BB962C8B-B14F-4D97-AF65-F5344CB8AC3E}">
        <p14:creationId xmlns:p14="http://schemas.microsoft.com/office/powerpoint/2010/main" val="21006742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Learner Q 13, 15</a:t>
            </a:r>
          </a:p>
        </p:txBody>
      </p:sp>
      <p:sp>
        <p:nvSpPr>
          <p:cNvPr id="4" name="Slide Number Placeholder 3"/>
          <p:cNvSpPr>
            <a:spLocks noGrp="1"/>
          </p:cNvSpPr>
          <p:nvPr>
            <p:ph type="sldNum" sz="quarter" idx="5"/>
          </p:nvPr>
        </p:nvSpPr>
        <p:spPr/>
        <p:txBody>
          <a:bodyPr/>
          <a:lstStyle/>
          <a:p>
            <a:fld id="{1D53A36E-16BA-FE4D-A1E3-A0A9866F63ED}" type="slidenum">
              <a:rPr lang="en-US" smtClean="0"/>
              <a:t>40</a:t>
            </a:fld>
            <a:endParaRPr lang="en-US"/>
          </a:p>
        </p:txBody>
      </p:sp>
    </p:spTree>
    <p:extLst>
      <p:ext uri="{BB962C8B-B14F-4D97-AF65-F5344CB8AC3E}">
        <p14:creationId xmlns:p14="http://schemas.microsoft.com/office/powerpoint/2010/main" val="333316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Q 13, 11</a:t>
            </a:r>
          </a:p>
        </p:txBody>
      </p:sp>
      <p:sp>
        <p:nvSpPr>
          <p:cNvPr id="4" name="Slide Number Placeholder 3"/>
          <p:cNvSpPr>
            <a:spLocks noGrp="1"/>
          </p:cNvSpPr>
          <p:nvPr>
            <p:ph type="sldNum" sz="quarter" idx="5"/>
          </p:nvPr>
        </p:nvSpPr>
        <p:spPr/>
        <p:txBody>
          <a:bodyPr/>
          <a:lstStyle/>
          <a:p>
            <a:fld id="{1D53A36E-16BA-FE4D-A1E3-A0A9866F63ED}" type="slidenum">
              <a:rPr lang="en-US" smtClean="0"/>
              <a:t>41</a:t>
            </a:fld>
            <a:endParaRPr lang="en-US"/>
          </a:p>
        </p:txBody>
      </p:sp>
    </p:spTree>
    <p:extLst>
      <p:ext uri="{BB962C8B-B14F-4D97-AF65-F5344CB8AC3E}">
        <p14:creationId xmlns:p14="http://schemas.microsoft.com/office/powerpoint/2010/main" val="15312907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 L 30</a:t>
            </a:r>
          </a:p>
        </p:txBody>
      </p:sp>
      <p:sp>
        <p:nvSpPr>
          <p:cNvPr id="4" name="Slide Number Placeholder 3"/>
          <p:cNvSpPr>
            <a:spLocks noGrp="1"/>
          </p:cNvSpPr>
          <p:nvPr>
            <p:ph type="sldNum" sz="quarter" idx="5"/>
          </p:nvPr>
        </p:nvSpPr>
        <p:spPr/>
        <p:txBody>
          <a:bodyPr/>
          <a:lstStyle/>
          <a:p>
            <a:fld id="{1D53A36E-16BA-FE4D-A1E3-A0A9866F63ED}" type="slidenum">
              <a:rPr lang="en-US" smtClean="0"/>
              <a:t>43</a:t>
            </a:fld>
            <a:endParaRPr lang="en-US"/>
          </a:p>
        </p:txBody>
      </p:sp>
    </p:spTree>
    <p:extLst>
      <p:ext uri="{BB962C8B-B14F-4D97-AF65-F5344CB8AC3E}">
        <p14:creationId xmlns:p14="http://schemas.microsoft.com/office/powerpoint/2010/main" val="36978025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 L7, 8, 18</a:t>
            </a:r>
          </a:p>
        </p:txBody>
      </p:sp>
      <p:sp>
        <p:nvSpPr>
          <p:cNvPr id="4" name="Slide Number Placeholder 3"/>
          <p:cNvSpPr>
            <a:spLocks noGrp="1"/>
          </p:cNvSpPr>
          <p:nvPr>
            <p:ph type="sldNum" sz="quarter" idx="5"/>
          </p:nvPr>
        </p:nvSpPr>
        <p:spPr/>
        <p:txBody>
          <a:bodyPr/>
          <a:lstStyle/>
          <a:p>
            <a:fld id="{1D53A36E-16BA-FE4D-A1E3-A0A9866F63ED}" type="slidenum">
              <a:rPr lang="en-US" smtClean="0"/>
              <a:t>44</a:t>
            </a:fld>
            <a:endParaRPr lang="en-US"/>
          </a:p>
        </p:txBody>
      </p:sp>
    </p:spTree>
    <p:extLst>
      <p:ext uri="{BB962C8B-B14F-4D97-AF65-F5344CB8AC3E}">
        <p14:creationId xmlns:p14="http://schemas.microsoft.com/office/powerpoint/2010/main" val="33516868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PS 6, 5, 11</a:t>
            </a:r>
          </a:p>
          <a:p>
            <a:r>
              <a:rPr lang="en-GB" dirty="0"/>
              <a:t>T 6, 5, 16</a:t>
            </a:r>
          </a:p>
        </p:txBody>
      </p:sp>
      <p:sp>
        <p:nvSpPr>
          <p:cNvPr id="4" name="Slide Number Placeholder 3"/>
          <p:cNvSpPr>
            <a:spLocks noGrp="1"/>
          </p:cNvSpPr>
          <p:nvPr>
            <p:ph type="sldNum" sz="quarter" idx="5"/>
          </p:nvPr>
        </p:nvSpPr>
        <p:spPr/>
        <p:txBody>
          <a:bodyPr/>
          <a:lstStyle/>
          <a:p>
            <a:fld id="{1D53A36E-16BA-FE4D-A1E3-A0A9866F63ED}" type="slidenum">
              <a:rPr lang="en-US" smtClean="0"/>
              <a:t>45</a:t>
            </a:fld>
            <a:endParaRPr lang="en-US"/>
          </a:p>
        </p:txBody>
      </p:sp>
    </p:spTree>
    <p:extLst>
      <p:ext uri="{BB962C8B-B14F-4D97-AF65-F5344CB8AC3E}">
        <p14:creationId xmlns:p14="http://schemas.microsoft.com/office/powerpoint/2010/main" val="13988935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 6, 18, 22</a:t>
            </a:r>
          </a:p>
          <a:p>
            <a:r>
              <a:rPr lang="en-GB" dirty="0"/>
              <a:t>T 4, 4a, 16</a:t>
            </a:r>
          </a:p>
          <a:p>
            <a:r>
              <a:rPr lang="en-GB" dirty="0"/>
              <a:t>PS 4, 4a, 11</a:t>
            </a:r>
          </a:p>
          <a:p>
            <a:endParaRPr lang="en-GB" dirty="0"/>
          </a:p>
        </p:txBody>
      </p:sp>
      <p:sp>
        <p:nvSpPr>
          <p:cNvPr id="4" name="Slide Number Placeholder 3"/>
          <p:cNvSpPr>
            <a:spLocks noGrp="1"/>
          </p:cNvSpPr>
          <p:nvPr>
            <p:ph type="sldNum" sz="quarter" idx="5"/>
          </p:nvPr>
        </p:nvSpPr>
        <p:spPr/>
        <p:txBody>
          <a:bodyPr/>
          <a:lstStyle/>
          <a:p>
            <a:fld id="{1D53A36E-16BA-FE4D-A1E3-A0A9866F63ED}" type="slidenum">
              <a:rPr lang="en-US" smtClean="0"/>
              <a:t>46</a:t>
            </a:fld>
            <a:endParaRPr lang="en-US"/>
          </a:p>
        </p:txBody>
      </p:sp>
    </p:spTree>
    <p:extLst>
      <p:ext uri="{BB962C8B-B14F-4D97-AF65-F5344CB8AC3E}">
        <p14:creationId xmlns:p14="http://schemas.microsoft.com/office/powerpoint/2010/main" val="8913637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TQ 14</a:t>
            </a:r>
          </a:p>
          <a:p>
            <a:endParaRPr lang="en-GB" dirty="0"/>
          </a:p>
        </p:txBody>
      </p:sp>
      <p:sp>
        <p:nvSpPr>
          <p:cNvPr id="4" name="Slide Number Placeholder 3"/>
          <p:cNvSpPr>
            <a:spLocks noGrp="1"/>
          </p:cNvSpPr>
          <p:nvPr>
            <p:ph type="sldNum" sz="quarter" idx="5"/>
          </p:nvPr>
        </p:nvSpPr>
        <p:spPr/>
        <p:txBody>
          <a:bodyPr/>
          <a:lstStyle/>
          <a:p>
            <a:fld id="{1D53A36E-16BA-FE4D-A1E3-A0A9866F63ED}" type="slidenum">
              <a:rPr lang="en-US" smtClean="0"/>
              <a:t>47</a:t>
            </a:fld>
            <a:endParaRPr lang="en-US"/>
          </a:p>
        </p:txBody>
      </p:sp>
    </p:spTree>
    <p:extLst>
      <p:ext uri="{BB962C8B-B14F-4D97-AF65-F5344CB8AC3E}">
        <p14:creationId xmlns:p14="http://schemas.microsoft.com/office/powerpoint/2010/main" val="12729363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 16, 15, 15a</a:t>
            </a:r>
          </a:p>
          <a:p>
            <a:r>
              <a:rPr lang="en-GB" dirty="0"/>
              <a:t>L 17, 14, 25</a:t>
            </a:r>
          </a:p>
        </p:txBody>
      </p:sp>
      <p:sp>
        <p:nvSpPr>
          <p:cNvPr id="4" name="Slide Number Placeholder 3"/>
          <p:cNvSpPr>
            <a:spLocks noGrp="1"/>
          </p:cNvSpPr>
          <p:nvPr>
            <p:ph type="sldNum" sz="quarter" idx="5"/>
          </p:nvPr>
        </p:nvSpPr>
        <p:spPr/>
        <p:txBody>
          <a:bodyPr/>
          <a:lstStyle/>
          <a:p>
            <a:fld id="{1D53A36E-16BA-FE4D-A1E3-A0A9866F63ED}" type="slidenum">
              <a:rPr lang="en-US" smtClean="0"/>
              <a:t>48</a:t>
            </a:fld>
            <a:endParaRPr lang="en-US"/>
          </a:p>
        </p:txBody>
      </p:sp>
    </p:spTree>
    <p:extLst>
      <p:ext uri="{BB962C8B-B14F-4D97-AF65-F5344CB8AC3E}">
        <p14:creationId xmlns:p14="http://schemas.microsoft.com/office/powerpoint/2010/main" val="1634909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 17 and 27</a:t>
            </a:r>
          </a:p>
          <a:p>
            <a:r>
              <a:rPr lang="en-GB" dirty="0"/>
              <a:t>L 20 and 31</a:t>
            </a:r>
          </a:p>
          <a:p>
            <a:endParaRPr lang="en-GB" dirty="0"/>
          </a:p>
        </p:txBody>
      </p:sp>
      <p:sp>
        <p:nvSpPr>
          <p:cNvPr id="4" name="Slide Number Placeholder 3"/>
          <p:cNvSpPr>
            <a:spLocks noGrp="1"/>
          </p:cNvSpPr>
          <p:nvPr>
            <p:ph type="sldNum" sz="quarter" idx="5"/>
          </p:nvPr>
        </p:nvSpPr>
        <p:spPr/>
        <p:txBody>
          <a:bodyPr/>
          <a:lstStyle/>
          <a:p>
            <a:fld id="{1D53A36E-16BA-FE4D-A1E3-A0A9866F63ED}" type="slidenum">
              <a:rPr lang="en-US" smtClean="0"/>
              <a:t>20</a:t>
            </a:fld>
            <a:endParaRPr lang="en-US"/>
          </a:p>
        </p:txBody>
      </p:sp>
    </p:spTree>
    <p:extLst>
      <p:ext uri="{BB962C8B-B14F-4D97-AF65-F5344CB8AC3E}">
        <p14:creationId xmlns:p14="http://schemas.microsoft.com/office/powerpoint/2010/main" val="7322496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PS 15</a:t>
            </a:r>
          </a:p>
        </p:txBody>
      </p:sp>
      <p:sp>
        <p:nvSpPr>
          <p:cNvPr id="4" name="Slide Number Placeholder 3"/>
          <p:cNvSpPr>
            <a:spLocks noGrp="1"/>
          </p:cNvSpPr>
          <p:nvPr>
            <p:ph type="sldNum" sz="quarter" idx="5"/>
          </p:nvPr>
        </p:nvSpPr>
        <p:spPr/>
        <p:txBody>
          <a:bodyPr/>
          <a:lstStyle/>
          <a:p>
            <a:fld id="{1D53A36E-16BA-FE4D-A1E3-A0A9866F63ED}" type="slidenum">
              <a:rPr lang="en-US" smtClean="0"/>
              <a:t>49</a:t>
            </a:fld>
            <a:endParaRPr lang="en-US"/>
          </a:p>
        </p:txBody>
      </p:sp>
    </p:spTree>
    <p:extLst>
      <p:ext uri="{BB962C8B-B14F-4D97-AF65-F5344CB8AC3E}">
        <p14:creationId xmlns:p14="http://schemas.microsoft.com/office/powerpoint/2010/main" val="28332740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 30</a:t>
            </a:r>
          </a:p>
          <a:p>
            <a:endParaRPr lang="en-GB" dirty="0"/>
          </a:p>
        </p:txBody>
      </p:sp>
      <p:sp>
        <p:nvSpPr>
          <p:cNvPr id="4" name="Slide Number Placeholder 3"/>
          <p:cNvSpPr>
            <a:spLocks noGrp="1"/>
          </p:cNvSpPr>
          <p:nvPr>
            <p:ph type="sldNum" sz="quarter" idx="5"/>
          </p:nvPr>
        </p:nvSpPr>
        <p:spPr/>
        <p:txBody>
          <a:bodyPr/>
          <a:lstStyle/>
          <a:p>
            <a:fld id="{1D53A36E-16BA-FE4D-A1E3-A0A9866F63ED}" type="slidenum">
              <a:rPr lang="en-US" smtClean="0"/>
              <a:t>50</a:t>
            </a:fld>
            <a:endParaRPr lang="en-US"/>
          </a:p>
        </p:txBody>
      </p:sp>
    </p:spTree>
    <p:extLst>
      <p:ext uri="{BB962C8B-B14F-4D97-AF65-F5344CB8AC3E}">
        <p14:creationId xmlns:p14="http://schemas.microsoft.com/office/powerpoint/2010/main" val="42068854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PS 24</a:t>
            </a:r>
          </a:p>
        </p:txBody>
      </p:sp>
      <p:sp>
        <p:nvSpPr>
          <p:cNvPr id="4" name="Slide Number Placeholder 3"/>
          <p:cNvSpPr>
            <a:spLocks noGrp="1"/>
          </p:cNvSpPr>
          <p:nvPr>
            <p:ph type="sldNum" sz="quarter" idx="5"/>
          </p:nvPr>
        </p:nvSpPr>
        <p:spPr/>
        <p:txBody>
          <a:bodyPr/>
          <a:lstStyle/>
          <a:p>
            <a:fld id="{1D53A36E-16BA-FE4D-A1E3-A0A9866F63ED}" type="slidenum">
              <a:rPr lang="en-US" smtClean="0"/>
              <a:t>51</a:t>
            </a:fld>
            <a:endParaRPr lang="en-US"/>
          </a:p>
        </p:txBody>
      </p:sp>
    </p:spTree>
    <p:extLst>
      <p:ext uri="{BB962C8B-B14F-4D97-AF65-F5344CB8AC3E}">
        <p14:creationId xmlns:p14="http://schemas.microsoft.com/office/powerpoint/2010/main" val="11873896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 26</a:t>
            </a:r>
          </a:p>
          <a:p>
            <a:endParaRPr lang="en-GB" dirty="0"/>
          </a:p>
        </p:txBody>
      </p:sp>
      <p:sp>
        <p:nvSpPr>
          <p:cNvPr id="4" name="Slide Number Placeholder 3"/>
          <p:cNvSpPr>
            <a:spLocks noGrp="1"/>
          </p:cNvSpPr>
          <p:nvPr>
            <p:ph type="sldNum" sz="quarter" idx="5"/>
          </p:nvPr>
        </p:nvSpPr>
        <p:spPr/>
        <p:txBody>
          <a:bodyPr/>
          <a:lstStyle/>
          <a:p>
            <a:fld id="{1D53A36E-16BA-FE4D-A1E3-A0A9866F63ED}" type="slidenum">
              <a:rPr lang="en-US" smtClean="0"/>
              <a:t>52</a:t>
            </a:fld>
            <a:endParaRPr lang="en-US"/>
          </a:p>
        </p:txBody>
      </p:sp>
    </p:spTree>
    <p:extLst>
      <p:ext uri="{BB962C8B-B14F-4D97-AF65-F5344CB8AC3E}">
        <p14:creationId xmlns:p14="http://schemas.microsoft.com/office/powerpoint/2010/main" val="41502203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 29, 11, 12</a:t>
            </a:r>
          </a:p>
          <a:p>
            <a:endParaRPr lang="en-GB" dirty="0"/>
          </a:p>
        </p:txBody>
      </p:sp>
      <p:sp>
        <p:nvSpPr>
          <p:cNvPr id="4" name="Slide Number Placeholder 3"/>
          <p:cNvSpPr>
            <a:spLocks noGrp="1"/>
          </p:cNvSpPr>
          <p:nvPr>
            <p:ph type="sldNum" sz="quarter" idx="5"/>
          </p:nvPr>
        </p:nvSpPr>
        <p:spPr/>
        <p:txBody>
          <a:bodyPr/>
          <a:lstStyle/>
          <a:p>
            <a:fld id="{1D53A36E-16BA-FE4D-A1E3-A0A9866F63ED}" type="slidenum">
              <a:rPr lang="en-US" smtClean="0"/>
              <a:t>54</a:t>
            </a:fld>
            <a:endParaRPr lang="en-US"/>
          </a:p>
        </p:txBody>
      </p:sp>
    </p:spTree>
    <p:extLst>
      <p:ext uri="{BB962C8B-B14F-4D97-AF65-F5344CB8AC3E}">
        <p14:creationId xmlns:p14="http://schemas.microsoft.com/office/powerpoint/2010/main" val="42015632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 33, 21, 29 </a:t>
            </a:r>
          </a:p>
        </p:txBody>
      </p:sp>
      <p:sp>
        <p:nvSpPr>
          <p:cNvPr id="4" name="Slide Number Placeholder 3"/>
          <p:cNvSpPr>
            <a:spLocks noGrp="1"/>
          </p:cNvSpPr>
          <p:nvPr>
            <p:ph type="sldNum" sz="quarter" idx="5"/>
          </p:nvPr>
        </p:nvSpPr>
        <p:spPr/>
        <p:txBody>
          <a:bodyPr/>
          <a:lstStyle/>
          <a:p>
            <a:fld id="{1D53A36E-16BA-FE4D-A1E3-A0A9866F63ED}" type="slidenum">
              <a:rPr lang="en-US" smtClean="0"/>
              <a:t>55</a:t>
            </a:fld>
            <a:endParaRPr lang="en-US"/>
          </a:p>
        </p:txBody>
      </p:sp>
    </p:spTree>
    <p:extLst>
      <p:ext uri="{BB962C8B-B14F-4D97-AF65-F5344CB8AC3E}">
        <p14:creationId xmlns:p14="http://schemas.microsoft.com/office/powerpoint/2010/main" val="2168920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 Q 14</a:t>
            </a:r>
          </a:p>
          <a:p>
            <a:endParaRPr lang="en-GB" dirty="0"/>
          </a:p>
        </p:txBody>
      </p:sp>
      <p:sp>
        <p:nvSpPr>
          <p:cNvPr id="4" name="Slide Number Placeholder 3"/>
          <p:cNvSpPr>
            <a:spLocks noGrp="1"/>
          </p:cNvSpPr>
          <p:nvPr>
            <p:ph type="sldNum" sz="quarter" idx="5"/>
          </p:nvPr>
        </p:nvSpPr>
        <p:spPr/>
        <p:txBody>
          <a:bodyPr/>
          <a:lstStyle/>
          <a:p>
            <a:fld id="{1D53A36E-16BA-FE4D-A1E3-A0A9866F63ED}" type="slidenum">
              <a:rPr lang="en-US" smtClean="0"/>
              <a:t>56</a:t>
            </a:fld>
            <a:endParaRPr lang="en-US"/>
          </a:p>
        </p:txBody>
      </p:sp>
    </p:spTree>
    <p:extLst>
      <p:ext uri="{BB962C8B-B14F-4D97-AF65-F5344CB8AC3E}">
        <p14:creationId xmlns:p14="http://schemas.microsoft.com/office/powerpoint/2010/main" val="3457002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 Q 34</a:t>
            </a:r>
          </a:p>
          <a:p>
            <a:r>
              <a:rPr lang="en-GB" dirty="0"/>
              <a:t>T Q 30</a:t>
            </a:r>
          </a:p>
          <a:p>
            <a:r>
              <a:rPr lang="en-GB" dirty="0"/>
              <a:t>PS Q </a:t>
            </a:r>
          </a:p>
          <a:p>
            <a:endParaRPr lang="en-GB" dirty="0"/>
          </a:p>
        </p:txBody>
      </p:sp>
      <p:sp>
        <p:nvSpPr>
          <p:cNvPr id="4" name="Slide Number Placeholder 3"/>
          <p:cNvSpPr>
            <a:spLocks noGrp="1"/>
          </p:cNvSpPr>
          <p:nvPr>
            <p:ph type="sldNum" sz="quarter" idx="5"/>
          </p:nvPr>
        </p:nvSpPr>
        <p:spPr/>
        <p:txBody>
          <a:bodyPr/>
          <a:lstStyle/>
          <a:p>
            <a:fld id="{1D53A36E-16BA-FE4D-A1E3-A0A9866F63ED}" type="slidenum">
              <a:rPr lang="en-US" smtClean="0"/>
              <a:t>57</a:t>
            </a:fld>
            <a:endParaRPr lang="en-US"/>
          </a:p>
        </p:txBody>
      </p:sp>
    </p:spTree>
    <p:extLst>
      <p:ext uri="{BB962C8B-B14F-4D97-AF65-F5344CB8AC3E}">
        <p14:creationId xmlns:p14="http://schemas.microsoft.com/office/powerpoint/2010/main" val="3344056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 Q 29, 30</a:t>
            </a:r>
          </a:p>
          <a:p>
            <a:r>
              <a:rPr lang="en-GB" dirty="0"/>
              <a:t>T Q 25, 26</a:t>
            </a:r>
          </a:p>
          <a:p>
            <a:r>
              <a:rPr lang="en-GB" dirty="0"/>
              <a:t>PS 20</a:t>
            </a:r>
          </a:p>
          <a:p>
            <a:endParaRPr lang="en-GB" dirty="0"/>
          </a:p>
          <a:p>
            <a:endParaRPr lang="en-GB" dirty="0"/>
          </a:p>
        </p:txBody>
      </p:sp>
      <p:sp>
        <p:nvSpPr>
          <p:cNvPr id="4" name="Slide Number Placeholder 3"/>
          <p:cNvSpPr>
            <a:spLocks noGrp="1"/>
          </p:cNvSpPr>
          <p:nvPr>
            <p:ph type="sldNum" sz="quarter" idx="5"/>
          </p:nvPr>
        </p:nvSpPr>
        <p:spPr/>
        <p:txBody>
          <a:bodyPr/>
          <a:lstStyle/>
          <a:p>
            <a:fld id="{1D53A36E-16BA-FE4D-A1E3-A0A9866F63ED}" type="slidenum">
              <a:rPr lang="en-US" smtClean="0"/>
              <a:t>58</a:t>
            </a:fld>
            <a:endParaRPr lang="en-US"/>
          </a:p>
        </p:txBody>
      </p:sp>
    </p:spTree>
    <p:extLst>
      <p:ext uri="{BB962C8B-B14F-4D97-AF65-F5344CB8AC3E}">
        <p14:creationId xmlns:p14="http://schemas.microsoft.com/office/powerpoint/2010/main" val="242060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 Q 20,  29, 9, 21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PS 23, 7, 16</a:t>
            </a:r>
          </a:p>
          <a:p>
            <a:endParaRPr lang="en-GB" dirty="0"/>
          </a:p>
          <a:p>
            <a:endParaRPr lang="en-GB" dirty="0"/>
          </a:p>
        </p:txBody>
      </p:sp>
      <p:sp>
        <p:nvSpPr>
          <p:cNvPr id="4" name="Slide Number Placeholder 3"/>
          <p:cNvSpPr>
            <a:spLocks noGrp="1"/>
          </p:cNvSpPr>
          <p:nvPr>
            <p:ph type="sldNum" sz="quarter" idx="5"/>
          </p:nvPr>
        </p:nvSpPr>
        <p:spPr/>
        <p:txBody>
          <a:bodyPr/>
          <a:lstStyle/>
          <a:p>
            <a:fld id="{1D53A36E-16BA-FE4D-A1E3-A0A9866F63ED}" type="slidenum">
              <a:rPr lang="en-US" smtClean="0"/>
              <a:t>60</a:t>
            </a:fld>
            <a:endParaRPr lang="en-US"/>
          </a:p>
        </p:txBody>
      </p:sp>
    </p:spTree>
    <p:extLst>
      <p:ext uri="{BB962C8B-B14F-4D97-AF65-F5344CB8AC3E}">
        <p14:creationId xmlns:p14="http://schemas.microsoft.com/office/powerpoint/2010/main" val="1408267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Learner Q 34</a:t>
            </a:r>
          </a:p>
          <a:p>
            <a:r>
              <a:rPr lang="en-GB" dirty="0"/>
              <a:t>Teaching Q30</a:t>
            </a:r>
          </a:p>
        </p:txBody>
      </p:sp>
      <p:sp>
        <p:nvSpPr>
          <p:cNvPr id="4" name="Slide Number Placeholder 3"/>
          <p:cNvSpPr>
            <a:spLocks noGrp="1"/>
          </p:cNvSpPr>
          <p:nvPr>
            <p:ph type="sldNum" sz="quarter" idx="5"/>
          </p:nvPr>
        </p:nvSpPr>
        <p:spPr/>
        <p:txBody>
          <a:bodyPr/>
          <a:lstStyle/>
          <a:p>
            <a:fld id="{1D53A36E-16BA-FE4D-A1E3-A0A9866F63ED}" type="slidenum">
              <a:rPr lang="en-US" smtClean="0"/>
              <a:t>21</a:t>
            </a:fld>
            <a:endParaRPr lang="en-US"/>
          </a:p>
        </p:txBody>
      </p:sp>
    </p:spTree>
    <p:extLst>
      <p:ext uri="{BB962C8B-B14F-4D97-AF65-F5344CB8AC3E}">
        <p14:creationId xmlns:p14="http://schemas.microsoft.com/office/powerpoint/2010/main" val="16645643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 Q 32, 31, 29, 33</a:t>
            </a:r>
          </a:p>
        </p:txBody>
      </p:sp>
      <p:sp>
        <p:nvSpPr>
          <p:cNvPr id="4" name="Slide Number Placeholder 3"/>
          <p:cNvSpPr>
            <a:spLocks noGrp="1"/>
          </p:cNvSpPr>
          <p:nvPr>
            <p:ph type="sldNum" sz="quarter" idx="5"/>
          </p:nvPr>
        </p:nvSpPr>
        <p:spPr/>
        <p:txBody>
          <a:bodyPr/>
          <a:lstStyle/>
          <a:p>
            <a:fld id="{1D53A36E-16BA-FE4D-A1E3-A0A9866F63ED}" type="slidenum">
              <a:rPr lang="en-US" smtClean="0"/>
              <a:t>61</a:t>
            </a:fld>
            <a:endParaRPr lang="en-US"/>
          </a:p>
        </p:txBody>
      </p:sp>
    </p:spTree>
    <p:extLst>
      <p:ext uri="{BB962C8B-B14F-4D97-AF65-F5344CB8AC3E}">
        <p14:creationId xmlns:p14="http://schemas.microsoft.com/office/powerpoint/2010/main" val="6560189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 Q 28</a:t>
            </a:r>
          </a:p>
          <a:p>
            <a:endParaRPr lang="en-GB" dirty="0"/>
          </a:p>
        </p:txBody>
      </p:sp>
      <p:sp>
        <p:nvSpPr>
          <p:cNvPr id="4" name="Slide Number Placeholder 3"/>
          <p:cNvSpPr>
            <a:spLocks noGrp="1"/>
          </p:cNvSpPr>
          <p:nvPr>
            <p:ph type="sldNum" sz="quarter" idx="5"/>
          </p:nvPr>
        </p:nvSpPr>
        <p:spPr/>
        <p:txBody>
          <a:bodyPr/>
          <a:lstStyle/>
          <a:p>
            <a:fld id="{1D53A36E-16BA-FE4D-A1E3-A0A9866F63ED}" type="slidenum">
              <a:rPr lang="en-US" smtClean="0"/>
              <a:t>62</a:t>
            </a:fld>
            <a:endParaRPr lang="en-US"/>
          </a:p>
        </p:txBody>
      </p:sp>
    </p:spTree>
    <p:extLst>
      <p:ext uri="{BB962C8B-B14F-4D97-AF65-F5344CB8AC3E}">
        <p14:creationId xmlns:p14="http://schemas.microsoft.com/office/powerpoint/2010/main" val="42098724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PS 26, 25, 23, 27</a:t>
            </a:r>
          </a:p>
        </p:txBody>
      </p:sp>
      <p:sp>
        <p:nvSpPr>
          <p:cNvPr id="4" name="Slide Number Placeholder 3"/>
          <p:cNvSpPr>
            <a:spLocks noGrp="1"/>
          </p:cNvSpPr>
          <p:nvPr>
            <p:ph type="sldNum" sz="quarter" idx="5"/>
          </p:nvPr>
        </p:nvSpPr>
        <p:spPr/>
        <p:txBody>
          <a:bodyPr/>
          <a:lstStyle/>
          <a:p>
            <a:fld id="{1D53A36E-16BA-FE4D-A1E3-A0A9866F63ED}" type="slidenum">
              <a:rPr lang="en-US" smtClean="0"/>
              <a:t>63</a:t>
            </a:fld>
            <a:endParaRPr lang="en-US"/>
          </a:p>
        </p:txBody>
      </p:sp>
    </p:spTree>
    <p:extLst>
      <p:ext uri="{BB962C8B-B14F-4D97-AF65-F5344CB8AC3E}">
        <p14:creationId xmlns:p14="http://schemas.microsoft.com/office/powerpoint/2010/main" val="41857827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PS 16, 22, 20</a:t>
            </a:r>
          </a:p>
          <a:p>
            <a:endParaRPr lang="en-GB" dirty="0"/>
          </a:p>
        </p:txBody>
      </p:sp>
      <p:sp>
        <p:nvSpPr>
          <p:cNvPr id="4" name="Slide Number Placeholder 3"/>
          <p:cNvSpPr>
            <a:spLocks noGrp="1"/>
          </p:cNvSpPr>
          <p:nvPr>
            <p:ph type="sldNum" sz="quarter" idx="5"/>
          </p:nvPr>
        </p:nvSpPr>
        <p:spPr/>
        <p:txBody>
          <a:bodyPr/>
          <a:lstStyle/>
          <a:p>
            <a:fld id="{1D53A36E-16BA-FE4D-A1E3-A0A9866F63ED}" type="slidenum">
              <a:rPr lang="en-US" smtClean="0"/>
              <a:t>64</a:t>
            </a:fld>
            <a:endParaRPr lang="en-US"/>
          </a:p>
        </p:txBody>
      </p:sp>
    </p:spTree>
    <p:extLst>
      <p:ext uri="{BB962C8B-B14F-4D97-AF65-F5344CB8AC3E}">
        <p14:creationId xmlns:p14="http://schemas.microsoft.com/office/powerpoint/2010/main" val="22664213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TQ22, 24</a:t>
            </a:r>
          </a:p>
        </p:txBody>
      </p:sp>
      <p:sp>
        <p:nvSpPr>
          <p:cNvPr id="4" name="Slide Number Placeholder 3"/>
          <p:cNvSpPr>
            <a:spLocks noGrp="1"/>
          </p:cNvSpPr>
          <p:nvPr>
            <p:ph type="sldNum" sz="quarter" idx="5"/>
          </p:nvPr>
        </p:nvSpPr>
        <p:spPr/>
        <p:txBody>
          <a:bodyPr/>
          <a:lstStyle/>
          <a:p>
            <a:fld id="{1D53A36E-16BA-FE4D-A1E3-A0A9866F63ED}" type="slidenum">
              <a:rPr lang="en-US" smtClean="0"/>
              <a:t>65</a:t>
            </a:fld>
            <a:endParaRPr lang="en-US"/>
          </a:p>
        </p:txBody>
      </p:sp>
    </p:spTree>
    <p:extLst>
      <p:ext uri="{BB962C8B-B14F-4D97-AF65-F5344CB8AC3E}">
        <p14:creationId xmlns:p14="http://schemas.microsoft.com/office/powerpoint/2010/main" val="29666032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 Q 16, 31</a:t>
            </a:r>
          </a:p>
          <a:p>
            <a:r>
              <a:rPr lang="en-GB" dirty="0"/>
              <a:t>PS 25, 12</a:t>
            </a:r>
          </a:p>
          <a:p>
            <a:endParaRPr lang="en-GB" dirty="0"/>
          </a:p>
        </p:txBody>
      </p:sp>
      <p:sp>
        <p:nvSpPr>
          <p:cNvPr id="4" name="Slide Number Placeholder 3"/>
          <p:cNvSpPr>
            <a:spLocks noGrp="1"/>
          </p:cNvSpPr>
          <p:nvPr>
            <p:ph type="sldNum" sz="quarter" idx="5"/>
          </p:nvPr>
        </p:nvSpPr>
        <p:spPr/>
        <p:txBody>
          <a:bodyPr/>
          <a:lstStyle/>
          <a:p>
            <a:fld id="{1D53A36E-16BA-FE4D-A1E3-A0A9866F63ED}" type="slidenum">
              <a:rPr lang="en-US" smtClean="0"/>
              <a:t>66</a:t>
            </a:fld>
            <a:endParaRPr lang="en-US"/>
          </a:p>
        </p:txBody>
      </p:sp>
    </p:spTree>
    <p:extLst>
      <p:ext uri="{BB962C8B-B14F-4D97-AF65-F5344CB8AC3E}">
        <p14:creationId xmlns:p14="http://schemas.microsoft.com/office/powerpoint/2010/main" val="8660396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 Q 8</a:t>
            </a:r>
          </a:p>
        </p:txBody>
      </p:sp>
      <p:sp>
        <p:nvSpPr>
          <p:cNvPr id="4" name="Slide Number Placeholder 3"/>
          <p:cNvSpPr>
            <a:spLocks noGrp="1"/>
          </p:cNvSpPr>
          <p:nvPr>
            <p:ph type="sldNum" sz="quarter" idx="5"/>
          </p:nvPr>
        </p:nvSpPr>
        <p:spPr/>
        <p:txBody>
          <a:bodyPr/>
          <a:lstStyle/>
          <a:p>
            <a:fld id="{1D53A36E-16BA-FE4D-A1E3-A0A9866F63ED}" type="slidenum">
              <a:rPr lang="en-US" smtClean="0"/>
              <a:t>67</a:t>
            </a:fld>
            <a:endParaRPr lang="en-US"/>
          </a:p>
        </p:txBody>
      </p:sp>
    </p:spTree>
    <p:extLst>
      <p:ext uri="{BB962C8B-B14F-4D97-AF65-F5344CB8AC3E}">
        <p14:creationId xmlns:p14="http://schemas.microsoft.com/office/powerpoint/2010/main" val="31289511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 Q 8, 9</a:t>
            </a:r>
          </a:p>
        </p:txBody>
      </p:sp>
      <p:sp>
        <p:nvSpPr>
          <p:cNvPr id="4" name="Slide Number Placeholder 3"/>
          <p:cNvSpPr>
            <a:spLocks noGrp="1"/>
          </p:cNvSpPr>
          <p:nvPr>
            <p:ph type="sldNum" sz="quarter" idx="5"/>
          </p:nvPr>
        </p:nvSpPr>
        <p:spPr/>
        <p:txBody>
          <a:bodyPr/>
          <a:lstStyle/>
          <a:p>
            <a:fld id="{1D53A36E-16BA-FE4D-A1E3-A0A9866F63ED}" type="slidenum">
              <a:rPr lang="en-US" smtClean="0"/>
              <a:t>68</a:t>
            </a:fld>
            <a:endParaRPr lang="en-US"/>
          </a:p>
        </p:txBody>
      </p:sp>
    </p:spTree>
    <p:extLst>
      <p:ext uri="{BB962C8B-B14F-4D97-AF65-F5344CB8AC3E}">
        <p14:creationId xmlns:p14="http://schemas.microsoft.com/office/powerpoint/2010/main" val="25154937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 Q 9, 11, 12, 13</a:t>
            </a:r>
          </a:p>
        </p:txBody>
      </p:sp>
      <p:sp>
        <p:nvSpPr>
          <p:cNvPr id="4" name="Slide Number Placeholder 3"/>
          <p:cNvSpPr>
            <a:spLocks noGrp="1"/>
          </p:cNvSpPr>
          <p:nvPr>
            <p:ph type="sldNum" sz="quarter" idx="5"/>
          </p:nvPr>
        </p:nvSpPr>
        <p:spPr/>
        <p:txBody>
          <a:bodyPr/>
          <a:lstStyle/>
          <a:p>
            <a:fld id="{1D53A36E-16BA-FE4D-A1E3-A0A9866F63ED}" type="slidenum">
              <a:rPr lang="en-US" smtClean="0"/>
              <a:t>70</a:t>
            </a:fld>
            <a:endParaRPr lang="en-US"/>
          </a:p>
        </p:txBody>
      </p:sp>
    </p:spTree>
    <p:extLst>
      <p:ext uri="{BB962C8B-B14F-4D97-AF65-F5344CB8AC3E}">
        <p14:creationId xmlns:p14="http://schemas.microsoft.com/office/powerpoint/2010/main" val="8262257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 Q 34</a:t>
            </a:r>
          </a:p>
          <a:p>
            <a:r>
              <a:rPr lang="en-GB" dirty="0"/>
              <a:t>TQ 30</a:t>
            </a:r>
          </a:p>
          <a:p>
            <a:r>
              <a:rPr lang="en-GB" dirty="0"/>
              <a:t>PS 24</a:t>
            </a:r>
          </a:p>
        </p:txBody>
      </p:sp>
      <p:sp>
        <p:nvSpPr>
          <p:cNvPr id="4" name="Slide Number Placeholder 3"/>
          <p:cNvSpPr>
            <a:spLocks noGrp="1"/>
          </p:cNvSpPr>
          <p:nvPr>
            <p:ph type="sldNum" sz="quarter" idx="5"/>
          </p:nvPr>
        </p:nvSpPr>
        <p:spPr/>
        <p:txBody>
          <a:bodyPr/>
          <a:lstStyle/>
          <a:p>
            <a:fld id="{1D53A36E-16BA-FE4D-A1E3-A0A9866F63ED}" type="slidenum">
              <a:rPr lang="en-US" smtClean="0"/>
              <a:t>71</a:t>
            </a:fld>
            <a:endParaRPr lang="en-US"/>
          </a:p>
        </p:txBody>
      </p:sp>
    </p:spTree>
    <p:extLst>
      <p:ext uri="{BB962C8B-B14F-4D97-AF65-F5344CB8AC3E}">
        <p14:creationId xmlns:p14="http://schemas.microsoft.com/office/powerpoint/2010/main" val="1598138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Learner Q 34</a:t>
            </a:r>
          </a:p>
          <a:p>
            <a:r>
              <a:rPr lang="en-GB" dirty="0"/>
              <a:t>Teaching Q30</a:t>
            </a:r>
          </a:p>
          <a:p>
            <a:r>
              <a:rPr lang="en-GB" dirty="0"/>
              <a:t>PS 24</a:t>
            </a:r>
          </a:p>
        </p:txBody>
      </p:sp>
      <p:sp>
        <p:nvSpPr>
          <p:cNvPr id="4" name="Slide Number Placeholder 3"/>
          <p:cNvSpPr>
            <a:spLocks noGrp="1"/>
          </p:cNvSpPr>
          <p:nvPr>
            <p:ph type="sldNum" sz="quarter" idx="5"/>
          </p:nvPr>
        </p:nvSpPr>
        <p:spPr/>
        <p:txBody>
          <a:bodyPr/>
          <a:lstStyle/>
          <a:p>
            <a:fld id="{1D53A36E-16BA-FE4D-A1E3-A0A9866F63ED}" type="slidenum">
              <a:rPr lang="en-US" smtClean="0"/>
              <a:t>22</a:t>
            </a:fld>
            <a:endParaRPr lang="en-US"/>
          </a:p>
        </p:txBody>
      </p:sp>
    </p:spTree>
    <p:extLst>
      <p:ext uri="{BB962C8B-B14F-4D97-AF65-F5344CB8AC3E}">
        <p14:creationId xmlns:p14="http://schemas.microsoft.com/office/powerpoint/2010/main" val="336267985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 Q 34</a:t>
            </a:r>
          </a:p>
        </p:txBody>
      </p:sp>
      <p:sp>
        <p:nvSpPr>
          <p:cNvPr id="4" name="Slide Number Placeholder 3"/>
          <p:cNvSpPr>
            <a:spLocks noGrp="1"/>
          </p:cNvSpPr>
          <p:nvPr>
            <p:ph type="sldNum" sz="quarter" idx="5"/>
          </p:nvPr>
        </p:nvSpPr>
        <p:spPr/>
        <p:txBody>
          <a:bodyPr/>
          <a:lstStyle/>
          <a:p>
            <a:fld id="{1D53A36E-16BA-FE4D-A1E3-A0A9866F63ED}" type="slidenum">
              <a:rPr lang="en-US" smtClean="0"/>
              <a:t>72</a:t>
            </a:fld>
            <a:endParaRPr lang="en-US"/>
          </a:p>
        </p:txBody>
      </p:sp>
    </p:spTree>
    <p:extLst>
      <p:ext uri="{BB962C8B-B14F-4D97-AF65-F5344CB8AC3E}">
        <p14:creationId xmlns:p14="http://schemas.microsoft.com/office/powerpoint/2010/main" val="199136171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 Q 12, 19, 20</a:t>
            </a:r>
          </a:p>
          <a:p>
            <a:endParaRPr lang="en-GB" dirty="0"/>
          </a:p>
        </p:txBody>
      </p:sp>
      <p:sp>
        <p:nvSpPr>
          <p:cNvPr id="4" name="Slide Number Placeholder 3"/>
          <p:cNvSpPr>
            <a:spLocks noGrp="1"/>
          </p:cNvSpPr>
          <p:nvPr>
            <p:ph type="sldNum" sz="quarter" idx="5"/>
          </p:nvPr>
        </p:nvSpPr>
        <p:spPr/>
        <p:txBody>
          <a:bodyPr/>
          <a:lstStyle/>
          <a:p>
            <a:fld id="{1D53A36E-16BA-FE4D-A1E3-A0A9866F63ED}" type="slidenum">
              <a:rPr lang="en-US" smtClean="0"/>
              <a:t>73</a:t>
            </a:fld>
            <a:endParaRPr lang="en-US"/>
          </a:p>
        </p:txBody>
      </p:sp>
    </p:spTree>
    <p:extLst>
      <p:ext uri="{BB962C8B-B14F-4D97-AF65-F5344CB8AC3E}">
        <p14:creationId xmlns:p14="http://schemas.microsoft.com/office/powerpoint/2010/main" val="54046178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 Q 17, 10</a:t>
            </a:r>
          </a:p>
          <a:p>
            <a:endParaRPr lang="en-GB" dirty="0"/>
          </a:p>
        </p:txBody>
      </p:sp>
      <p:sp>
        <p:nvSpPr>
          <p:cNvPr id="4" name="Slide Number Placeholder 3"/>
          <p:cNvSpPr>
            <a:spLocks noGrp="1"/>
          </p:cNvSpPr>
          <p:nvPr>
            <p:ph type="sldNum" sz="quarter" idx="5"/>
          </p:nvPr>
        </p:nvSpPr>
        <p:spPr/>
        <p:txBody>
          <a:bodyPr/>
          <a:lstStyle/>
          <a:p>
            <a:fld id="{1D53A36E-16BA-FE4D-A1E3-A0A9866F63ED}" type="slidenum">
              <a:rPr lang="en-US" smtClean="0"/>
              <a:t>74</a:t>
            </a:fld>
            <a:endParaRPr lang="en-US"/>
          </a:p>
        </p:txBody>
      </p:sp>
    </p:spTree>
    <p:extLst>
      <p:ext uri="{BB962C8B-B14F-4D97-AF65-F5344CB8AC3E}">
        <p14:creationId xmlns:p14="http://schemas.microsoft.com/office/powerpoint/2010/main" val="371207689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Ps q 14, 10, 13</a:t>
            </a:r>
          </a:p>
          <a:p>
            <a:endParaRPr lang="en-GB" dirty="0"/>
          </a:p>
        </p:txBody>
      </p:sp>
      <p:sp>
        <p:nvSpPr>
          <p:cNvPr id="4" name="Slide Number Placeholder 3"/>
          <p:cNvSpPr>
            <a:spLocks noGrp="1"/>
          </p:cNvSpPr>
          <p:nvPr>
            <p:ph type="sldNum" sz="quarter" idx="5"/>
          </p:nvPr>
        </p:nvSpPr>
        <p:spPr/>
        <p:txBody>
          <a:bodyPr/>
          <a:lstStyle/>
          <a:p>
            <a:fld id="{1D53A36E-16BA-FE4D-A1E3-A0A9866F63ED}" type="slidenum">
              <a:rPr lang="en-US" smtClean="0"/>
              <a:t>75</a:t>
            </a:fld>
            <a:endParaRPr lang="en-US"/>
          </a:p>
        </p:txBody>
      </p:sp>
    </p:spTree>
    <p:extLst>
      <p:ext uri="{BB962C8B-B14F-4D97-AF65-F5344CB8AC3E}">
        <p14:creationId xmlns:p14="http://schemas.microsoft.com/office/powerpoint/2010/main" val="116784972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 Q 25, 23, 18</a:t>
            </a:r>
          </a:p>
          <a:p>
            <a:endParaRPr lang="en-GB" dirty="0"/>
          </a:p>
        </p:txBody>
      </p:sp>
      <p:sp>
        <p:nvSpPr>
          <p:cNvPr id="4" name="Slide Number Placeholder 3"/>
          <p:cNvSpPr>
            <a:spLocks noGrp="1"/>
          </p:cNvSpPr>
          <p:nvPr>
            <p:ph type="sldNum" sz="quarter" idx="5"/>
          </p:nvPr>
        </p:nvSpPr>
        <p:spPr/>
        <p:txBody>
          <a:bodyPr/>
          <a:lstStyle/>
          <a:p>
            <a:fld id="{1D53A36E-16BA-FE4D-A1E3-A0A9866F63ED}" type="slidenum">
              <a:rPr lang="en-US" smtClean="0"/>
              <a:t>77</a:t>
            </a:fld>
            <a:endParaRPr lang="en-US"/>
          </a:p>
        </p:txBody>
      </p:sp>
    </p:spTree>
    <p:extLst>
      <p:ext uri="{BB962C8B-B14F-4D97-AF65-F5344CB8AC3E}">
        <p14:creationId xmlns:p14="http://schemas.microsoft.com/office/powerpoint/2010/main" val="374846445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 Q 18, 23, 16</a:t>
            </a:r>
          </a:p>
          <a:p>
            <a:endParaRPr lang="en-GB" dirty="0"/>
          </a:p>
        </p:txBody>
      </p:sp>
      <p:sp>
        <p:nvSpPr>
          <p:cNvPr id="4" name="Slide Number Placeholder 3"/>
          <p:cNvSpPr>
            <a:spLocks noGrp="1"/>
          </p:cNvSpPr>
          <p:nvPr>
            <p:ph type="sldNum" sz="quarter" idx="5"/>
          </p:nvPr>
        </p:nvSpPr>
        <p:spPr/>
        <p:txBody>
          <a:bodyPr/>
          <a:lstStyle/>
          <a:p>
            <a:fld id="{1D53A36E-16BA-FE4D-A1E3-A0A9866F63ED}" type="slidenum">
              <a:rPr lang="en-US" smtClean="0"/>
              <a:t>78</a:t>
            </a:fld>
            <a:endParaRPr lang="en-US"/>
          </a:p>
        </p:txBody>
      </p:sp>
    </p:spTree>
    <p:extLst>
      <p:ext uri="{BB962C8B-B14F-4D97-AF65-F5344CB8AC3E}">
        <p14:creationId xmlns:p14="http://schemas.microsoft.com/office/powerpoint/2010/main" val="24047831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PS 12</a:t>
            </a:r>
          </a:p>
          <a:p>
            <a:r>
              <a:rPr lang="en-GB" dirty="0"/>
              <a:t>T 12</a:t>
            </a:r>
          </a:p>
          <a:p>
            <a:r>
              <a:rPr lang="en-GB" dirty="0"/>
              <a:t>L 14</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1D53A36E-16BA-FE4D-A1E3-A0A9866F63ED}" type="slidenum">
              <a:rPr lang="en-US" smtClean="0"/>
              <a:t>80</a:t>
            </a:fld>
            <a:endParaRPr lang="en-US"/>
          </a:p>
        </p:txBody>
      </p:sp>
    </p:spTree>
    <p:extLst>
      <p:ext uri="{BB962C8B-B14F-4D97-AF65-F5344CB8AC3E}">
        <p14:creationId xmlns:p14="http://schemas.microsoft.com/office/powerpoint/2010/main" val="1729970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 30</a:t>
            </a:r>
          </a:p>
        </p:txBody>
      </p:sp>
      <p:sp>
        <p:nvSpPr>
          <p:cNvPr id="4" name="Slide Number Placeholder 3"/>
          <p:cNvSpPr>
            <a:spLocks noGrp="1"/>
          </p:cNvSpPr>
          <p:nvPr>
            <p:ph type="sldNum" sz="quarter" idx="5"/>
          </p:nvPr>
        </p:nvSpPr>
        <p:spPr/>
        <p:txBody>
          <a:bodyPr/>
          <a:lstStyle/>
          <a:p>
            <a:fld id="{1D53A36E-16BA-FE4D-A1E3-A0A9866F63ED}" type="slidenum">
              <a:rPr lang="en-US" smtClean="0"/>
              <a:t>23</a:t>
            </a:fld>
            <a:endParaRPr lang="en-US"/>
          </a:p>
        </p:txBody>
      </p:sp>
    </p:spTree>
    <p:extLst>
      <p:ext uri="{BB962C8B-B14F-4D97-AF65-F5344CB8AC3E}">
        <p14:creationId xmlns:p14="http://schemas.microsoft.com/office/powerpoint/2010/main" val="813301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Teaching: Q 23 (comparison graph available) and Q 8</a:t>
            </a:r>
          </a:p>
          <a:p>
            <a:r>
              <a:rPr lang="en-GB" dirty="0"/>
              <a:t>Learner: Q22 Q10</a:t>
            </a:r>
          </a:p>
        </p:txBody>
      </p:sp>
      <p:sp>
        <p:nvSpPr>
          <p:cNvPr id="4" name="Slide Number Placeholder 3"/>
          <p:cNvSpPr>
            <a:spLocks noGrp="1"/>
          </p:cNvSpPr>
          <p:nvPr>
            <p:ph type="sldNum" sz="quarter" idx="5"/>
          </p:nvPr>
        </p:nvSpPr>
        <p:spPr/>
        <p:txBody>
          <a:bodyPr/>
          <a:lstStyle/>
          <a:p>
            <a:fld id="{1D53A36E-16BA-FE4D-A1E3-A0A9866F63ED}" type="slidenum">
              <a:rPr lang="en-US" smtClean="0"/>
              <a:t>24</a:t>
            </a:fld>
            <a:endParaRPr lang="en-US"/>
          </a:p>
        </p:txBody>
      </p:sp>
    </p:spTree>
    <p:extLst>
      <p:ext uri="{BB962C8B-B14F-4D97-AF65-F5344CB8AC3E}">
        <p14:creationId xmlns:p14="http://schemas.microsoft.com/office/powerpoint/2010/main" val="2937006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Teaching: Q 23 and Q 8</a:t>
            </a:r>
          </a:p>
          <a:p>
            <a:r>
              <a:rPr lang="en-GB" dirty="0"/>
              <a:t>Learner: Q22 Q10</a:t>
            </a:r>
          </a:p>
          <a:p>
            <a:r>
              <a:rPr lang="en-GB" dirty="0"/>
              <a:t>PS 8, 12, 17, 18 </a:t>
            </a:r>
          </a:p>
        </p:txBody>
      </p:sp>
      <p:sp>
        <p:nvSpPr>
          <p:cNvPr id="4" name="Slide Number Placeholder 3"/>
          <p:cNvSpPr>
            <a:spLocks noGrp="1"/>
          </p:cNvSpPr>
          <p:nvPr>
            <p:ph type="sldNum" sz="quarter" idx="5"/>
          </p:nvPr>
        </p:nvSpPr>
        <p:spPr/>
        <p:txBody>
          <a:bodyPr/>
          <a:lstStyle/>
          <a:p>
            <a:fld id="{1D53A36E-16BA-FE4D-A1E3-A0A9866F63ED}" type="slidenum">
              <a:rPr lang="en-US" smtClean="0"/>
              <a:t>25</a:t>
            </a:fld>
            <a:endParaRPr lang="en-US"/>
          </a:p>
        </p:txBody>
      </p:sp>
    </p:spTree>
    <p:extLst>
      <p:ext uri="{BB962C8B-B14F-4D97-AF65-F5344CB8AC3E}">
        <p14:creationId xmlns:p14="http://schemas.microsoft.com/office/powerpoint/2010/main" val="435873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Q 12</a:t>
            </a:r>
          </a:p>
          <a:p>
            <a:r>
              <a:rPr lang="en-GB" dirty="0"/>
              <a:t>Learner Q 14</a:t>
            </a:r>
          </a:p>
          <a:p>
            <a:r>
              <a:rPr lang="en-GB" dirty="0"/>
              <a:t>PS Q 17</a:t>
            </a:r>
          </a:p>
          <a:p>
            <a:endParaRPr lang="en-GB" dirty="0"/>
          </a:p>
        </p:txBody>
      </p:sp>
      <p:sp>
        <p:nvSpPr>
          <p:cNvPr id="4" name="Slide Number Placeholder 3"/>
          <p:cNvSpPr>
            <a:spLocks noGrp="1"/>
          </p:cNvSpPr>
          <p:nvPr>
            <p:ph type="sldNum" sz="quarter" idx="5"/>
          </p:nvPr>
        </p:nvSpPr>
        <p:spPr/>
        <p:txBody>
          <a:bodyPr/>
          <a:lstStyle/>
          <a:p>
            <a:fld id="{1D53A36E-16BA-FE4D-A1E3-A0A9866F63ED}" type="slidenum">
              <a:rPr lang="en-US" smtClean="0"/>
              <a:t>26</a:t>
            </a:fld>
            <a:endParaRPr lang="en-US"/>
          </a:p>
        </p:txBody>
      </p:sp>
    </p:spTree>
    <p:extLst>
      <p:ext uri="{BB962C8B-B14F-4D97-AF65-F5344CB8AC3E}">
        <p14:creationId xmlns:p14="http://schemas.microsoft.com/office/powerpoint/2010/main" val="6316892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89F0284-39D1-8847-BAB0-805271F61EC5}"/>
              </a:ext>
            </a:extLst>
          </p:cNvPr>
          <p:cNvSpPr>
            <a:spLocks noGrp="1"/>
          </p:cNvSpPr>
          <p:nvPr>
            <p:ph type="ctrTitle" hasCustomPrompt="1"/>
          </p:nvPr>
        </p:nvSpPr>
        <p:spPr>
          <a:xfrm>
            <a:off x="882650" y="6100164"/>
            <a:ext cx="6927311" cy="720592"/>
          </a:xfrm>
        </p:spPr>
        <p:txBody>
          <a:bodyPr>
            <a:normAutofit/>
          </a:bodyPr>
          <a:lstStyle>
            <a:lvl1pPr>
              <a:defRPr sz="4400">
                <a:solidFill>
                  <a:schemeClr val="bg1"/>
                </a:solidFill>
                <a:latin typeface="+mn-lt"/>
              </a:defRPr>
            </a:lvl1pPr>
          </a:lstStyle>
          <a:p>
            <a:r>
              <a:rPr lang="en-US" sz="4400"/>
              <a:t>Presentation Title</a:t>
            </a:r>
            <a:endParaRPr lang="en-US"/>
          </a:p>
        </p:txBody>
      </p:sp>
      <p:sp>
        <p:nvSpPr>
          <p:cNvPr id="8" name="Subtitle 2">
            <a:extLst>
              <a:ext uri="{FF2B5EF4-FFF2-40B4-BE49-F238E27FC236}">
                <a16:creationId xmlns:a16="http://schemas.microsoft.com/office/drawing/2014/main" id="{78D7AE53-DFE4-184E-9018-77DC28613541}"/>
              </a:ext>
            </a:extLst>
          </p:cNvPr>
          <p:cNvSpPr>
            <a:spLocks noGrp="1"/>
          </p:cNvSpPr>
          <p:nvPr>
            <p:ph type="subTitle" idx="1" hasCustomPrompt="1"/>
          </p:nvPr>
        </p:nvSpPr>
        <p:spPr>
          <a:xfrm>
            <a:off x="882650" y="6820756"/>
            <a:ext cx="4314310" cy="380144"/>
          </a:xfrm>
        </p:spPr>
        <p:txBody>
          <a:bodyPr>
            <a:noAutofit/>
          </a:bodyPr>
          <a:lstStyle>
            <a:lvl1pPr marL="0" indent="0">
              <a:buNone/>
              <a:defRPr sz="3000" b="1">
                <a:solidFill>
                  <a:schemeClr val="accent2"/>
                </a:solidFill>
                <a:latin typeface="+mn-lt"/>
              </a:defRPr>
            </a:lvl1pPr>
          </a:lstStyle>
          <a:p>
            <a:r>
              <a:rPr lang="en-US">
                <a:latin typeface="+mn-lt"/>
              </a:rPr>
              <a:t>Date</a:t>
            </a:r>
            <a:endParaRPr lang="en-US"/>
          </a:p>
        </p:txBody>
      </p:sp>
    </p:spTree>
    <p:extLst>
      <p:ext uri="{BB962C8B-B14F-4D97-AF65-F5344CB8AC3E}">
        <p14:creationId xmlns:p14="http://schemas.microsoft.com/office/powerpoint/2010/main" val="3525237687"/>
      </p:ext>
    </p:extLst>
  </p:cSld>
  <p:clrMapOvr>
    <a:masterClrMapping/>
  </p:clrMapOvr>
  <p:extLst>
    <p:ext uri="{DCECCB84-F9BA-43D5-87BE-67443E8EF086}">
      <p15:sldGuideLst xmlns:p15="http://schemas.microsoft.com/office/powerpoint/2012/main">
        <p15:guide id="1" orient="horz" pos="4536" userDrawn="1">
          <p15:clr>
            <a:srgbClr val="FBAE40"/>
          </p15:clr>
        </p15:guide>
        <p15:guide id="2" pos="55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923989" y="2012414"/>
            <a:ext cx="5248373" cy="4388386"/>
          </a:xfrm>
        </p:spPr>
        <p:txBody>
          <a:bodyPr numCol="1" spcCol="720000">
            <a:normAutofit/>
          </a:bodyPr>
          <a:lstStyle>
            <a:lvl1pPr marL="0" marR="0" indent="0" algn="l" defTabSz="1266913" rtl="0" eaLnBrk="1" fontAlgn="auto" latinLnBrk="0" hangingPunct="1">
              <a:lnSpc>
                <a:spcPct val="90000"/>
              </a:lnSpc>
              <a:spcBef>
                <a:spcPts val="1385"/>
              </a:spcBef>
              <a:spcAft>
                <a:spcPts val="0"/>
              </a:spcAft>
              <a:buClrTx/>
              <a:buSzTx/>
              <a:buFont typeface="Arial" panose="020B0604020202020204" pitchFamily="34" charset="0"/>
              <a:buNone/>
              <a:tabLst/>
              <a:defRPr lang="en-GB" sz="1760" b="0" i="0" smtClean="0">
                <a:effectLst/>
                <a:latin typeface="Calibri" panose="020F0502020204030204" pitchFamily="34" charset="0"/>
                <a:cs typeface="Calibri" panose="020F0502020204030204" pitchFamily="34" charset="0"/>
              </a:defRPr>
            </a:lvl1pPr>
          </a:lstStyle>
          <a:p>
            <a:r>
              <a:rPr lang="en-GB" err="1">
                <a:effectLst/>
                <a:latin typeface="Calibri" panose="020F0502020204030204" pitchFamily="34" charset="0"/>
              </a:rPr>
              <a:t>Invellab</a:t>
            </a:r>
            <a:r>
              <a:rPr lang="en-GB">
                <a:effectLst/>
                <a:latin typeface="Calibri" panose="020F0502020204030204" pitchFamily="34" charset="0"/>
              </a:rPr>
              <a:t> id </a:t>
            </a:r>
            <a:r>
              <a:rPr lang="en-GB" err="1">
                <a:effectLst/>
                <a:latin typeface="Calibri" panose="020F0502020204030204" pitchFamily="34" charset="0"/>
              </a:rPr>
              <a:t>quiberumqui</a:t>
            </a:r>
            <a:r>
              <a:rPr lang="en-GB">
                <a:effectLst/>
                <a:latin typeface="Calibri" panose="020F0502020204030204" pitchFamily="34" charset="0"/>
              </a:rPr>
              <a:t> non </a:t>
            </a:r>
            <a:r>
              <a:rPr lang="en-GB" err="1">
                <a:effectLst/>
                <a:latin typeface="Calibri" panose="020F0502020204030204" pitchFamily="34" charset="0"/>
              </a:rPr>
              <a:t>rerovit</a:t>
            </a:r>
            <a:r>
              <a:rPr lang="en-GB">
                <a:effectLst/>
                <a:latin typeface="Calibri" panose="020F0502020204030204" pitchFamily="34" charset="0"/>
              </a:rPr>
              <a:t> era </a:t>
            </a:r>
            <a:r>
              <a:rPr lang="en-GB" err="1">
                <a:effectLst/>
                <a:latin typeface="Calibri" panose="020F0502020204030204" pitchFamily="34" charset="0"/>
              </a:rPr>
              <a:t>consequunt</a:t>
            </a:r>
            <a:r>
              <a:rPr lang="en-GB">
                <a:effectLst/>
                <a:latin typeface="Calibri" panose="020F0502020204030204" pitchFamily="34" charset="0"/>
              </a:rPr>
              <a:t> </a:t>
            </a:r>
            <a:r>
              <a:rPr lang="en-GB" err="1">
                <a:effectLst/>
                <a:latin typeface="Calibri" panose="020F0502020204030204" pitchFamily="34" charset="0"/>
              </a:rPr>
              <a:t>accabor</a:t>
            </a:r>
            <a:r>
              <a:rPr lang="en-GB">
                <a:effectLst/>
                <a:latin typeface="Calibri" panose="020F0502020204030204" pitchFamily="34" charset="0"/>
              </a:rPr>
              <a:t> </a:t>
            </a:r>
            <a:r>
              <a:rPr lang="en-GB" err="1">
                <a:effectLst/>
                <a:latin typeface="Calibri" panose="020F0502020204030204" pitchFamily="34" charset="0"/>
              </a:rPr>
              <a:t>epelicabo</a:t>
            </a:r>
            <a:r>
              <a:rPr lang="en-GB">
                <a:effectLst/>
                <a:latin typeface="Calibri" panose="020F0502020204030204" pitchFamily="34" charset="0"/>
              </a:rPr>
              <a:t>. Nam, id ex </a:t>
            </a:r>
            <a:r>
              <a:rPr lang="en-GB" err="1">
                <a:effectLst/>
                <a:latin typeface="Calibri" panose="020F0502020204030204" pitchFamily="34" charset="0"/>
              </a:rPr>
              <a:t>enis</a:t>
            </a:r>
            <a:r>
              <a:rPr lang="en-GB">
                <a:effectLst/>
                <a:latin typeface="Calibri" panose="020F0502020204030204" pitchFamily="34" charset="0"/>
              </a:rPr>
              <a:t> </a:t>
            </a:r>
            <a:r>
              <a:rPr lang="en-GB" err="1">
                <a:effectLst/>
                <a:latin typeface="Calibri" panose="020F0502020204030204" pitchFamily="34" charset="0"/>
              </a:rPr>
              <a:t>alis</a:t>
            </a:r>
            <a:r>
              <a:rPr lang="en-GB">
                <a:effectLst/>
                <a:latin typeface="Calibri" panose="020F0502020204030204" pitchFamily="34" charset="0"/>
              </a:rPr>
              <a:t> es </a:t>
            </a:r>
            <a:r>
              <a:rPr lang="en-GB" err="1">
                <a:effectLst/>
                <a:latin typeface="Calibri" panose="020F0502020204030204" pitchFamily="34" charset="0"/>
              </a:rPr>
              <a:t>doluptas</a:t>
            </a:r>
            <a:r>
              <a:rPr lang="en-GB">
                <a:effectLst/>
                <a:latin typeface="Calibri" panose="020F0502020204030204" pitchFamily="34" charset="0"/>
              </a:rPr>
              <a:t> sunt pa non </a:t>
            </a:r>
            <a:r>
              <a:rPr lang="en-GB" err="1">
                <a:effectLst/>
                <a:latin typeface="Calibri" panose="020F0502020204030204" pitchFamily="34" charset="0"/>
              </a:rPr>
              <a:t>plaudam</a:t>
            </a:r>
            <a:r>
              <a:rPr lang="en-GB">
                <a:effectLst/>
                <a:latin typeface="Calibri" panose="020F0502020204030204" pitchFamily="34" charset="0"/>
              </a:rPr>
              <a:t> </a:t>
            </a:r>
            <a:r>
              <a:rPr lang="en-GB" err="1">
                <a:effectLst/>
                <a:latin typeface="Calibri" panose="020F0502020204030204" pitchFamily="34" charset="0"/>
              </a:rPr>
              <a:t>rateseque</a:t>
            </a:r>
            <a:r>
              <a:rPr lang="en-GB">
                <a:effectLst/>
                <a:latin typeface="Calibri" panose="020F0502020204030204" pitchFamily="34" charset="0"/>
              </a:rPr>
              <a:t> </a:t>
            </a:r>
            <a:r>
              <a:rPr lang="en-GB" err="1">
                <a:effectLst/>
                <a:latin typeface="Calibri" panose="020F0502020204030204" pitchFamily="34" charset="0"/>
              </a:rPr>
              <a:t>oditibusae</a:t>
            </a:r>
            <a:r>
              <a:rPr lang="en-GB">
                <a:effectLst/>
                <a:latin typeface="Calibri" panose="020F0502020204030204" pitchFamily="34" charset="0"/>
              </a:rPr>
              <a:t> is </a:t>
            </a:r>
            <a:r>
              <a:rPr lang="en-GB" err="1">
                <a:effectLst/>
                <a:latin typeface="Calibri" panose="020F0502020204030204" pitchFamily="34" charset="0"/>
              </a:rPr>
              <a:t>ut</a:t>
            </a:r>
            <a:r>
              <a:rPr lang="en-GB">
                <a:effectLst/>
                <a:latin typeface="Calibri" panose="020F0502020204030204" pitchFamily="34" charset="0"/>
              </a:rPr>
              <a:t> </a:t>
            </a:r>
            <a:r>
              <a:rPr lang="en-GB" err="1">
                <a:effectLst/>
                <a:latin typeface="Calibri" panose="020F0502020204030204" pitchFamily="34" charset="0"/>
              </a:rPr>
              <a:t>eturem</a:t>
            </a:r>
            <a:r>
              <a:rPr lang="en-GB">
                <a:effectLst/>
                <a:latin typeface="Calibri" panose="020F0502020204030204" pitchFamily="34" charset="0"/>
              </a:rPr>
              <a:t> </a:t>
            </a:r>
            <a:r>
              <a:rPr lang="en-GB" err="1">
                <a:effectLst/>
                <a:latin typeface="Calibri" panose="020F0502020204030204" pitchFamily="34" charset="0"/>
              </a:rPr>
              <a:t>ea</a:t>
            </a:r>
            <a:r>
              <a:rPr lang="en-GB">
                <a:effectLst/>
                <a:latin typeface="Calibri" panose="020F0502020204030204" pitchFamily="34" charset="0"/>
              </a:rPr>
              <a:t> dent </a:t>
            </a:r>
            <a:r>
              <a:rPr lang="en-GB" err="1">
                <a:effectLst/>
                <a:latin typeface="Calibri" panose="020F0502020204030204" pitchFamily="34" charset="0"/>
              </a:rPr>
              <a:t>est</a:t>
            </a:r>
            <a:r>
              <a:rPr lang="en-GB">
                <a:effectLst/>
                <a:latin typeface="Calibri" panose="020F0502020204030204" pitchFamily="34" charset="0"/>
              </a:rPr>
              <a:t> </a:t>
            </a:r>
            <a:r>
              <a:rPr lang="en-GB" err="1">
                <a:effectLst/>
                <a:latin typeface="Calibri" panose="020F0502020204030204" pitchFamily="34" charset="0"/>
              </a:rPr>
              <a:t>esed</a:t>
            </a:r>
            <a:r>
              <a:rPr lang="en-GB">
                <a:effectLst/>
                <a:latin typeface="Calibri" panose="020F0502020204030204" pitchFamily="34" charset="0"/>
              </a:rPr>
              <a:t> </a:t>
            </a:r>
            <a:r>
              <a:rPr lang="en-GB" err="1">
                <a:effectLst/>
                <a:latin typeface="Calibri" panose="020F0502020204030204" pitchFamily="34" charset="0"/>
              </a:rPr>
              <a:t>modis</a:t>
            </a:r>
            <a:r>
              <a:rPr lang="en-GB">
                <a:effectLst/>
                <a:latin typeface="Calibri" panose="020F0502020204030204" pitchFamily="34" charset="0"/>
              </a:rPr>
              <a:t> </a:t>
            </a:r>
            <a:r>
              <a:rPr lang="en-GB" err="1">
                <a:effectLst/>
                <a:latin typeface="Calibri" panose="020F0502020204030204" pitchFamily="34" charset="0"/>
              </a:rPr>
              <a:t>quam</a:t>
            </a:r>
            <a:r>
              <a:rPr lang="en-GB">
                <a:effectLst/>
                <a:latin typeface="Calibri" panose="020F0502020204030204" pitchFamily="34" charset="0"/>
              </a:rPr>
              <a:t>, </a:t>
            </a:r>
            <a:r>
              <a:rPr lang="en-GB" err="1">
                <a:effectLst/>
                <a:latin typeface="Calibri" panose="020F0502020204030204" pitchFamily="34" charset="0"/>
              </a:rPr>
              <a:t>quam</a:t>
            </a:r>
            <a:r>
              <a:rPr lang="en-GB">
                <a:effectLst/>
                <a:latin typeface="Calibri" panose="020F0502020204030204" pitchFamily="34" charset="0"/>
              </a:rPr>
              <a:t>, id </a:t>
            </a:r>
            <a:r>
              <a:rPr lang="en-GB" err="1">
                <a:effectLst/>
                <a:latin typeface="Calibri" panose="020F0502020204030204" pitchFamily="34" charset="0"/>
              </a:rPr>
              <a:t>modit</a:t>
            </a:r>
            <a:r>
              <a:rPr lang="en-GB">
                <a:effectLst/>
                <a:latin typeface="Calibri" panose="020F0502020204030204" pitchFamily="34" charset="0"/>
              </a:rPr>
              <a:t> mi, </a:t>
            </a:r>
            <a:r>
              <a:rPr lang="en-GB" err="1">
                <a:effectLst/>
                <a:latin typeface="Calibri" panose="020F0502020204030204" pitchFamily="34" charset="0"/>
              </a:rPr>
              <a:t>omnit</a:t>
            </a:r>
            <a:r>
              <a:rPr lang="en-GB">
                <a:effectLst/>
                <a:latin typeface="Calibri" panose="020F0502020204030204" pitchFamily="34" charset="0"/>
              </a:rPr>
              <a:t> </a:t>
            </a:r>
            <a:r>
              <a:rPr lang="en-GB" err="1">
                <a:effectLst/>
                <a:latin typeface="Calibri" panose="020F0502020204030204" pitchFamily="34" charset="0"/>
              </a:rPr>
              <a:t>accusci</a:t>
            </a:r>
            <a:r>
              <a:rPr lang="en-GB">
                <a:effectLst/>
                <a:latin typeface="Calibri" panose="020F0502020204030204" pitchFamily="34" charset="0"/>
              </a:rPr>
              <a:t> </a:t>
            </a:r>
            <a:r>
              <a:rPr lang="en-GB" err="1">
                <a:effectLst/>
                <a:latin typeface="Calibri" panose="020F0502020204030204" pitchFamily="34" charset="0"/>
              </a:rPr>
              <a:t>magnatur</a:t>
            </a:r>
            <a:r>
              <a:rPr lang="en-GB">
                <a:effectLst/>
                <a:latin typeface="Calibri" panose="020F0502020204030204" pitchFamily="34" charset="0"/>
              </a:rPr>
              <a:t>, </a:t>
            </a:r>
            <a:r>
              <a:rPr lang="en-GB" err="1">
                <a:effectLst/>
                <a:latin typeface="Calibri" panose="020F0502020204030204" pitchFamily="34" charset="0"/>
              </a:rPr>
              <a:t>solum</a:t>
            </a:r>
            <a:r>
              <a:rPr lang="en-GB">
                <a:effectLst/>
                <a:latin typeface="Calibri" panose="020F0502020204030204" pitchFamily="34" charset="0"/>
              </a:rPr>
              <a:t> int </a:t>
            </a:r>
            <a:r>
              <a:rPr lang="en-GB" err="1">
                <a:effectLst/>
                <a:latin typeface="Calibri" panose="020F0502020204030204" pitchFamily="34" charset="0"/>
              </a:rPr>
              <a:t>ullandi</a:t>
            </a:r>
            <a:r>
              <a:rPr lang="en-GB">
                <a:effectLst/>
                <a:latin typeface="Calibri" panose="020F0502020204030204" pitchFamily="34" charset="0"/>
              </a:rPr>
              <a:t> </a:t>
            </a:r>
            <a:r>
              <a:rPr lang="en-GB" err="1">
                <a:effectLst/>
                <a:latin typeface="Calibri" panose="020F0502020204030204" pitchFamily="34" charset="0"/>
              </a:rPr>
              <a:t>oreium</a:t>
            </a:r>
            <a:r>
              <a:rPr lang="en-GB">
                <a:effectLst/>
                <a:latin typeface="Calibri" panose="020F0502020204030204" pitchFamily="34" charset="0"/>
              </a:rPr>
              <a:t> </a:t>
            </a:r>
            <a:r>
              <a:rPr lang="en-GB" err="1">
                <a:effectLst/>
                <a:latin typeface="Calibri" panose="020F0502020204030204" pitchFamily="34" charset="0"/>
              </a:rPr>
              <a:t>eos</a:t>
            </a:r>
            <a:r>
              <a:rPr lang="en-GB">
                <a:effectLst/>
                <a:latin typeface="Calibri" panose="020F0502020204030204" pitchFamily="34" charset="0"/>
              </a:rPr>
              <a:t> </a:t>
            </a:r>
            <a:r>
              <a:rPr lang="en-GB" err="1">
                <a:effectLst/>
                <a:latin typeface="Calibri" panose="020F0502020204030204" pitchFamily="34" charset="0"/>
              </a:rPr>
              <a:t>aut</a:t>
            </a:r>
            <a:r>
              <a:rPr lang="en-GB">
                <a:effectLst/>
                <a:latin typeface="Calibri" panose="020F0502020204030204" pitchFamily="34" charset="0"/>
              </a:rPr>
              <a:t> que </a:t>
            </a:r>
            <a:r>
              <a:rPr lang="en-GB" err="1">
                <a:effectLst/>
                <a:latin typeface="Calibri" panose="020F0502020204030204" pitchFamily="34" charset="0"/>
              </a:rPr>
              <a:t>veligenim</a:t>
            </a:r>
            <a:r>
              <a:rPr lang="en-GB">
                <a:effectLst/>
                <a:latin typeface="Calibri" panose="020F0502020204030204" pitchFamily="34" charset="0"/>
              </a:rPr>
              <a:t> </a:t>
            </a:r>
            <a:r>
              <a:rPr lang="en-GB" err="1">
                <a:effectLst/>
                <a:latin typeface="Calibri" panose="020F0502020204030204" pitchFamily="34" charset="0"/>
              </a:rPr>
              <a:t>si</a:t>
            </a:r>
            <a:r>
              <a:rPr lang="en-GB">
                <a:effectLst/>
                <a:latin typeface="Calibri" panose="020F0502020204030204" pitchFamily="34" charset="0"/>
              </a:rPr>
              <a:t> </a:t>
            </a:r>
            <a:r>
              <a:rPr lang="en-GB" err="1">
                <a:effectLst/>
                <a:latin typeface="Calibri" panose="020F0502020204030204" pitchFamily="34" charset="0"/>
              </a:rPr>
              <a:t>ut</a:t>
            </a:r>
            <a:r>
              <a:rPr lang="en-GB">
                <a:effectLst/>
                <a:latin typeface="Calibri" panose="020F0502020204030204" pitchFamily="34" charset="0"/>
              </a:rPr>
              <a:t> </a:t>
            </a:r>
            <a:r>
              <a:rPr lang="en-GB" err="1">
                <a:effectLst/>
                <a:latin typeface="Calibri" panose="020F0502020204030204" pitchFamily="34" charset="0"/>
              </a:rPr>
              <a:t>reperatio</a:t>
            </a:r>
            <a:r>
              <a:rPr lang="en-GB">
                <a:effectLst/>
                <a:latin typeface="Calibri" panose="020F0502020204030204" pitchFamily="34" charset="0"/>
              </a:rPr>
              <a:t> </a:t>
            </a:r>
            <a:r>
              <a:rPr lang="en-GB" err="1">
                <a:effectLst/>
                <a:latin typeface="Calibri" panose="020F0502020204030204" pitchFamily="34" charset="0"/>
              </a:rPr>
              <a:t>doluptatem</a:t>
            </a:r>
            <a:r>
              <a:rPr lang="en-GB">
                <a:effectLst/>
                <a:latin typeface="Calibri" panose="020F0502020204030204" pitchFamily="34" charset="0"/>
              </a:rPr>
              <a:t> </a:t>
            </a:r>
            <a:r>
              <a:rPr lang="en-GB" err="1">
                <a:effectLst/>
                <a:latin typeface="Calibri" panose="020F0502020204030204" pitchFamily="34" charset="0"/>
              </a:rPr>
              <a:t>voluptam</a:t>
            </a:r>
            <a:r>
              <a:rPr lang="en-GB">
                <a:effectLst/>
                <a:latin typeface="Calibri" panose="020F0502020204030204" pitchFamily="34" charset="0"/>
              </a:rPr>
              <a:t> </a:t>
            </a:r>
            <a:r>
              <a:rPr lang="en-GB" err="1">
                <a:effectLst/>
                <a:latin typeface="Calibri" panose="020F0502020204030204" pitchFamily="34" charset="0"/>
              </a:rPr>
              <a:t>est</a:t>
            </a:r>
            <a:r>
              <a:rPr lang="en-GB">
                <a:effectLst/>
                <a:latin typeface="Calibri" panose="020F0502020204030204" pitchFamily="34" charset="0"/>
              </a:rPr>
              <a:t>, </a:t>
            </a:r>
            <a:r>
              <a:rPr lang="en-GB" err="1">
                <a:effectLst/>
                <a:latin typeface="Calibri" panose="020F0502020204030204" pitchFamily="34" charset="0"/>
              </a:rPr>
              <a:t>comnim</a:t>
            </a:r>
            <a:r>
              <a:rPr lang="en-GB">
                <a:effectLst/>
                <a:latin typeface="Calibri" panose="020F0502020204030204" pitchFamily="34" charset="0"/>
              </a:rPr>
              <a:t> </a:t>
            </a:r>
            <a:r>
              <a:rPr lang="en-GB" err="1">
                <a:effectLst/>
                <a:latin typeface="Calibri" panose="020F0502020204030204" pitchFamily="34" charset="0"/>
              </a:rPr>
              <a:t>fugitat</a:t>
            </a:r>
            <a:r>
              <a:rPr lang="en-GB">
                <a:effectLst/>
                <a:latin typeface="Calibri" panose="020F0502020204030204" pitchFamily="34" charset="0"/>
              </a:rPr>
              <a:t> </a:t>
            </a:r>
            <a:r>
              <a:rPr lang="en-GB" err="1">
                <a:effectLst/>
                <a:latin typeface="Calibri" panose="020F0502020204030204" pitchFamily="34" charset="0"/>
              </a:rPr>
              <a:t>iorecup</a:t>
            </a:r>
            <a:r>
              <a:rPr lang="en-GB">
                <a:effectLst/>
                <a:latin typeface="Calibri" panose="020F0502020204030204" pitchFamily="34" charset="0"/>
              </a:rPr>
              <a:t> </a:t>
            </a:r>
            <a:r>
              <a:rPr lang="en-GB" err="1">
                <a:effectLst/>
                <a:latin typeface="Calibri" panose="020F0502020204030204" pitchFamily="34" charset="0"/>
              </a:rPr>
              <a:t>tincti</a:t>
            </a:r>
            <a:r>
              <a:rPr lang="en-GB">
                <a:effectLst/>
                <a:latin typeface="Calibri" panose="020F0502020204030204" pitchFamily="34" charset="0"/>
              </a:rPr>
              <a:t>. Mus </a:t>
            </a:r>
            <a:r>
              <a:rPr lang="en-GB" err="1">
                <a:effectLst/>
                <a:latin typeface="Calibri" panose="020F0502020204030204" pitchFamily="34" charset="0"/>
              </a:rPr>
              <a:t>voloreiumet</a:t>
            </a:r>
            <a:r>
              <a:rPr lang="en-GB">
                <a:effectLst/>
                <a:latin typeface="Calibri" panose="020F0502020204030204" pitchFamily="34" charset="0"/>
              </a:rPr>
              <a:t> </a:t>
            </a:r>
            <a:r>
              <a:rPr lang="en-GB" err="1">
                <a:effectLst/>
                <a:latin typeface="Calibri" panose="020F0502020204030204" pitchFamily="34" charset="0"/>
              </a:rPr>
              <a:t>hil</a:t>
            </a:r>
            <a:r>
              <a:rPr lang="en-GB">
                <a:effectLst/>
                <a:latin typeface="Calibri" panose="020F0502020204030204" pitchFamily="34" charset="0"/>
              </a:rPr>
              <a:t> </a:t>
            </a:r>
            <a:r>
              <a:rPr lang="en-GB" err="1">
                <a:effectLst/>
                <a:latin typeface="Calibri" panose="020F0502020204030204" pitchFamily="34" charset="0"/>
              </a:rPr>
              <a:t>illesequi</a:t>
            </a:r>
            <a:r>
              <a:rPr lang="en-GB">
                <a:effectLst/>
                <a:latin typeface="Calibri" panose="020F0502020204030204" pitchFamily="34" charset="0"/>
              </a:rPr>
              <a:t> </a:t>
            </a:r>
            <a:r>
              <a:rPr lang="en-GB" err="1">
                <a:effectLst/>
                <a:latin typeface="Calibri" panose="020F0502020204030204" pitchFamily="34" charset="0"/>
              </a:rPr>
              <a:t>offi</a:t>
            </a:r>
            <a:r>
              <a:rPr lang="en-GB">
                <a:effectLst/>
                <a:latin typeface="Calibri" panose="020F0502020204030204" pitchFamily="34" charset="0"/>
              </a:rPr>
              <a:t> </a:t>
            </a:r>
            <a:r>
              <a:rPr lang="en-GB" err="1">
                <a:effectLst/>
                <a:latin typeface="Calibri" panose="020F0502020204030204" pitchFamily="34" charset="0"/>
              </a:rPr>
              <a:t>cimust</a:t>
            </a:r>
            <a:r>
              <a:rPr lang="en-GB">
                <a:effectLst/>
                <a:latin typeface="Calibri" panose="020F0502020204030204" pitchFamily="34" charset="0"/>
              </a:rPr>
              <a:t> mod </a:t>
            </a:r>
            <a:r>
              <a:rPr lang="en-GB" err="1">
                <a:effectLst/>
                <a:latin typeface="Calibri" panose="020F0502020204030204" pitchFamily="34" charset="0"/>
              </a:rPr>
              <a:t>quidis</a:t>
            </a:r>
            <a:r>
              <a:rPr lang="en-GB">
                <a:effectLst/>
                <a:latin typeface="Calibri" panose="020F0502020204030204" pitchFamily="34" charset="0"/>
              </a:rPr>
              <a:t>.</a:t>
            </a:r>
          </a:p>
          <a:p>
            <a:r>
              <a:rPr lang="en-GB">
                <a:effectLst/>
                <a:latin typeface="Calibri" panose="020F0502020204030204" pitchFamily="34" charset="0"/>
              </a:rPr>
              <a:t>Nam, id ex </a:t>
            </a:r>
            <a:r>
              <a:rPr lang="en-GB" err="1">
                <a:effectLst/>
                <a:latin typeface="Calibri" panose="020F0502020204030204" pitchFamily="34" charset="0"/>
              </a:rPr>
              <a:t>enis</a:t>
            </a:r>
            <a:r>
              <a:rPr lang="en-GB">
                <a:effectLst/>
                <a:latin typeface="Calibri" panose="020F0502020204030204" pitchFamily="34" charset="0"/>
              </a:rPr>
              <a:t> </a:t>
            </a:r>
            <a:r>
              <a:rPr lang="en-GB" err="1">
                <a:effectLst/>
                <a:latin typeface="Calibri" panose="020F0502020204030204" pitchFamily="34" charset="0"/>
              </a:rPr>
              <a:t>alis</a:t>
            </a:r>
            <a:r>
              <a:rPr lang="en-GB">
                <a:effectLst/>
                <a:latin typeface="Calibri" panose="020F0502020204030204" pitchFamily="34" charset="0"/>
              </a:rPr>
              <a:t> es </a:t>
            </a:r>
            <a:r>
              <a:rPr lang="en-GB" err="1">
                <a:effectLst/>
                <a:latin typeface="Calibri" panose="020F0502020204030204" pitchFamily="34" charset="0"/>
              </a:rPr>
              <a:t>doluptas</a:t>
            </a:r>
            <a:r>
              <a:rPr lang="en-GB">
                <a:effectLst/>
                <a:latin typeface="Calibri" panose="020F0502020204030204" pitchFamily="34" charset="0"/>
              </a:rPr>
              <a:t> sunt pa non </a:t>
            </a:r>
            <a:r>
              <a:rPr lang="en-GB" err="1">
                <a:effectLst/>
                <a:latin typeface="Calibri" panose="020F0502020204030204" pitchFamily="34" charset="0"/>
              </a:rPr>
              <a:t>plaudam</a:t>
            </a:r>
            <a:r>
              <a:rPr lang="en-GB">
                <a:effectLst/>
                <a:latin typeface="Calibri" panose="020F0502020204030204" pitchFamily="34" charset="0"/>
              </a:rPr>
              <a:t> </a:t>
            </a:r>
            <a:r>
              <a:rPr lang="en-GB" err="1">
                <a:effectLst/>
                <a:latin typeface="Calibri" panose="020F0502020204030204" pitchFamily="34" charset="0"/>
              </a:rPr>
              <a:t>rateseque</a:t>
            </a:r>
            <a:r>
              <a:rPr lang="en-GB">
                <a:effectLst/>
                <a:latin typeface="Calibri" panose="020F0502020204030204" pitchFamily="34" charset="0"/>
              </a:rPr>
              <a:t> </a:t>
            </a:r>
            <a:r>
              <a:rPr lang="en-GB" err="1">
                <a:effectLst/>
                <a:latin typeface="Calibri" panose="020F0502020204030204" pitchFamily="34" charset="0"/>
              </a:rPr>
              <a:t>oditibusae</a:t>
            </a:r>
            <a:r>
              <a:rPr lang="en-GB">
                <a:effectLst/>
                <a:latin typeface="Calibri" panose="020F0502020204030204" pitchFamily="34" charset="0"/>
              </a:rPr>
              <a:t> is </a:t>
            </a:r>
            <a:r>
              <a:rPr lang="en-GB" err="1">
                <a:effectLst/>
                <a:latin typeface="Calibri" panose="020F0502020204030204" pitchFamily="34" charset="0"/>
              </a:rPr>
              <a:t>ut</a:t>
            </a:r>
            <a:r>
              <a:rPr lang="en-GB">
                <a:effectLst/>
                <a:latin typeface="Calibri" panose="020F0502020204030204" pitchFamily="34" charset="0"/>
              </a:rPr>
              <a:t> </a:t>
            </a:r>
            <a:r>
              <a:rPr lang="en-GB" err="1">
                <a:effectLst/>
                <a:latin typeface="Calibri" panose="020F0502020204030204" pitchFamily="34" charset="0"/>
              </a:rPr>
              <a:t>eturem</a:t>
            </a:r>
            <a:r>
              <a:rPr lang="en-GB">
                <a:effectLst/>
                <a:latin typeface="Calibri" panose="020F0502020204030204" pitchFamily="34" charset="0"/>
              </a:rPr>
              <a:t> </a:t>
            </a:r>
            <a:r>
              <a:rPr lang="en-GB" err="1">
                <a:effectLst/>
                <a:latin typeface="Calibri" panose="020F0502020204030204" pitchFamily="34" charset="0"/>
              </a:rPr>
              <a:t>ea</a:t>
            </a:r>
            <a:r>
              <a:rPr lang="en-GB">
                <a:effectLst/>
                <a:latin typeface="Calibri" panose="020F0502020204030204" pitchFamily="34" charset="0"/>
              </a:rPr>
              <a:t> dent </a:t>
            </a:r>
            <a:r>
              <a:rPr lang="en-GB" err="1">
                <a:effectLst/>
                <a:latin typeface="Calibri" panose="020F0502020204030204" pitchFamily="34" charset="0"/>
              </a:rPr>
              <a:t>est</a:t>
            </a:r>
            <a:r>
              <a:rPr lang="en-GB">
                <a:effectLst/>
                <a:latin typeface="Calibri" panose="020F0502020204030204" pitchFamily="34" charset="0"/>
              </a:rPr>
              <a:t> </a:t>
            </a:r>
            <a:r>
              <a:rPr lang="en-GB" err="1">
                <a:effectLst/>
                <a:latin typeface="Calibri" panose="020F0502020204030204" pitchFamily="34" charset="0"/>
              </a:rPr>
              <a:t>esed</a:t>
            </a:r>
            <a:r>
              <a:rPr lang="en-GB">
                <a:effectLst/>
                <a:latin typeface="Calibri" panose="020F0502020204030204" pitchFamily="34" charset="0"/>
              </a:rPr>
              <a:t> </a:t>
            </a:r>
            <a:r>
              <a:rPr lang="en-GB" err="1">
                <a:effectLst/>
                <a:latin typeface="Calibri" panose="020F0502020204030204" pitchFamily="34" charset="0"/>
              </a:rPr>
              <a:t>modis</a:t>
            </a:r>
            <a:r>
              <a:rPr lang="en-GB">
                <a:effectLst/>
                <a:latin typeface="Calibri" panose="020F0502020204030204" pitchFamily="34" charset="0"/>
              </a:rPr>
              <a:t> </a:t>
            </a:r>
            <a:r>
              <a:rPr lang="en-GB" err="1">
                <a:effectLst/>
                <a:latin typeface="Calibri" panose="020F0502020204030204" pitchFamily="34" charset="0"/>
              </a:rPr>
              <a:t>quam</a:t>
            </a:r>
            <a:r>
              <a:rPr lang="en-GB">
                <a:effectLst/>
                <a:latin typeface="Calibri" panose="020F0502020204030204" pitchFamily="34" charset="0"/>
              </a:rPr>
              <a:t>, </a:t>
            </a:r>
            <a:r>
              <a:rPr lang="en-GB" err="1">
                <a:effectLst/>
                <a:latin typeface="Calibri" panose="020F0502020204030204" pitchFamily="34" charset="0"/>
              </a:rPr>
              <a:t>quam</a:t>
            </a:r>
            <a:r>
              <a:rPr lang="en-GB">
                <a:effectLst/>
                <a:latin typeface="Calibri" panose="020F0502020204030204" pitchFamily="34" charset="0"/>
              </a:rPr>
              <a:t>, id </a:t>
            </a:r>
            <a:r>
              <a:rPr lang="en-GB" err="1">
                <a:effectLst/>
                <a:latin typeface="Calibri" panose="020F0502020204030204" pitchFamily="34" charset="0"/>
              </a:rPr>
              <a:t>modit</a:t>
            </a:r>
            <a:r>
              <a:rPr lang="en-GB">
                <a:effectLst/>
                <a:latin typeface="Calibri" panose="020F0502020204030204" pitchFamily="34" charset="0"/>
              </a:rPr>
              <a:t> mi, </a:t>
            </a:r>
            <a:r>
              <a:rPr lang="en-GB" err="1">
                <a:effectLst/>
                <a:latin typeface="Calibri" panose="020F0502020204030204" pitchFamily="34" charset="0"/>
              </a:rPr>
              <a:t>omnit</a:t>
            </a:r>
            <a:r>
              <a:rPr lang="en-GB">
                <a:effectLst/>
                <a:latin typeface="Calibri" panose="020F0502020204030204" pitchFamily="34" charset="0"/>
              </a:rPr>
              <a:t> </a:t>
            </a:r>
            <a:r>
              <a:rPr lang="en-GB" err="1">
                <a:effectLst/>
                <a:latin typeface="Calibri" panose="020F0502020204030204" pitchFamily="34" charset="0"/>
              </a:rPr>
              <a:t>accusci</a:t>
            </a:r>
            <a:r>
              <a:rPr lang="en-GB">
                <a:effectLst/>
                <a:latin typeface="Calibri" panose="020F0502020204030204" pitchFamily="34" charset="0"/>
              </a:rPr>
              <a:t> </a:t>
            </a:r>
            <a:r>
              <a:rPr lang="en-GB" err="1">
                <a:effectLst/>
                <a:latin typeface="Calibri" panose="020F0502020204030204" pitchFamily="34" charset="0"/>
              </a:rPr>
              <a:t>magnatur</a:t>
            </a:r>
            <a:r>
              <a:rPr lang="en-GB">
                <a:effectLst/>
                <a:latin typeface="Calibri" panose="020F0502020204030204" pitchFamily="34" charset="0"/>
              </a:rPr>
              <a:t>, </a:t>
            </a:r>
            <a:r>
              <a:rPr lang="en-GB" err="1">
                <a:effectLst/>
                <a:latin typeface="Calibri" panose="020F0502020204030204" pitchFamily="34" charset="0"/>
              </a:rPr>
              <a:t>solum</a:t>
            </a:r>
            <a:r>
              <a:rPr lang="en-GB">
                <a:effectLst/>
                <a:latin typeface="Calibri" panose="020F0502020204030204" pitchFamily="34" charset="0"/>
              </a:rPr>
              <a:t> int </a:t>
            </a:r>
            <a:r>
              <a:rPr lang="en-GB" err="1">
                <a:effectLst/>
                <a:latin typeface="Calibri" panose="020F0502020204030204" pitchFamily="34" charset="0"/>
              </a:rPr>
              <a:t>ullandi</a:t>
            </a:r>
            <a:r>
              <a:rPr lang="en-GB">
                <a:effectLst/>
                <a:latin typeface="Calibri" panose="020F0502020204030204" pitchFamily="34" charset="0"/>
              </a:rPr>
              <a:t> </a:t>
            </a:r>
            <a:r>
              <a:rPr lang="en-GB" err="1">
                <a:effectLst/>
                <a:latin typeface="Calibri" panose="020F0502020204030204" pitchFamily="34" charset="0"/>
              </a:rPr>
              <a:t>oreium</a:t>
            </a:r>
            <a:r>
              <a:rPr lang="en-GB">
                <a:effectLst/>
                <a:latin typeface="Calibri" panose="020F0502020204030204" pitchFamily="34" charset="0"/>
              </a:rPr>
              <a:t> </a:t>
            </a:r>
            <a:r>
              <a:rPr lang="en-GB" err="1">
                <a:effectLst/>
                <a:latin typeface="Calibri" panose="020F0502020204030204" pitchFamily="34" charset="0"/>
              </a:rPr>
              <a:t>eos</a:t>
            </a:r>
            <a:r>
              <a:rPr lang="en-GB">
                <a:effectLst/>
                <a:latin typeface="Calibri" panose="020F0502020204030204" pitchFamily="34" charset="0"/>
              </a:rPr>
              <a:t> </a:t>
            </a:r>
            <a:r>
              <a:rPr lang="en-GB" err="1">
                <a:effectLst/>
                <a:latin typeface="Calibri" panose="020F0502020204030204" pitchFamily="34" charset="0"/>
              </a:rPr>
              <a:t>aut</a:t>
            </a:r>
            <a:r>
              <a:rPr lang="en-GB">
                <a:effectLst/>
                <a:latin typeface="Calibri" panose="020F0502020204030204" pitchFamily="34" charset="0"/>
              </a:rPr>
              <a:t> que </a:t>
            </a:r>
            <a:r>
              <a:rPr lang="en-GB" err="1">
                <a:effectLst/>
                <a:latin typeface="Calibri" panose="020F0502020204030204" pitchFamily="34" charset="0"/>
              </a:rPr>
              <a:t>veligenim</a:t>
            </a:r>
            <a:r>
              <a:rPr lang="en-GB">
                <a:effectLst/>
                <a:latin typeface="Calibri" panose="020F0502020204030204" pitchFamily="34" charset="0"/>
              </a:rPr>
              <a:t> </a:t>
            </a:r>
            <a:r>
              <a:rPr lang="en-GB" err="1">
                <a:effectLst/>
                <a:latin typeface="Calibri" panose="020F0502020204030204" pitchFamily="34" charset="0"/>
              </a:rPr>
              <a:t>si</a:t>
            </a:r>
            <a:r>
              <a:rPr lang="en-GB">
                <a:effectLst/>
                <a:latin typeface="Calibri" panose="020F0502020204030204" pitchFamily="34" charset="0"/>
              </a:rPr>
              <a:t> </a:t>
            </a:r>
            <a:r>
              <a:rPr lang="en-GB" err="1">
                <a:effectLst/>
                <a:latin typeface="Calibri" panose="020F0502020204030204" pitchFamily="34" charset="0"/>
              </a:rPr>
              <a:t>ut</a:t>
            </a:r>
            <a:r>
              <a:rPr lang="en-GB">
                <a:effectLst/>
                <a:latin typeface="Calibri" panose="020F0502020204030204" pitchFamily="34" charset="0"/>
              </a:rPr>
              <a:t> </a:t>
            </a:r>
            <a:r>
              <a:rPr lang="en-GB" err="1">
                <a:effectLst/>
                <a:latin typeface="Calibri" panose="020F0502020204030204" pitchFamily="34" charset="0"/>
              </a:rPr>
              <a:t>reperatio</a:t>
            </a:r>
            <a:r>
              <a:rPr lang="en-GB">
                <a:effectLst/>
                <a:latin typeface="Calibri" panose="020F0502020204030204" pitchFamily="34" charset="0"/>
              </a:rPr>
              <a:t> </a:t>
            </a:r>
            <a:r>
              <a:rPr lang="en-GB" err="1">
                <a:effectLst/>
                <a:latin typeface="Calibri" panose="020F0502020204030204" pitchFamily="34" charset="0"/>
              </a:rPr>
              <a:t>doluptatem</a:t>
            </a:r>
            <a:r>
              <a:rPr lang="en-GB">
                <a:effectLst/>
                <a:latin typeface="Calibri" panose="020F0502020204030204" pitchFamily="34" charset="0"/>
              </a:rPr>
              <a:t> </a:t>
            </a:r>
            <a:r>
              <a:rPr lang="en-GB" err="1">
                <a:effectLst/>
                <a:latin typeface="Calibri" panose="020F0502020204030204" pitchFamily="34" charset="0"/>
              </a:rPr>
              <a:t>voluptam</a:t>
            </a:r>
            <a:r>
              <a:rPr lang="en-GB">
                <a:effectLst/>
                <a:latin typeface="Calibri" panose="020F0502020204030204" pitchFamily="34" charset="0"/>
              </a:rPr>
              <a:t> </a:t>
            </a:r>
            <a:r>
              <a:rPr lang="en-GB" err="1">
                <a:effectLst/>
                <a:latin typeface="Calibri" panose="020F0502020204030204" pitchFamily="34" charset="0"/>
              </a:rPr>
              <a:t>est</a:t>
            </a:r>
            <a:r>
              <a:rPr lang="en-GB">
                <a:effectLst/>
                <a:latin typeface="Calibri" panose="020F0502020204030204" pitchFamily="34" charset="0"/>
              </a:rPr>
              <a:t>, </a:t>
            </a:r>
            <a:r>
              <a:rPr lang="en-GB" err="1">
                <a:effectLst/>
                <a:latin typeface="Calibri" panose="020F0502020204030204" pitchFamily="34" charset="0"/>
              </a:rPr>
              <a:t>comnim</a:t>
            </a:r>
            <a:r>
              <a:rPr lang="en-GB">
                <a:effectLst/>
                <a:latin typeface="Calibri" panose="020F0502020204030204" pitchFamily="34" charset="0"/>
              </a:rPr>
              <a:t> </a:t>
            </a:r>
            <a:r>
              <a:rPr lang="en-GB" err="1">
                <a:effectLst/>
                <a:latin typeface="Calibri" panose="020F0502020204030204" pitchFamily="34" charset="0"/>
              </a:rPr>
              <a:t>fugitat</a:t>
            </a:r>
            <a:r>
              <a:rPr lang="en-GB">
                <a:effectLst/>
                <a:latin typeface="Calibri" panose="020F0502020204030204" pitchFamily="34" charset="0"/>
              </a:rPr>
              <a:t> </a:t>
            </a:r>
            <a:r>
              <a:rPr lang="en-GB" err="1">
                <a:effectLst/>
                <a:latin typeface="Calibri" panose="020F0502020204030204" pitchFamily="34" charset="0"/>
              </a:rPr>
              <a:t>iorecup</a:t>
            </a:r>
            <a:r>
              <a:rPr lang="en-GB">
                <a:effectLst/>
                <a:latin typeface="Calibri" panose="020F0502020204030204" pitchFamily="34" charset="0"/>
              </a:rPr>
              <a:t> </a:t>
            </a:r>
            <a:r>
              <a:rPr lang="en-GB" err="1">
                <a:effectLst/>
                <a:latin typeface="Calibri" panose="020F0502020204030204" pitchFamily="34" charset="0"/>
              </a:rPr>
              <a:t>tincti</a:t>
            </a:r>
            <a:r>
              <a:rPr lang="en-GB">
                <a:effectLst/>
                <a:latin typeface="Calibri" panose="020F0502020204030204" pitchFamily="34" charset="0"/>
              </a:rPr>
              <a:t>. Mus </a:t>
            </a:r>
            <a:r>
              <a:rPr lang="en-GB" err="1">
                <a:effectLst/>
                <a:latin typeface="Calibri" panose="020F0502020204030204" pitchFamily="34" charset="0"/>
              </a:rPr>
              <a:t>voloreiumet</a:t>
            </a:r>
            <a:r>
              <a:rPr lang="en-GB">
                <a:effectLst/>
                <a:latin typeface="Calibri" panose="020F0502020204030204" pitchFamily="34" charset="0"/>
              </a:rPr>
              <a:t> </a:t>
            </a:r>
            <a:r>
              <a:rPr lang="en-GB" err="1">
                <a:effectLst/>
                <a:latin typeface="Calibri" panose="020F0502020204030204" pitchFamily="34" charset="0"/>
              </a:rPr>
              <a:t>hil</a:t>
            </a:r>
            <a:r>
              <a:rPr lang="en-GB">
                <a:effectLst/>
                <a:latin typeface="Calibri" panose="020F0502020204030204" pitchFamily="34" charset="0"/>
              </a:rPr>
              <a:t> </a:t>
            </a:r>
            <a:r>
              <a:rPr lang="en-GB" err="1">
                <a:effectLst/>
                <a:latin typeface="Calibri" panose="020F0502020204030204" pitchFamily="34" charset="0"/>
              </a:rPr>
              <a:t>illesequi</a:t>
            </a:r>
            <a:r>
              <a:rPr lang="en-GB">
                <a:effectLst/>
                <a:latin typeface="Calibri" panose="020F0502020204030204" pitchFamily="34" charset="0"/>
              </a:rPr>
              <a:t> </a:t>
            </a:r>
            <a:r>
              <a:rPr lang="en-GB" err="1">
                <a:effectLst/>
                <a:latin typeface="Calibri" panose="020F0502020204030204" pitchFamily="34" charset="0"/>
              </a:rPr>
              <a:t>offi</a:t>
            </a:r>
            <a:r>
              <a:rPr lang="en-GB">
                <a:effectLst/>
                <a:latin typeface="Calibri" panose="020F0502020204030204" pitchFamily="34" charset="0"/>
              </a:rPr>
              <a:t> </a:t>
            </a:r>
            <a:r>
              <a:rPr lang="en-GB" err="1">
                <a:effectLst/>
                <a:latin typeface="Calibri" panose="020F0502020204030204" pitchFamily="34" charset="0"/>
              </a:rPr>
              <a:t>cimust</a:t>
            </a:r>
            <a:r>
              <a:rPr lang="en-GB">
                <a:effectLst/>
                <a:latin typeface="Calibri" panose="020F0502020204030204" pitchFamily="34" charset="0"/>
              </a:rPr>
              <a:t> mod </a:t>
            </a:r>
            <a:r>
              <a:rPr lang="en-GB" err="1">
                <a:effectLst/>
                <a:latin typeface="Calibri" panose="020F0502020204030204" pitchFamily="34" charset="0"/>
              </a:rPr>
              <a:t>quidis</a:t>
            </a:r>
            <a:r>
              <a:rPr lang="en-GB">
                <a:effectLst/>
                <a:latin typeface="Calibri" panose="020F0502020204030204" pitchFamily="34" charset="0"/>
              </a:rPr>
              <a:t>.</a:t>
            </a:r>
          </a:p>
        </p:txBody>
      </p:sp>
      <p:sp>
        <p:nvSpPr>
          <p:cNvPr id="8" name="Title 7">
            <a:extLst>
              <a:ext uri="{FF2B5EF4-FFF2-40B4-BE49-F238E27FC236}">
                <a16:creationId xmlns:a16="http://schemas.microsoft.com/office/drawing/2014/main" id="{59E2FCEE-DED0-FF4C-A030-815BF4B74B67}"/>
              </a:ext>
            </a:extLst>
          </p:cNvPr>
          <p:cNvSpPr>
            <a:spLocks noGrp="1"/>
          </p:cNvSpPr>
          <p:nvPr>
            <p:ph type="title" hasCustomPrompt="1"/>
          </p:nvPr>
        </p:nvSpPr>
        <p:spPr>
          <a:xfrm>
            <a:off x="923985" y="1017143"/>
            <a:ext cx="4086948" cy="431514"/>
          </a:xfrm>
        </p:spPr>
        <p:txBody>
          <a:bodyPr>
            <a:normAutofit/>
          </a:bodyPr>
          <a:lstStyle>
            <a:lvl1pPr>
              <a:defRPr sz="4022" b="1" i="0">
                <a:solidFill>
                  <a:schemeClr val="accent1"/>
                </a:solidFill>
                <a:latin typeface="Calibri" panose="020F0502020204030204" pitchFamily="34" charset="0"/>
                <a:cs typeface="Calibri" panose="020F0502020204030204" pitchFamily="34" charset="0"/>
              </a:defRPr>
            </a:lvl1pPr>
          </a:lstStyle>
          <a:p>
            <a:r>
              <a:rPr lang="en-US" dirty="0"/>
              <a:t>Main Headline</a:t>
            </a:r>
          </a:p>
        </p:txBody>
      </p:sp>
      <p:sp>
        <p:nvSpPr>
          <p:cNvPr id="9" name="Date Placeholder 8">
            <a:extLst>
              <a:ext uri="{FF2B5EF4-FFF2-40B4-BE49-F238E27FC236}">
                <a16:creationId xmlns:a16="http://schemas.microsoft.com/office/drawing/2014/main" id="{40AAE715-DBDF-174D-9FDE-10A6FE65F5CD}"/>
              </a:ext>
            </a:extLst>
          </p:cNvPr>
          <p:cNvSpPr>
            <a:spLocks noGrp="1"/>
          </p:cNvSpPr>
          <p:nvPr>
            <p:ph type="dt" sz="half" idx="10"/>
          </p:nvPr>
        </p:nvSpPr>
        <p:spPr>
          <a:xfrm>
            <a:off x="923987" y="7157191"/>
            <a:ext cx="3023949" cy="251992"/>
          </a:xfrm>
        </p:spPr>
        <p:txBody>
          <a:bodyPr/>
          <a:lstStyle>
            <a:lvl1pPr>
              <a:defRPr sz="1760" b="1" i="0">
                <a:solidFill>
                  <a:schemeClr val="accent2"/>
                </a:solidFill>
                <a:latin typeface="Calibri" panose="020F0502020204030204" pitchFamily="34" charset="0"/>
                <a:cs typeface="Calibri" panose="020F0502020204030204" pitchFamily="34" charset="0"/>
              </a:defRPr>
            </a:lvl1pPr>
          </a:lstStyle>
          <a:p>
            <a:endParaRPr lang="en-US"/>
          </a:p>
        </p:txBody>
      </p:sp>
      <p:sp>
        <p:nvSpPr>
          <p:cNvPr id="15" name="Picture Placeholder 2">
            <a:extLst>
              <a:ext uri="{FF2B5EF4-FFF2-40B4-BE49-F238E27FC236}">
                <a16:creationId xmlns:a16="http://schemas.microsoft.com/office/drawing/2014/main" id="{30C8A1A8-98D8-9A41-8E43-006327F0A347}"/>
              </a:ext>
            </a:extLst>
          </p:cNvPr>
          <p:cNvSpPr>
            <a:spLocks noGrp="1" noChangeAspect="1"/>
          </p:cNvSpPr>
          <p:nvPr>
            <p:ph type="pic" idx="11"/>
          </p:nvPr>
        </p:nvSpPr>
        <p:spPr>
          <a:xfrm>
            <a:off x="7068904" y="1017142"/>
            <a:ext cx="5138296" cy="5383658"/>
          </a:xfrm>
        </p:spPr>
        <p:txBody>
          <a:bodyPr anchor="ctr">
            <a:normAutofit/>
          </a:bodyPr>
          <a:lstStyle>
            <a:lvl1pPr marL="0" indent="0" algn="ctr">
              <a:buNone/>
              <a:defRPr sz="1760" b="0" i="0">
                <a:latin typeface="Calibri" panose="020F0502020204030204" pitchFamily="34" charset="0"/>
                <a:cs typeface="Calibri" panose="020F0502020204030204" pitchFamily="34" charset="0"/>
              </a:defRPr>
            </a:lvl1pPr>
            <a:lvl2pPr marL="633458" indent="0">
              <a:buNone/>
              <a:defRPr sz="3879"/>
            </a:lvl2pPr>
            <a:lvl3pPr marL="1266913" indent="0">
              <a:buNone/>
              <a:defRPr sz="3326"/>
            </a:lvl3pPr>
            <a:lvl4pPr marL="1900369" indent="0">
              <a:buNone/>
              <a:defRPr sz="2772"/>
            </a:lvl4pPr>
            <a:lvl5pPr marL="2533825" indent="0">
              <a:buNone/>
              <a:defRPr sz="2772"/>
            </a:lvl5pPr>
            <a:lvl6pPr marL="3167283" indent="0">
              <a:buNone/>
              <a:defRPr sz="2772"/>
            </a:lvl6pPr>
            <a:lvl7pPr marL="3800738" indent="0">
              <a:buNone/>
              <a:defRPr sz="2772"/>
            </a:lvl7pPr>
            <a:lvl8pPr marL="4434196" indent="0">
              <a:buNone/>
              <a:defRPr sz="2772"/>
            </a:lvl8pPr>
            <a:lvl9pPr marL="5067651" indent="0">
              <a:buNone/>
              <a:defRPr sz="2772"/>
            </a:lvl9pPr>
          </a:lstStyle>
          <a:p>
            <a:r>
              <a:rPr lang="en-US"/>
              <a:t>Click icon to add picture</a:t>
            </a:r>
          </a:p>
        </p:txBody>
      </p:sp>
    </p:spTree>
    <p:extLst>
      <p:ext uri="{BB962C8B-B14F-4D97-AF65-F5344CB8AC3E}">
        <p14:creationId xmlns:p14="http://schemas.microsoft.com/office/powerpoint/2010/main" val="4055591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2A3EA8E-B819-154E-8B34-AA27B9D0E2C8}"/>
              </a:ext>
            </a:extLst>
          </p:cNvPr>
          <p:cNvSpPr/>
          <p:nvPr userDrawn="1"/>
        </p:nvSpPr>
        <p:spPr>
          <a:xfrm>
            <a:off x="323850" y="0"/>
            <a:ext cx="4857750" cy="5695950"/>
          </a:xfrm>
          <a:prstGeom prst="rect">
            <a:avLst/>
          </a:prstGeom>
          <a:solidFill>
            <a:srgbClr val="36A9E1"/>
          </a:solidFill>
          <a:ln>
            <a:solidFill>
              <a:srgbClr val="36A9E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7">
            <a:extLst>
              <a:ext uri="{FF2B5EF4-FFF2-40B4-BE49-F238E27FC236}">
                <a16:creationId xmlns:a16="http://schemas.microsoft.com/office/drawing/2014/main" id="{B5D40E1D-39EF-49A5-88AB-E77F2845F6AA}"/>
              </a:ext>
            </a:extLst>
          </p:cNvPr>
          <p:cNvSpPr>
            <a:spLocks noGrp="1"/>
          </p:cNvSpPr>
          <p:nvPr>
            <p:ph type="title" hasCustomPrompt="1"/>
          </p:nvPr>
        </p:nvSpPr>
        <p:spPr>
          <a:xfrm>
            <a:off x="923985" y="1017142"/>
            <a:ext cx="4086948" cy="1381673"/>
          </a:xfrm>
        </p:spPr>
        <p:txBody>
          <a:bodyPr>
            <a:noAutofit/>
          </a:bodyPr>
          <a:lstStyle>
            <a:lvl1pPr>
              <a:defRPr lang="en-US" sz="4000" b="1" i="0" kern="1200" dirty="0">
                <a:solidFill>
                  <a:schemeClr val="accent1"/>
                </a:solidFill>
                <a:latin typeface="+mj-lt"/>
                <a:ea typeface="+mj-ea"/>
                <a:cs typeface="+mj-cs"/>
              </a:defRPr>
            </a:lvl1pPr>
          </a:lstStyle>
          <a:p>
            <a:r>
              <a:rPr lang="en-US" dirty="0"/>
              <a:t>Main Headline:</a:t>
            </a:r>
            <a:br>
              <a:rPr lang="en-US" dirty="0"/>
            </a:br>
            <a:r>
              <a:rPr lang="en-US" dirty="0"/>
              <a:t>xxx</a:t>
            </a:r>
          </a:p>
        </p:txBody>
      </p:sp>
    </p:spTree>
    <p:extLst>
      <p:ext uri="{BB962C8B-B14F-4D97-AF65-F5344CB8AC3E}">
        <p14:creationId xmlns:p14="http://schemas.microsoft.com/office/powerpoint/2010/main" val="2869978431"/>
      </p:ext>
    </p:extLst>
  </p:cSld>
  <p:clrMapOvr>
    <a:masterClrMapping/>
  </p:clrMapOvr>
  <p:extLst>
    <p:ext uri="{DCECCB84-F9BA-43D5-87BE-67443E8EF086}">
      <p15:sldGuideLst xmlns:p15="http://schemas.microsoft.com/office/powerpoint/2012/main">
        <p15:guide id="1" orient="horz" pos="4536">
          <p15:clr>
            <a:srgbClr val="FBAE40"/>
          </p15:clr>
        </p15:guide>
        <p15:guide id="2" pos="556">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23985" y="402483"/>
            <a:ext cx="11591806" cy="146118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23985" y="2012414"/>
            <a:ext cx="11591806" cy="479654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23985" y="7006699"/>
            <a:ext cx="3023949" cy="402483"/>
          </a:xfrm>
          <a:prstGeom prst="rect">
            <a:avLst/>
          </a:prstGeom>
        </p:spPr>
        <p:txBody>
          <a:bodyPr vert="horz" lIns="91440" tIns="45720" rIns="91440" bIns="45720" rtlCol="0" anchor="ctr"/>
          <a:lstStyle>
            <a:lvl1pPr algn="l">
              <a:defRPr sz="132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100691" y="7006698"/>
            <a:ext cx="3023949"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29FFBDB3-9CD4-204B-852E-055A28629BC4}" type="slidenum">
              <a:rPr lang="en-US" smtClean="0"/>
              <a:pPr/>
              <a:t>‹#›</a:t>
            </a:fld>
            <a:endParaRPr lang="en-US"/>
          </a:p>
        </p:txBody>
      </p:sp>
    </p:spTree>
    <p:extLst>
      <p:ext uri="{BB962C8B-B14F-4D97-AF65-F5344CB8AC3E}">
        <p14:creationId xmlns:p14="http://schemas.microsoft.com/office/powerpoint/2010/main" val="3655931511"/>
      </p:ext>
    </p:extLst>
  </p:cSld>
  <p:clrMap bg1="lt1" tx1="dk1" bg2="lt2" tx2="dk2" accent1="accent1" accent2="accent2" accent3="accent3" accent4="accent4" accent5="accent5" accent6="accent6" hlink="hlink" folHlink="folHlink"/>
  <p:sldLayoutIdLst>
    <p:sldLayoutId id="2147483678" r:id="rId1"/>
    <p:sldLayoutId id="2147483689" r:id="rId2"/>
    <p:sldLayoutId id="2147483692" r:id="rId3"/>
  </p:sldLayoutIdLst>
  <p:hf hdr="0" ftr="0" dt="0"/>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8.xml"/><Relationship Id="rId1" Type="http://schemas.openxmlformats.org/officeDocument/2006/relationships/slideLayout" Target="../slideLayouts/slideLayout2.xml"/><Relationship Id="rId4" Type="http://schemas.openxmlformats.org/officeDocument/2006/relationships/slide" Target="slide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digital2030wales.jisc.ac.uk/"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digital2030wales.jisc.ac.uk/"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307C0-C7E9-7E4B-891D-20A179E7AD11}"/>
              </a:ext>
            </a:extLst>
          </p:cNvPr>
          <p:cNvSpPr>
            <a:spLocks noGrp="1"/>
          </p:cNvSpPr>
          <p:nvPr>
            <p:ph type="ctrTitle"/>
          </p:nvPr>
        </p:nvSpPr>
        <p:spPr>
          <a:xfrm>
            <a:off x="882650" y="4492487"/>
            <a:ext cx="7577956" cy="2328269"/>
          </a:xfrm>
        </p:spPr>
        <p:txBody>
          <a:bodyPr>
            <a:normAutofit fontScale="90000"/>
          </a:bodyPr>
          <a:lstStyle/>
          <a:p>
            <a:r>
              <a:rPr lang="en-GB" b="1" dirty="0"/>
              <a:t>Adult and community learning in Wales: what are our learners, teaching practitioners and professional services staff telling us?</a:t>
            </a:r>
            <a:endParaRPr lang="en-US" dirty="0"/>
          </a:p>
        </p:txBody>
      </p:sp>
      <p:sp>
        <p:nvSpPr>
          <p:cNvPr id="3" name="Subtitle 2">
            <a:extLst>
              <a:ext uri="{FF2B5EF4-FFF2-40B4-BE49-F238E27FC236}">
                <a16:creationId xmlns:a16="http://schemas.microsoft.com/office/drawing/2014/main" id="{10B51E13-AD73-5448-ACFF-5EDA8F8EB0A2}"/>
              </a:ext>
            </a:extLst>
          </p:cNvPr>
          <p:cNvSpPr>
            <a:spLocks noGrp="1"/>
          </p:cNvSpPr>
          <p:nvPr>
            <p:ph type="subTitle" idx="1"/>
          </p:nvPr>
        </p:nvSpPr>
        <p:spPr>
          <a:xfrm>
            <a:off x="882650" y="6941942"/>
            <a:ext cx="4314310" cy="380144"/>
          </a:xfrm>
        </p:spPr>
        <p:txBody>
          <a:bodyPr/>
          <a:lstStyle/>
          <a:p>
            <a:r>
              <a:rPr lang="en-US" dirty="0"/>
              <a:t>August 2021</a:t>
            </a:r>
          </a:p>
        </p:txBody>
      </p:sp>
    </p:spTree>
    <p:extLst>
      <p:ext uri="{BB962C8B-B14F-4D97-AF65-F5344CB8AC3E}">
        <p14:creationId xmlns:p14="http://schemas.microsoft.com/office/powerpoint/2010/main" val="1533757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solidFill>
            <a:schemeClr val="accent1">
              <a:lumMod val="40000"/>
              <a:lumOff val="60000"/>
            </a:schemeClr>
          </a:solidFill>
        </p:spPr>
        <p:txBody>
          <a:bodyPr>
            <a:normAutofit/>
          </a:bodyPr>
          <a:lstStyle/>
          <a:p>
            <a:r>
              <a:rPr lang="en-US" sz="4400" dirty="0">
                <a:solidFill>
                  <a:schemeClr val="accent1">
                    <a:lumMod val="75000"/>
                  </a:schemeClr>
                </a:solidFill>
              </a:rPr>
              <a:t>Key messages: Teaching </a:t>
            </a:r>
            <a:r>
              <a:rPr lang="en-US" sz="4400">
                <a:solidFill>
                  <a:schemeClr val="accent1">
                    <a:lumMod val="75000"/>
                  </a:schemeClr>
                </a:solidFill>
              </a:rPr>
              <a:t>practitioners</a:t>
            </a:r>
            <a:endParaRPr lang="en-US" sz="4400" dirty="0">
              <a:solidFill>
                <a:schemeClr val="accent1">
                  <a:lumMod val="75000"/>
                </a:schemeClr>
              </a:solidFill>
            </a:endParaRPr>
          </a:p>
        </p:txBody>
      </p:sp>
      <p:sp>
        <p:nvSpPr>
          <p:cNvPr id="6" name="Content Placeholder 2">
            <a:extLst>
              <a:ext uri="{FF2B5EF4-FFF2-40B4-BE49-F238E27FC236}">
                <a16:creationId xmlns:a16="http://schemas.microsoft.com/office/drawing/2014/main" id="{3F1642A5-26AF-4142-821C-D936E93028B2}"/>
              </a:ext>
            </a:extLst>
          </p:cNvPr>
          <p:cNvSpPr txBox="1">
            <a:spLocks/>
          </p:cNvSpPr>
          <p:nvPr/>
        </p:nvSpPr>
        <p:spPr>
          <a:xfrm>
            <a:off x="855890" y="1970531"/>
            <a:ext cx="10429816" cy="4881961"/>
          </a:xfrm>
          <a:prstGeom prst="rect">
            <a:avLst/>
          </a:prstGeom>
        </p:spPr>
        <p:txBody>
          <a:bodyPr vert="horz" lIns="91440" tIns="45720" rIns="91440" bIns="45720" rtlCol="0" anchor="t">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dirty="0">
                <a:ea typeface="+mn-lt"/>
                <a:cs typeface="+mn-lt"/>
              </a:rPr>
              <a:t>63% of teaching practitioners agree they are given guidance about the digital skills they need in their role, however </a:t>
            </a:r>
            <a:r>
              <a:rPr lang="en-US" sz="3200" dirty="0">
                <a:ea typeface="+mn-lt"/>
                <a:cs typeface="+mn-lt"/>
              </a:rPr>
              <a:t>only </a:t>
            </a:r>
            <a:r>
              <a:rPr lang="en-GB" sz="3200" dirty="0">
                <a:ea typeface="+mn-lt"/>
                <a:cs typeface="+mn-lt"/>
              </a:rPr>
              <a:t>27% agree they get regular opportunities to assess their digital skills although 52% are provided with time to explore new digital tools and approaches, up from 16% in 2019. 77% feel well supported to meet the needs of students complete both their course and their target roles/goals.</a:t>
            </a:r>
          </a:p>
          <a:p>
            <a:r>
              <a:rPr lang="en-US" sz="3200" dirty="0">
                <a:ea typeface="+mn-lt"/>
                <a:cs typeface="+mn-lt"/>
              </a:rPr>
              <a:t>34% highly rate delivery methods to enable learning in both English and Welsh.</a:t>
            </a:r>
          </a:p>
          <a:p>
            <a:r>
              <a:rPr lang="en-US" sz="3200" dirty="0">
                <a:ea typeface="+mn-lt"/>
                <a:cs typeface="+mn-lt"/>
              </a:rPr>
              <a:t>86% agree they are informed about keeping student data safe and 74% feel informed about helping students behave safely online. Only 67% agree they are informed about health and wellbeing as a technology user but this is a significant improvement on 36% in 2019.</a:t>
            </a:r>
          </a:p>
          <a:p>
            <a:r>
              <a:rPr lang="en-GB" sz="3200" dirty="0">
                <a:ea typeface="+mn-lt"/>
                <a:cs typeface="+mn-lt"/>
              </a:rPr>
              <a:t>63% rate their organisation’s digital provision as good or better but only </a:t>
            </a:r>
            <a:r>
              <a:rPr lang="en-US" sz="3200" dirty="0">
                <a:ea typeface="+mn-lt"/>
                <a:cs typeface="+mn-lt"/>
              </a:rPr>
              <a:t>45% agree that software for teaching is industry standard and up to date</a:t>
            </a:r>
            <a:r>
              <a:rPr lang="en-GB" sz="3200" dirty="0">
                <a:ea typeface="+mn-lt"/>
                <a:cs typeface="+mn-lt"/>
              </a:rPr>
              <a:t>. Ratings for the learning environment also raise questions with only 57% of staff agreeing their learning environment is reliable, 48% that it is easy to navigate and 47% that it is well designed.</a:t>
            </a:r>
          </a:p>
          <a:p>
            <a:r>
              <a:rPr lang="en-GB" sz="3200" dirty="0">
                <a:ea typeface="+mn-lt"/>
                <a:cs typeface="+mn-lt"/>
              </a:rPr>
              <a:t>78% rate the quality of digital teaching and learning as good or better; 88% are motivated to use technology to support teaching but only 55% confidently use digital tools in the classroom. </a:t>
            </a:r>
          </a:p>
          <a:p>
            <a:r>
              <a:rPr lang="en-GB" sz="3200" dirty="0">
                <a:ea typeface="+mn-lt"/>
                <a:cs typeface="+mn-lt"/>
              </a:rPr>
              <a:t>Only 40% agree the systems for marking work and giving feedback works well and only 33% agree that their organisation helps them use student data to track progress and identify concerns, both significantly lower than for FE and WBL</a:t>
            </a:r>
            <a:endParaRPr lang="en-US" sz="3200" dirty="0">
              <a:ea typeface="+mn-lt"/>
              <a:cs typeface="+mn-lt"/>
            </a:endParaRPr>
          </a:p>
        </p:txBody>
      </p:sp>
    </p:spTree>
    <p:extLst>
      <p:ext uri="{BB962C8B-B14F-4D97-AF65-F5344CB8AC3E}">
        <p14:creationId xmlns:p14="http://schemas.microsoft.com/office/powerpoint/2010/main" val="293003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solidFill>
            <a:schemeClr val="accent1">
              <a:lumMod val="40000"/>
              <a:lumOff val="60000"/>
            </a:schemeClr>
          </a:solidFill>
        </p:spPr>
        <p:txBody>
          <a:bodyPr>
            <a:normAutofit/>
          </a:bodyPr>
          <a:lstStyle/>
          <a:p>
            <a:r>
              <a:rPr lang="en-US" sz="4400" dirty="0">
                <a:solidFill>
                  <a:schemeClr val="accent1">
                    <a:lumMod val="75000"/>
                  </a:schemeClr>
                </a:solidFill>
              </a:rPr>
              <a:t>Key messages: Professional services staff</a:t>
            </a:r>
          </a:p>
        </p:txBody>
      </p:sp>
      <p:sp>
        <p:nvSpPr>
          <p:cNvPr id="6" name="Content Placeholder 2">
            <a:extLst>
              <a:ext uri="{FF2B5EF4-FFF2-40B4-BE49-F238E27FC236}">
                <a16:creationId xmlns:a16="http://schemas.microsoft.com/office/drawing/2014/main" id="{3F1642A5-26AF-4142-821C-D936E93028B2}"/>
              </a:ext>
            </a:extLst>
          </p:cNvPr>
          <p:cNvSpPr txBox="1">
            <a:spLocks/>
          </p:cNvSpPr>
          <p:nvPr/>
        </p:nvSpPr>
        <p:spPr>
          <a:xfrm>
            <a:off x="923984" y="2082360"/>
            <a:ext cx="10429815" cy="3803516"/>
          </a:xfrm>
          <a:prstGeom prst="rect">
            <a:avLst/>
          </a:prstGeom>
        </p:spPr>
        <p:txBody>
          <a:bodyPr vert="horz" lIns="91440" tIns="45720" rIns="91440" bIns="45720" rtlCol="0" anchor="t">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dirty="0">
                <a:ea typeface="+mn-lt"/>
                <a:cs typeface="+mn-lt"/>
              </a:rPr>
              <a:t>70% of professional services staff agree they are given guidance about the digital skills they need in their role; 52% are provided with time to explore new digital tools and approaches. 83% rate support to develop digital skills as good, excellent or best imaginable and a further 16% as average. However, only 33% agree they get the chance to assess their digital skills for career planning </a:t>
            </a:r>
          </a:p>
          <a:p>
            <a:r>
              <a:rPr lang="en-US" sz="3200" dirty="0">
                <a:ea typeface="+mn-lt"/>
                <a:cs typeface="+mn-lt"/>
              </a:rPr>
              <a:t>81% highly rate support to perform their roles in both English and Welsh.</a:t>
            </a:r>
          </a:p>
          <a:p>
            <a:r>
              <a:rPr lang="en-US" sz="3200" dirty="0">
                <a:ea typeface="+mn-lt"/>
                <a:cs typeface="+mn-lt"/>
              </a:rPr>
              <a:t>86% agree they are informed about keeping student data safe; 88% about behaving safely and respectfully online; 75% about equality and accessibility legislation and 84% agree they are informed about health and wellbeing as a technology user.</a:t>
            </a:r>
          </a:p>
          <a:p>
            <a:r>
              <a:rPr lang="en-GB" sz="3200" dirty="0">
                <a:ea typeface="+mn-lt"/>
                <a:cs typeface="+mn-lt"/>
              </a:rPr>
              <a:t>86% rate their organisation’s digital provision as good or better; 93% are motivated to use technology to support their role and 69% are confident at trying out new technologies.</a:t>
            </a:r>
            <a:endParaRPr lang="en-US" sz="3200" dirty="0">
              <a:ea typeface="+mn-lt"/>
              <a:cs typeface="+mn-lt"/>
            </a:endParaRPr>
          </a:p>
        </p:txBody>
      </p:sp>
    </p:spTree>
    <p:extLst>
      <p:ext uri="{BB962C8B-B14F-4D97-AF65-F5344CB8AC3E}">
        <p14:creationId xmlns:p14="http://schemas.microsoft.com/office/powerpoint/2010/main" val="2610122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16F6C3-347C-48CE-AB0B-BFCF5DE63EAB}"/>
              </a:ext>
            </a:extLst>
          </p:cNvPr>
          <p:cNvSpPr>
            <a:spLocks noGrp="1"/>
          </p:cNvSpPr>
          <p:nvPr>
            <p:ph type="title"/>
          </p:nvPr>
        </p:nvSpPr>
        <p:spPr>
          <a:xfrm>
            <a:off x="923985" y="1017142"/>
            <a:ext cx="7507496" cy="2762695"/>
          </a:xfrm>
        </p:spPr>
        <p:txBody>
          <a:bodyPr/>
          <a:lstStyle/>
          <a:p>
            <a:r>
              <a:rPr lang="en-GB" dirty="0"/>
              <a:t>Section 2:</a:t>
            </a:r>
            <a:br>
              <a:rPr lang="en-GB" dirty="0"/>
            </a:br>
            <a:r>
              <a:rPr lang="en-GB" dirty="0">
                <a:solidFill>
                  <a:schemeClr val="bg1"/>
                </a:solidFill>
              </a:rPr>
              <a:t>Describing Welsh adult and community learners, teaching practitioners and professional services staff (profile and quotes)</a:t>
            </a:r>
            <a:br>
              <a:rPr lang="en-US" dirty="0">
                <a:solidFill>
                  <a:schemeClr val="bg1"/>
                </a:solidFill>
              </a:rPr>
            </a:br>
            <a:endParaRPr lang="en-GB" dirty="0"/>
          </a:p>
        </p:txBody>
      </p:sp>
    </p:spTree>
    <p:extLst>
      <p:ext uri="{BB962C8B-B14F-4D97-AF65-F5344CB8AC3E}">
        <p14:creationId xmlns:p14="http://schemas.microsoft.com/office/powerpoint/2010/main" val="4166849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8" y="679642"/>
            <a:ext cx="11591797" cy="710057"/>
          </a:xfrm>
        </p:spPr>
        <p:txBody>
          <a:bodyPr>
            <a:normAutofit fontScale="90000"/>
          </a:bodyPr>
          <a:lstStyle/>
          <a:p>
            <a:r>
              <a:rPr lang="en-US" dirty="0"/>
              <a:t>A profile of adult and community learners who completed the surveys</a:t>
            </a:r>
          </a:p>
        </p:txBody>
      </p:sp>
      <p:sp>
        <p:nvSpPr>
          <p:cNvPr id="2" name="Content Placeholder 1">
            <a:extLst>
              <a:ext uri="{FF2B5EF4-FFF2-40B4-BE49-F238E27FC236}">
                <a16:creationId xmlns:a16="http://schemas.microsoft.com/office/drawing/2014/main" id="{25181CF5-3626-6D42-BB51-335307E65F1A}"/>
              </a:ext>
            </a:extLst>
          </p:cNvPr>
          <p:cNvSpPr>
            <a:spLocks noGrp="1"/>
          </p:cNvSpPr>
          <p:nvPr>
            <p:ph idx="1"/>
          </p:nvPr>
        </p:nvSpPr>
        <p:spPr>
          <a:xfrm>
            <a:off x="923989" y="1731523"/>
            <a:ext cx="5248373" cy="5148510"/>
          </a:xfrm>
        </p:spPr>
        <p:txBody>
          <a:bodyPr>
            <a:normAutofit lnSpcReduction="10000"/>
          </a:bodyPr>
          <a:lstStyle/>
          <a:p>
            <a:r>
              <a:rPr lang="en-US" sz="2000" b="1" dirty="0"/>
              <a:t>Learners</a:t>
            </a:r>
            <a:endParaRPr lang="en-US" sz="2000" dirty="0"/>
          </a:p>
          <a:p>
            <a:pPr marL="342900" indent="-342900">
              <a:buFont typeface="Arial" panose="020B0604020202020204" pitchFamily="34" charset="0"/>
              <a:buChar char="•"/>
            </a:pPr>
            <a:r>
              <a:rPr lang="en-US" sz="2000" dirty="0"/>
              <a:t>35% of learners completing the survey were in their first year of study; 27% had studied for more than 3 years (Q2)</a:t>
            </a:r>
          </a:p>
          <a:p>
            <a:pPr marL="342900" indent="-342900">
              <a:buFont typeface="Arial" panose="020B0604020202020204" pitchFamily="34" charset="0"/>
              <a:buChar char="•"/>
            </a:pPr>
            <a:r>
              <a:rPr lang="en-US" sz="2000" dirty="0"/>
              <a:t>Only 4% were aged 16 to 18 years; 92% were over 30 years of age (Q4); 72% were female (Q5)</a:t>
            </a:r>
          </a:p>
          <a:p>
            <a:pPr marL="342900" indent="-342900">
              <a:buFont typeface="Arial" panose="020B0604020202020204" pitchFamily="34" charset="0"/>
              <a:buChar char="•"/>
            </a:pPr>
            <a:r>
              <a:rPr lang="en-US" sz="2000" dirty="0"/>
              <a:t>10% said they made use of assistive technologies (Q6); 68% said that their organisation had offered them support in the use of assistive technologies (Q6a)</a:t>
            </a:r>
          </a:p>
          <a:p>
            <a:pPr marL="342900" indent="-342900">
              <a:buFont typeface="Arial" panose="020B0604020202020204" pitchFamily="34" charset="0"/>
              <a:buChar char="•"/>
            </a:pPr>
            <a:r>
              <a:rPr lang="en-US" sz="2000" dirty="0"/>
              <a:t>12% were completing a Level 3 qualification, 30% a Level 1 or 2, and 30% entry level (Q3)</a:t>
            </a:r>
          </a:p>
          <a:p>
            <a:pPr marL="342900" indent="-342900">
              <a:buFont typeface="Arial" panose="020B0604020202020204" pitchFamily="34" charset="0"/>
              <a:buChar char="•"/>
            </a:pPr>
            <a:r>
              <a:rPr lang="en-US" sz="2000" dirty="0"/>
              <a:t>72% were either quite or very motivated to use technology to support their learning (Q26)</a:t>
            </a:r>
          </a:p>
          <a:p>
            <a:pPr marL="342900"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3100395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9" y="679642"/>
            <a:ext cx="11614964" cy="710057"/>
          </a:xfrm>
        </p:spPr>
        <p:txBody>
          <a:bodyPr>
            <a:normAutofit fontScale="90000"/>
          </a:bodyPr>
          <a:lstStyle/>
          <a:p>
            <a:r>
              <a:rPr lang="en-US" dirty="0"/>
              <a:t>A profile of adult and community teaching practitioners and professional services staff who completed the surveys</a:t>
            </a:r>
          </a:p>
        </p:txBody>
      </p:sp>
      <p:sp>
        <p:nvSpPr>
          <p:cNvPr id="7" name="Content Placeholder 1">
            <a:extLst>
              <a:ext uri="{FF2B5EF4-FFF2-40B4-BE49-F238E27FC236}">
                <a16:creationId xmlns:a16="http://schemas.microsoft.com/office/drawing/2014/main" id="{24C1CD95-CB6B-834E-8F97-A16E1CBBC506}"/>
              </a:ext>
            </a:extLst>
          </p:cNvPr>
          <p:cNvSpPr txBox="1">
            <a:spLocks/>
          </p:cNvSpPr>
          <p:nvPr/>
        </p:nvSpPr>
        <p:spPr>
          <a:xfrm>
            <a:off x="923989" y="1702340"/>
            <a:ext cx="5248373" cy="4929409"/>
          </a:xfrm>
          <a:prstGeom prst="rect">
            <a:avLst/>
          </a:prstGeom>
        </p:spPr>
        <p:txBody>
          <a:bodyPr vert="horz" lIns="91440" tIns="45720" rIns="91440" bIns="45720" numCol="1" spcCol="720000" rtlCol="0">
            <a:normAutofit/>
          </a:bodyPr>
          <a:lstStyle>
            <a:lvl1pPr marL="0" marR="0" indent="0" algn="l" defTabSz="1266913" rtl="0" eaLnBrk="1" fontAlgn="auto" latinLnBrk="0" hangingPunct="1">
              <a:lnSpc>
                <a:spcPct val="90000"/>
              </a:lnSpc>
              <a:spcBef>
                <a:spcPts val="1385"/>
              </a:spcBef>
              <a:spcAft>
                <a:spcPts val="0"/>
              </a:spcAft>
              <a:buClrTx/>
              <a:buSzTx/>
              <a:buFont typeface="Arial" panose="020B0604020202020204" pitchFamily="34" charset="0"/>
              <a:buNone/>
              <a:tabLst/>
              <a:defRPr lang="en-GB" sz="1760" b="0" i="0" kern="1200" smtClean="0">
                <a:solidFill>
                  <a:schemeClr val="tx1"/>
                </a:solidFill>
                <a:effectLst/>
                <a:latin typeface="Calibri" panose="020F0502020204030204" pitchFamily="34" charset="0"/>
                <a:ea typeface="+mn-ea"/>
                <a:cs typeface="Calibri" panose="020F0502020204030204" pitchFamily="34" charset="0"/>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en-US" sz="2000" b="1" dirty="0"/>
              <a:t>Teaching practitioners </a:t>
            </a:r>
          </a:p>
          <a:p>
            <a:pPr marL="342900" indent="-342900">
              <a:buFont typeface="Arial" panose="020B0604020202020204" pitchFamily="34" charset="0"/>
              <a:buChar char="•"/>
            </a:pPr>
            <a:r>
              <a:rPr lang="en-US" sz="2000" dirty="0"/>
              <a:t>When asked how long they had worked at that organisation, 40% had been there for fewer than four years; 36% had worked there for ten years or more (Q1)</a:t>
            </a:r>
          </a:p>
          <a:p>
            <a:pPr marL="342900" indent="-342900">
              <a:buFont typeface="Arial" panose="020B0604020202020204" pitchFamily="34" charset="0"/>
              <a:buChar char="•"/>
            </a:pPr>
            <a:r>
              <a:rPr lang="en-US" sz="2000" dirty="0"/>
              <a:t>50% had worked in a similar role at another organisation within the last 5 years, over twice as many as compared to FE, (Q2.1); 38% had worked outside the education sector (Q2.2)</a:t>
            </a:r>
          </a:p>
          <a:p>
            <a:pPr marL="342900" indent="-342900">
              <a:buFont typeface="Arial" panose="020B0604020202020204" pitchFamily="34" charset="0"/>
              <a:buChar char="•"/>
            </a:pPr>
            <a:r>
              <a:rPr lang="en-US" sz="2000" dirty="0"/>
              <a:t>84% were female (Q3)</a:t>
            </a:r>
          </a:p>
          <a:p>
            <a:pPr marL="342900" indent="-342900">
              <a:buFont typeface="Arial" panose="020B0604020202020204" pitchFamily="34" charset="0"/>
              <a:buChar char="•"/>
            </a:pPr>
            <a:r>
              <a:rPr lang="en-US" sz="2000" dirty="0"/>
              <a:t>17% said they made use of assistive technologies (Q4), with 42% of those stating their organisation had offered them support in the use of assistive technologies (Q4a)</a:t>
            </a:r>
            <a:endParaRPr lang="en-US" sz="1800" dirty="0"/>
          </a:p>
        </p:txBody>
      </p:sp>
      <p:sp>
        <p:nvSpPr>
          <p:cNvPr id="2" name="Content Placeholder 1">
            <a:extLst>
              <a:ext uri="{FF2B5EF4-FFF2-40B4-BE49-F238E27FC236}">
                <a16:creationId xmlns:a16="http://schemas.microsoft.com/office/drawing/2014/main" id="{25181CF5-3626-6D42-BB51-335307E65F1A}"/>
              </a:ext>
            </a:extLst>
          </p:cNvPr>
          <p:cNvSpPr>
            <a:spLocks noGrp="1"/>
          </p:cNvSpPr>
          <p:nvPr>
            <p:ph idx="1"/>
          </p:nvPr>
        </p:nvSpPr>
        <p:spPr>
          <a:xfrm>
            <a:off x="6507506" y="1702340"/>
            <a:ext cx="5248373" cy="5148510"/>
          </a:xfrm>
        </p:spPr>
        <p:txBody>
          <a:bodyPr>
            <a:normAutofit/>
          </a:bodyPr>
          <a:lstStyle/>
          <a:p>
            <a:r>
              <a:rPr lang="en-US" sz="2000" b="1" dirty="0"/>
              <a:t>Professional services</a:t>
            </a:r>
            <a:endParaRPr lang="en-US" sz="2000" dirty="0"/>
          </a:p>
          <a:p>
            <a:pPr marL="342900" indent="-342900">
              <a:buFont typeface="Arial" panose="020B0604020202020204" pitchFamily="34" charset="0"/>
              <a:buChar char="•"/>
            </a:pPr>
            <a:r>
              <a:rPr lang="en-US" sz="2000" dirty="0"/>
              <a:t>When asked how long they had worked at that organisation, 12% had been there for fewer than four years; 60% had worked there for ten years or more (Q1)</a:t>
            </a:r>
          </a:p>
          <a:p>
            <a:pPr marL="342900" indent="-342900">
              <a:buFont typeface="Arial" panose="020B0604020202020204" pitchFamily="34" charset="0"/>
              <a:buChar char="•"/>
            </a:pPr>
            <a:r>
              <a:rPr lang="en-US" sz="2000" dirty="0"/>
              <a:t>21% had worked in a similar role at another organisation within the last 5 years (Q2.1); 23% having worked outside the education sector (Q2.2)</a:t>
            </a:r>
          </a:p>
          <a:p>
            <a:pPr marL="342900" indent="-342900">
              <a:buFont typeface="Arial" panose="020B0604020202020204" pitchFamily="34" charset="0"/>
              <a:buChar char="•"/>
            </a:pPr>
            <a:r>
              <a:rPr lang="en-US" sz="2000" dirty="0"/>
              <a:t>88% were female (Q3)</a:t>
            </a:r>
          </a:p>
          <a:p>
            <a:pPr marL="342900" indent="-342900">
              <a:buFont typeface="Arial" panose="020B0604020202020204" pitchFamily="34" charset="0"/>
              <a:buChar char="•"/>
            </a:pPr>
            <a:r>
              <a:rPr lang="en-US" sz="2000" dirty="0"/>
              <a:t>12% said they made use of assistive technologies (Q4), with 67% of those stating their organisation had offered them support in the use of assistive technology (Q4a)</a:t>
            </a:r>
            <a:endParaRPr lang="en-US" sz="18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2089852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2"/>
            <a:ext cx="10135902" cy="710057"/>
          </a:xfrm>
        </p:spPr>
        <p:txBody>
          <a:bodyPr>
            <a:normAutofit/>
          </a:bodyPr>
          <a:lstStyle/>
          <a:p>
            <a:r>
              <a:rPr lang="en-US" dirty="0"/>
              <a:t>Quotes from ACL learners</a:t>
            </a:r>
          </a:p>
        </p:txBody>
      </p:sp>
      <p:sp>
        <p:nvSpPr>
          <p:cNvPr id="9" name="Rounded Rectangular Callout 8">
            <a:extLst>
              <a:ext uri="{FF2B5EF4-FFF2-40B4-BE49-F238E27FC236}">
                <a16:creationId xmlns:a16="http://schemas.microsoft.com/office/drawing/2014/main" id="{5E9C7F82-18A9-8141-A698-23CAED7E16F3}"/>
              </a:ext>
            </a:extLst>
          </p:cNvPr>
          <p:cNvSpPr/>
          <p:nvPr/>
        </p:nvSpPr>
        <p:spPr>
          <a:xfrm>
            <a:off x="817124" y="1727198"/>
            <a:ext cx="4348264" cy="2472337"/>
          </a:xfrm>
          <a:prstGeom prst="wedgeRoundRectCallout">
            <a:avLst>
              <a:gd name="adj1" fmla="val 60339"/>
              <a:gd name="adj2" fmla="val -40230"/>
              <a:gd name="adj3" fmla="val 16667"/>
            </a:avLst>
          </a:prstGeom>
          <a:solidFill>
            <a:schemeClr val="accent1"/>
          </a:solidFill>
          <a:ln>
            <a:noFill/>
            <a:extLst>
              <a:ext uri="{C807C97D-BFC1-408E-A445-0C87EB9F89A2}">
                <ask:lineSketchStyleProps xmlns:ask="http://schemas.microsoft.com/office/drawing/2018/sketchyshapes" sd="1219033472">
                  <a:custGeom>
                    <a:avLst/>
                    <a:gdLst>
                      <a:gd name="connsiteX0" fmla="*/ 0 w 5608320"/>
                      <a:gd name="connsiteY0" fmla="*/ 270515 h 1623060"/>
                      <a:gd name="connsiteX1" fmla="*/ 270515 w 5608320"/>
                      <a:gd name="connsiteY1" fmla="*/ 0 h 1623060"/>
                      <a:gd name="connsiteX2" fmla="*/ 3271520 w 5608320"/>
                      <a:gd name="connsiteY2" fmla="*/ 0 h 1623060"/>
                      <a:gd name="connsiteX3" fmla="*/ 3271520 w 5608320"/>
                      <a:gd name="connsiteY3" fmla="*/ 0 h 1623060"/>
                      <a:gd name="connsiteX4" fmla="*/ 4673600 w 5608320"/>
                      <a:gd name="connsiteY4" fmla="*/ 0 h 1623060"/>
                      <a:gd name="connsiteX5" fmla="*/ 5337805 w 5608320"/>
                      <a:gd name="connsiteY5" fmla="*/ 0 h 1623060"/>
                      <a:gd name="connsiteX6" fmla="*/ 5608320 w 5608320"/>
                      <a:gd name="connsiteY6" fmla="*/ 270515 h 1623060"/>
                      <a:gd name="connsiteX7" fmla="*/ 5608320 w 5608320"/>
                      <a:gd name="connsiteY7" fmla="*/ 270510 h 1623060"/>
                      <a:gd name="connsiteX8" fmla="*/ 6188164 w 5608320"/>
                      <a:gd name="connsiteY8" fmla="*/ 158573 h 1623060"/>
                      <a:gd name="connsiteX9" fmla="*/ 5608320 w 5608320"/>
                      <a:gd name="connsiteY9" fmla="*/ 676275 h 1623060"/>
                      <a:gd name="connsiteX10" fmla="*/ 5608320 w 5608320"/>
                      <a:gd name="connsiteY10" fmla="*/ 1352545 h 1623060"/>
                      <a:gd name="connsiteX11" fmla="*/ 5337805 w 5608320"/>
                      <a:gd name="connsiteY11" fmla="*/ 1623060 h 1623060"/>
                      <a:gd name="connsiteX12" fmla="*/ 4673600 w 5608320"/>
                      <a:gd name="connsiteY12" fmla="*/ 1623060 h 1623060"/>
                      <a:gd name="connsiteX13" fmla="*/ 3271520 w 5608320"/>
                      <a:gd name="connsiteY13" fmla="*/ 1623060 h 1623060"/>
                      <a:gd name="connsiteX14" fmla="*/ 3271520 w 5608320"/>
                      <a:gd name="connsiteY14" fmla="*/ 1623060 h 1623060"/>
                      <a:gd name="connsiteX15" fmla="*/ 270515 w 5608320"/>
                      <a:gd name="connsiteY15" fmla="*/ 1623060 h 1623060"/>
                      <a:gd name="connsiteX16" fmla="*/ 0 w 5608320"/>
                      <a:gd name="connsiteY16" fmla="*/ 1352545 h 1623060"/>
                      <a:gd name="connsiteX17" fmla="*/ 0 w 5608320"/>
                      <a:gd name="connsiteY17" fmla="*/ 676275 h 1623060"/>
                      <a:gd name="connsiteX18" fmla="*/ 0 w 5608320"/>
                      <a:gd name="connsiteY18" fmla="*/ 270510 h 1623060"/>
                      <a:gd name="connsiteX19" fmla="*/ 0 w 5608320"/>
                      <a:gd name="connsiteY19" fmla="*/ 270510 h 1623060"/>
                      <a:gd name="connsiteX20" fmla="*/ 0 w 5608320"/>
                      <a:gd name="connsiteY20" fmla="*/ 270515 h 162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08320" h="1623060" fill="none" extrusionOk="0">
                        <a:moveTo>
                          <a:pt x="0" y="270515"/>
                        </a:moveTo>
                        <a:cubicBezTo>
                          <a:pt x="-8914" y="137052"/>
                          <a:pt x="136920" y="11745"/>
                          <a:pt x="270515" y="0"/>
                        </a:cubicBezTo>
                        <a:cubicBezTo>
                          <a:pt x="1139175" y="-83617"/>
                          <a:pt x="2135847" y="19086"/>
                          <a:pt x="3271520" y="0"/>
                        </a:cubicBezTo>
                        <a:lnTo>
                          <a:pt x="3271520" y="0"/>
                        </a:lnTo>
                        <a:cubicBezTo>
                          <a:pt x="3597671" y="-43101"/>
                          <a:pt x="4001572" y="53315"/>
                          <a:pt x="4673600" y="0"/>
                        </a:cubicBezTo>
                        <a:cubicBezTo>
                          <a:pt x="4767685" y="48871"/>
                          <a:pt x="5021759" y="-12411"/>
                          <a:pt x="5337805" y="0"/>
                        </a:cubicBezTo>
                        <a:cubicBezTo>
                          <a:pt x="5488697" y="-8524"/>
                          <a:pt x="5580533" y="119541"/>
                          <a:pt x="5608320" y="270515"/>
                        </a:cubicBezTo>
                        <a:lnTo>
                          <a:pt x="5608320" y="270510"/>
                        </a:lnTo>
                        <a:cubicBezTo>
                          <a:pt x="5868029" y="203968"/>
                          <a:pt x="6058251" y="195762"/>
                          <a:pt x="6188164" y="158573"/>
                        </a:cubicBezTo>
                        <a:cubicBezTo>
                          <a:pt x="6122848" y="266099"/>
                          <a:pt x="5874285" y="423427"/>
                          <a:pt x="5608320" y="676275"/>
                        </a:cubicBezTo>
                        <a:cubicBezTo>
                          <a:pt x="5550218" y="1007181"/>
                          <a:pt x="5623887" y="1129443"/>
                          <a:pt x="5608320" y="1352545"/>
                        </a:cubicBezTo>
                        <a:cubicBezTo>
                          <a:pt x="5624848" y="1512358"/>
                          <a:pt x="5473090" y="1626158"/>
                          <a:pt x="5337805" y="1623060"/>
                        </a:cubicBezTo>
                        <a:cubicBezTo>
                          <a:pt x="5190930" y="1614720"/>
                          <a:pt x="4923737" y="1611157"/>
                          <a:pt x="4673600" y="1623060"/>
                        </a:cubicBezTo>
                        <a:cubicBezTo>
                          <a:pt x="4258389" y="1597927"/>
                          <a:pt x="3420824" y="1718036"/>
                          <a:pt x="3271520" y="1623060"/>
                        </a:cubicBezTo>
                        <a:lnTo>
                          <a:pt x="3271520" y="1623060"/>
                        </a:lnTo>
                        <a:cubicBezTo>
                          <a:pt x="2363268" y="1642629"/>
                          <a:pt x="1239405" y="1755182"/>
                          <a:pt x="270515" y="1623060"/>
                        </a:cubicBezTo>
                        <a:cubicBezTo>
                          <a:pt x="119194" y="1624136"/>
                          <a:pt x="5614" y="1517156"/>
                          <a:pt x="0" y="1352545"/>
                        </a:cubicBezTo>
                        <a:cubicBezTo>
                          <a:pt x="48939" y="1176721"/>
                          <a:pt x="-36772" y="864360"/>
                          <a:pt x="0" y="676275"/>
                        </a:cubicBezTo>
                        <a:cubicBezTo>
                          <a:pt x="-18843" y="528753"/>
                          <a:pt x="7423" y="345822"/>
                          <a:pt x="0" y="270510"/>
                        </a:cubicBezTo>
                        <a:lnTo>
                          <a:pt x="0" y="270510"/>
                        </a:lnTo>
                        <a:lnTo>
                          <a:pt x="0" y="270515"/>
                        </a:lnTo>
                        <a:close/>
                      </a:path>
                      <a:path w="5608320" h="1623060" stroke="0" extrusionOk="0">
                        <a:moveTo>
                          <a:pt x="0" y="270515"/>
                        </a:moveTo>
                        <a:cubicBezTo>
                          <a:pt x="-2293" y="119700"/>
                          <a:pt x="101911" y="7207"/>
                          <a:pt x="270515" y="0"/>
                        </a:cubicBezTo>
                        <a:cubicBezTo>
                          <a:pt x="1349060" y="132882"/>
                          <a:pt x="2360163" y="-84951"/>
                          <a:pt x="3271520" y="0"/>
                        </a:cubicBezTo>
                        <a:lnTo>
                          <a:pt x="3271520" y="0"/>
                        </a:lnTo>
                        <a:cubicBezTo>
                          <a:pt x="3460735" y="-61523"/>
                          <a:pt x="4210832" y="-113260"/>
                          <a:pt x="4673600" y="0"/>
                        </a:cubicBezTo>
                        <a:cubicBezTo>
                          <a:pt x="4937773" y="-10530"/>
                          <a:pt x="5184976" y="-56855"/>
                          <a:pt x="5337805" y="0"/>
                        </a:cubicBezTo>
                        <a:cubicBezTo>
                          <a:pt x="5515867" y="3400"/>
                          <a:pt x="5614650" y="108088"/>
                          <a:pt x="5608320" y="270515"/>
                        </a:cubicBezTo>
                        <a:lnTo>
                          <a:pt x="5608320" y="270510"/>
                        </a:lnTo>
                        <a:cubicBezTo>
                          <a:pt x="5882356" y="237927"/>
                          <a:pt x="6053904" y="225925"/>
                          <a:pt x="6188164" y="158573"/>
                        </a:cubicBezTo>
                        <a:cubicBezTo>
                          <a:pt x="5958692" y="376935"/>
                          <a:pt x="5712253" y="635019"/>
                          <a:pt x="5608320" y="676275"/>
                        </a:cubicBezTo>
                        <a:cubicBezTo>
                          <a:pt x="5644618" y="903228"/>
                          <a:pt x="5596869" y="1146316"/>
                          <a:pt x="5608320" y="1352545"/>
                        </a:cubicBezTo>
                        <a:cubicBezTo>
                          <a:pt x="5584372" y="1498073"/>
                          <a:pt x="5506049" y="1638470"/>
                          <a:pt x="5337805" y="1623060"/>
                        </a:cubicBezTo>
                        <a:cubicBezTo>
                          <a:pt x="5268871" y="1593111"/>
                          <a:pt x="4984173" y="1635635"/>
                          <a:pt x="4673600" y="1623060"/>
                        </a:cubicBezTo>
                        <a:cubicBezTo>
                          <a:pt x="4291528" y="1677996"/>
                          <a:pt x="3474169" y="1731502"/>
                          <a:pt x="3271520" y="1623060"/>
                        </a:cubicBezTo>
                        <a:lnTo>
                          <a:pt x="3271520" y="1623060"/>
                        </a:lnTo>
                        <a:cubicBezTo>
                          <a:pt x="2932701" y="1472621"/>
                          <a:pt x="782501" y="1708939"/>
                          <a:pt x="270515" y="1623060"/>
                        </a:cubicBezTo>
                        <a:cubicBezTo>
                          <a:pt x="105748" y="1625583"/>
                          <a:pt x="-13254" y="1492801"/>
                          <a:pt x="0" y="1352545"/>
                        </a:cubicBezTo>
                        <a:cubicBezTo>
                          <a:pt x="43925" y="1176022"/>
                          <a:pt x="-18089" y="802612"/>
                          <a:pt x="0" y="676275"/>
                        </a:cubicBezTo>
                        <a:cubicBezTo>
                          <a:pt x="11071" y="613500"/>
                          <a:pt x="-15451" y="352394"/>
                          <a:pt x="0" y="270510"/>
                        </a:cubicBezTo>
                        <a:lnTo>
                          <a:pt x="0" y="270510"/>
                        </a:lnTo>
                        <a:lnTo>
                          <a:pt x="0" y="270515"/>
                        </a:ln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i="1" dirty="0">
                <a:solidFill>
                  <a:schemeClr val="tx1"/>
                </a:solidFill>
              </a:rPr>
              <a:t>Ensure we have the basic IT skills needed for the course. A bit of help at the beginning might reduce dropout rates among those who dislike technology</a:t>
            </a:r>
          </a:p>
          <a:p>
            <a:pPr algn="ctr"/>
            <a:r>
              <a:rPr lang="en-GB" sz="2200" dirty="0">
                <a:solidFill>
                  <a:schemeClr val="tx1"/>
                </a:solidFill>
              </a:rPr>
              <a:t>ACL learner</a:t>
            </a:r>
          </a:p>
        </p:txBody>
      </p:sp>
      <p:sp>
        <p:nvSpPr>
          <p:cNvPr id="4" name="Speech Bubble: Rectangle with Corners Rounded 3">
            <a:extLst>
              <a:ext uri="{FF2B5EF4-FFF2-40B4-BE49-F238E27FC236}">
                <a16:creationId xmlns:a16="http://schemas.microsoft.com/office/drawing/2014/main" id="{2B006A81-C16B-43B4-B280-A668CAA461EC}"/>
              </a:ext>
            </a:extLst>
          </p:cNvPr>
          <p:cNvSpPr/>
          <p:nvPr/>
        </p:nvSpPr>
        <p:spPr>
          <a:xfrm>
            <a:off x="5458575" y="2424052"/>
            <a:ext cx="2815813" cy="2037478"/>
          </a:xfrm>
          <a:prstGeom prst="wedgeRoundRectCallout">
            <a:avLst>
              <a:gd name="adj1" fmla="val 25274"/>
              <a:gd name="adj2" fmla="val 67082"/>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i="1" dirty="0">
                <a:solidFill>
                  <a:schemeClr val="tx1"/>
                </a:solidFill>
              </a:rPr>
              <a:t>Offer choice and flexibility of learning methods</a:t>
            </a:r>
          </a:p>
          <a:p>
            <a:pPr algn="ctr"/>
            <a:r>
              <a:rPr lang="en-US" sz="2200" dirty="0">
                <a:solidFill>
                  <a:schemeClr val="tx1"/>
                </a:solidFill>
              </a:rPr>
              <a:t>ACL</a:t>
            </a:r>
            <a:r>
              <a:rPr lang="en-GB" sz="2200" dirty="0">
                <a:solidFill>
                  <a:schemeClr val="tx1"/>
                </a:solidFill>
              </a:rPr>
              <a:t> learner</a:t>
            </a:r>
          </a:p>
        </p:txBody>
      </p:sp>
      <p:sp>
        <p:nvSpPr>
          <p:cNvPr id="8" name="Rounded Rectangular Callout 7">
            <a:extLst>
              <a:ext uri="{FF2B5EF4-FFF2-40B4-BE49-F238E27FC236}">
                <a16:creationId xmlns:a16="http://schemas.microsoft.com/office/drawing/2014/main" id="{C2BC0B90-B1D7-3640-B9F3-34FA1A74C355}"/>
              </a:ext>
            </a:extLst>
          </p:cNvPr>
          <p:cNvSpPr/>
          <p:nvPr/>
        </p:nvSpPr>
        <p:spPr>
          <a:xfrm>
            <a:off x="1643976" y="4723524"/>
            <a:ext cx="4854101" cy="2217906"/>
          </a:xfrm>
          <a:prstGeom prst="wedgeRoundRectCallout">
            <a:avLst>
              <a:gd name="adj1" fmla="val 61527"/>
              <a:gd name="adj2" fmla="val 1150"/>
              <a:gd name="adj3" fmla="val 16667"/>
            </a:avLst>
          </a:prstGeom>
          <a:solidFill>
            <a:schemeClr val="accent1">
              <a:lumMod val="60000"/>
              <a:lumOff val="40000"/>
            </a:schemeClr>
          </a:solidFill>
          <a:ln>
            <a:noFill/>
            <a:extLst>
              <a:ext uri="{C807C97D-BFC1-408E-A445-0C87EB9F89A2}">
                <ask:lineSketchStyleProps xmlns:ask="http://schemas.microsoft.com/office/drawing/2018/sketchyshapes" sd="2842418190">
                  <a:custGeom>
                    <a:avLst/>
                    <a:gdLst>
                      <a:gd name="connsiteX0" fmla="*/ 0 w 5608320"/>
                      <a:gd name="connsiteY0" fmla="*/ 394003 h 2363969"/>
                      <a:gd name="connsiteX1" fmla="*/ 394003 w 5608320"/>
                      <a:gd name="connsiteY1" fmla="*/ 0 h 2363969"/>
                      <a:gd name="connsiteX2" fmla="*/ 3271520 w 5608320"/>
                      <a:gd name="connsiteY2" fmla="*/ 0 h 2363969"/>
                      <a:gd name="connsiteX3" fmla="*/ 3271520 w 5608320"/>
                      <a:gd name="connsiteY3" fmla="*/ 0 h 2363969"/>
                      <a:gd name="connsiteX4" fmla="*/ 4673600 w 5608320"/>
                      <a:gd name="connsiteY4" fmla="*/ 0 h 2363969"/>
                      <a:gd name="connsiteX5" fmla="*/ 5214317 w 5608320"/>
                      <a:gd name="connsiteY5" fmla="*/ 0 h 2363969"/>
                      <a:gd name="connsiteX6" fmla="*/ 5608320 w 5608320"/>
                      <a:gd name="connsiteY6" fmla="*/ 394003 h 2363969"/>
                      <a:gd name="connsiteX7" fmla="*/ 5608320 w 5608320"/>
                      <a:gd name="connsiteY7" fmla="*/ 1378982 h 2363969"/>
                      <a:gd name="connsiteX8" fmla="*/ 6254791 w 5608320"/>
                      <a:gd name="connsiteY8" fmla="*/ 1209170 h 2363969"/>
                      <a:gd name="connsiteX9" fmla="*/ 5608320 w 5608320"/>
                      <a:gd name="connsiteY9" fmla="*/ 1969974 h 2363969"/>
                      <a:gd name="connsiteX10" fmla="*/ 5608320 w 5608320"/>
                      <a:gd name="connsiteY10" fmla="*/ 1969966 h 2363969"/>
                      <a:gd name="connsiteX11" fmla="*/ 5214317 w 5608320"/>
                      <a:gd name="connsiteY11" fmla="*/ 2363969 h 2363969"/>
                      <a:gd name="connsiteX12" fmla="*/ 4673600 w 5608320"/>
                      <a:gd name="connsiteY12" fmla="*/ 2363969 h 2363969"/>
                      <a:gd name="connsiteX13" fmla="*/ 3271520 w 5608320"/>
                      <a:gd name="connsiteY13" fmla="*/ 2363969 h 2363969"/>
                      <a:gd name="connsiteX14" fmla="*/ 3271520 w 5608320"/>
                      <a:gd name="connsiteY14" fmla="*/ 2363969 h 2363969"/>
                      <a:gd name="connsiteX15" fmla="*/ 394003 w 5608320"/>
                      <a:gd name="connsiteY15" fmla="*/ 2363969 h 2363969"/>
                      <a:gd name="connsiteX16" fmla="*/ 0 w 5608320"/>
                      <a:gd name="connsiteY16" fmla="*/ 1969966 h 2363969"/>
                      <a:gd name="connsiteX17" fmla="*/ 0 w 5608320"/>
                      <a:gd name="connsiteY17" fmla="*/ 1969974 h 2363969"/>
                      <a:gd name="connsiteX18" fmla="*/ 0 w 5608320"/>
                      <a:gd name="connsiteY18" fmla="*/ 1378982 h 2363969"/>
                      <a:gd name="connsiteX19" fmla="*/ 0 w 5608320"/>
                      <a:gd name="connsiteY19" fmla="*/ 1378982 h 2363969"/>
                      <a:gd name="connsiteX20" fmla="*/ 0 w 5608320"/>
                      <a:gd name="connsiteY20" fmla="*/ 394003 h 236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08320" h="2363969" fill="none" extrusionOk="0">
                        <a:moveTo>
                          <a:pt x="0" y="394003"/>
                        </a:moveTo>
                        <a:cubicBezTo>
                          <a:pt x="27885" y="191494"/>
                          <a:pt x="158737" y="7103"/>
                          <a:pt x="394003" y="0"/>
                        </a:cubicBezTo>
                        <a:cubicBezTo>
                          <a:pt x="1243167" y="160942"/>
                          <a:pt x="2546440" y="155406"/>
                          <a:pt x="3271520" y="0"/>
                        </a:cubicBezTo>
                        <a:lnTo>
                          <a:pt x="3271520" y="0"/>
                        </a:lnTo>
                        <a:cubicBezTo>
                          <a:pt x="3745019" y="44789"/>
                          <a:pt x="4201697" y="27819"/>
                          <a:pt x="4673600" y="0"/>
                        </a:cubicBezTo>
                        <a:cubicBezTo>
                          <a:pt x="4929884" y="47429"/>
                          <a:pt x="5158023" y="-41473"/>
                          <a:pt x="5214317" y="0"/>
                        </a:cubicBezTo>
                        <a:cubicBezTo>
                          <a:pt x="5441025" y="14508"/>
                          <a:pt x="5590368" y="178912"/>
                          <a:pt x="5608320" y="394003"/>
                        </a:cubicBezTo>
                        <a:cubicBezTo>
                          <a:pt x="5624492" y="776369"/>
                          <a:pt x="5669242" y="1254122"/>
                          <a:pt x="5608320" y="1378982"/>
                        </a:cubicBezTo>
                        <a:cubicBezTo>
                          <a:pt x="5880438" y="1369298"/>
                          <a:pt x="6063729" y="1199200"/>
                          <a:pt x="6254791" y="1209170"/>
                        </a:cubicBezTo>
                        <a:cubicBezTo>
                          <a:pt x="6133746" y="1414257"/>
                          <a:pt x="5686937" y="1739154"/>
                          <a:pt x="5608320" y="1969974"/>
                        </a:cubicBezTo>
                        <a:lnTo>
                          <a:pt x="5608320" y="1969966"/>
                        </a:lnTo>
                        <a:cubicBezTo>
                          <a:pt x="5604175" y="2206264"/>
                          <a:pt x="5447933" y="2401640"/>
                          <a:pt x="5214317" y="2363969"/>
                        </a:cubicBezTo>
                        <a:cubicBezTo>
                          <a:pt x="4997397" y="2334472"/>
                          <a:pt x="4871961" y="2335577"/>
                          <a:pt x="4673600" y="2363969"/>
                        </a:cubicBezTo>
                        <a:cubicBezTo>
                          <a:pt x="4472622" y="2367047"/>
                          <a:pt x="3879312" y="2429076"/>
                          <a:pt x="3271520" y="2363969"/>
                        </a:cubicBezTo>
                        <a:lnTo>
                          <a:pt x="3271520" y="2363969"/>
                        </a:lnTo>
                        <a:cubicBezTo>
                          <a:pt x="2891382" y="2364838"/>
                          <a:pt x="1516122" y="2466529"/>
                          <a:pt x="394003" y="2363969"/>
                        </a:cubicBezTo>
                        <a:cubicBezTo>
                          <a:pt x="176137" y="2367676"/>
                          <a:pt x="-26360" y="2215938"/>
                          <a:pt x="0" y="1969966"/>
                        </a:cubicBezTo>
                        <a:lnTo>
                          <a:pt x="0" y="1969974"/>
                        </a:lnTo>
                        <a:cubicBezTo>
                          <a:pt x="-21463" y="1818107"/>
                          <a:pt x="-18933" y="1535991"/>
                          <a:pt x="0" y="1378982"/>
                        </a:cubicBezTo>
                        <a:lnTo>
                          <a:pt x="0" y="1378982"/>
                        </a:lnTo>
                        <a:cubicBezTo>
                          <a:pt x="81820" y="1115993"/>
                          <a:pt x="71291" y="619517"/>
                          <a:pt x="0" y="394003"/>
                        </a:cubicBezTo>
                        <a:close/>
                      </a:path>
                      <a:path w="5608320" h="2363969" stroke="0" extrusionOk="0">
                        <a:moveTo>
                          <a:pt x="0" y="394003"/>
                        </a:moveTo>
                        <a:cubicBezTo>
                          <a:pt x="-4346" y="183832"/>
                          <a:pt x="182845" y="-4358"/>
                          <a:pt x="394003" y="0"/>
                        </a:cubicBezTo>
                        <a:cubicBezTo>
                          <a:pt x="1503537" y="157056"/>
                          <a:pt x="2018694" y="-26874"/>
                          <a:pt x="3271520" y="0"/>
                        </a:cubicBezTo>
                        <a:lnTo>
                          <a:pt x="3271520" y="0"/>
                        </a:lnTo>
                        <a:cubicBezTo>
                          <a:pt x="3468151" y="76066"/>
                          <a:pt x="4180879" y="-105345"/>
                          <a:pt x="4673600" y="0"/>
                        </a:cubicBezTo>
                        <a:cubicBezTo>
                          <a:pt x="4781512" y="7736"/>
                          <a:pt x="5013983" y="27739"/>
                          <a:pt x="5214317" y="0"/>
                        </a:cubicBezTo>
                        <a:cubicBezTo>
                          <a:pt x="5425705" y="-14646"/>
                          <a:pt x="5620451" y="166997"/>
                          <a:pt x="5608320" y="394003"/>
                        </a:cubicBezTo>
                        <a:cubicBezTo>
                          <a:pt x="5696934" y="588734"/>
                          <a:pt x="5622286" y="930843"/>
                          <a:pt x="5608320" y="1378982"/>
                        </a:cubicBezTo>
                        <a:cubicBezTo>
                          <a:pt x="5818106" y="1312467"/>
                          <a:pt x="5956741" y="1255745"/>
                          <a:pt x="6254791" y="1209170"/>
                        </a:cubicBezTo>
                        <a:cubicBezTo>
                          <a:pt x="6012312" y="1464232"/>
                          <a:pt x="5729039" y="1726824"/>
                          <a:pt x="5608320" y="1969974"/>
                        </a:cubicBezTo>
                        <a:lnTo>
                          <a:pt x="5608320" y="1969966"/>
                        </a:lnTo>
                        <a:cubicBezTo>
                          <a:pt x="5613438" y="2145360"/>
                          <a:pt x="5462137" y="2362987"/>
                          <a:pt x="5214317" y="2363969"/>
                        </a:cubicBezTo>
                        <a:cubicBezTo>
                          <a:pt x="5140461" y="2382171"/>
                          <a:pt x="4751206" y="2392775"/>
                          <a:pt x="4673600" y="2363969"/>
                        </a:cubicBezTo>
                        <a:cubicBezTo>
                          <a:pt x="4348360" y="2372545"/>
                          <a:pt x="3654287" y="2302127"/>
                          <a:pt x="3271520" y="2363969"/>
                        </a:cubicBezTo>
                        <a:lnTo>
                          <a:pt x="3271520" y="2363969"/>
                        </a:lnTo>
                        <a:cubicBezTo>
                          <a:pt x="2166634" y="2340362"/>
                          <a:pt x="1011410" y="2503324"/>
                          <a:pt x="394003" y="2363969"/>
                        </a:cubicBezTo>
                        <a:cubicBezTo>
                          <a:pt x="139704" y="2372131"/>
                          <a:pt x="12208" y="2178025"/>
                          <a:pt x="0" y="1969966"/>
                        </a:cubicBezTo>
                        <a:lnTo>
                          <a:pt x="0" y="1969974"/>
                        </a:lnTo>
                        <a:cubicBezTo>
                          <a:pt x="28693" y="1807112"/>
                          <a:pt x="-29734" y="1450161"/>
                          <a:pt x="0" y="1378982"/>
                        </a:cubicBezTo>
                        <a:lnTo>
                          <a:pt x="0" y="1378982"/>
                        </a:lnTo>
                        <a:cubicBezTo>
                          <a:pt x="26068" y="1089803"/>
                          <a:pt x="21175" y="542247"/>
                          <a:pt x="0" y="39400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0" i="1" u="none" strike="noStrike" dirty="0" err="1">
                <a:solidFill>
                  <a:srgbClr val="000000"/>
                </a:solidFill>
                <a:effectLst/>
                <a:latin typeface="Calibri" panose="020F0502020204030204" pitchFamily="34" charset="0"/>
              </a:rPr>
              <a:t>Gwneud</a:t>
            </a:r>
            <a:r>
              <a:rPr lang="en-US" sz="2200" b="0" i="1" u="none" strike="noStrike" dirty="0">
                <a:solidFill>
                  <a:srgbClr val="000000"/>
                </a:solidFill>
                <a:effectLst/>
                <a:latin typeface="Calibri" panose="020F0502020204030204" pitchFamily="34" charset="0"/>
              </a:rPr>
              <a:t> yn </a:t>
            </a:r>
            <a:r>
              <a:rPr lang="en-US" sz="2200" b="0" i="1" u="none" strike="noStrike" dirty="0" err="1">
                <a:solidFill>
                  <a:srgbClr val="000000"/>
                </a:solidFill>
                <a:effectLst/>
                <a:latin typeface="Calibri" panose="020F0502020204030204" pitchFamily="34" charset="0"/>
              </a:rPr>
              <a:t>siwr</a:t>
            </a:r>
            <a:r>
              <a:rPr lang="en-US" sz="2200" b="0" i="1" u="none" strike="noStrike" dirty="0">
                <a:solidFill>
                  <a:srgbClr val="000000"/>
                </a:solidFill>
                <a:effectLst/>
                <a:latin typeface="Calibri" panose="020F0502020204030204" pitchFamily="34" charset="0"/>
              </a:rPr>
              <a:t> </a:t>
            </a:r>
            <a:r>
              <a:rPr lang="en-US" sz="2200" b="0" i="1" u="none" strike="noStrike" dirty="0" err="1">
                <a:solidFill>
                  <a:srgbClr val="000000"/>
                </a:solidFill>
                <a:effectLst/>
                <a:latin typeface="Calibri" panose="020F0502020204030204" pitchFamily="34" charset="0"/>
              </a:rPr>
              <a:t>fod</a:t>
            </a:r>
            <a:r>
              <a:rPr lang="en-US" sz="2200" b="0" i="1" u="none" strike="noStrike" dirty="0">
                <a:solidFill>
                  <a:srgbClr val="000000"/>
                </a:solidFill>
                <a:effectLst/>
                <a:latin typeface="Calibri" panose="020F0502020204030204" pitchFamily="34" charset="0"/>
              </a:rPr>
              <a:t> pob myfyriwr ar y </a:t>
            </a:r>
            <a:r>
              <a:rPr lang="en-US" sz="2200" b="0" i="1" u="none" strike="noStrike" dirty="0" err="1">
                <a:solidFill>
                  <a:srgbClr val="000000"/>
                </a:solidFill>
                <a:effectLst/>
                <a:latin typeface="Calibri" panose="020F0502020204030204" pitchFamily="34" charset="0"/>
              </a:rPr>
              <a:t>cwrs</a:t>
            </a:r>
            <a:r>
              <a:rPr lang="en-US" sz="2200" b="0" i="1" u="none" strike="noStrike" dirty="0">
                <a:solidFill>
                  <a:srgbClr val="000000"/>
                </a:solidFill>
                <a:effectLst/>
                <a:latin typeface="Calibri" panose="020F0502020204030204" pitchFamily="34" charset="0"/>
              </a:rPr>
              <a:t> yn </a:t>
            </a:r>
            <a:r>
              <a:rPr lang="en-US" sz="2200" b="0" i="1" u="none" strike="noStrike" dirty="0" err="1">
                <a:solidFill>
                  <a:srgbClr val="000000"/>
                </a:solidFill>
                <a:effectLst/>
                <a:latin typeface="Calibri" panose="020F0502020204030204" pitchFamily="34" charset="0"/>
              </a:rPr>
              <a:t>deall</a:t>
            </a:r>
            <a:r>
              <a:rPr lang="en-US" sz="2200" b="0" i="1" u="none" strike="noStrike" dirty="0">
                <a:solidFill>
                  <a:srgbClr val="000000"/>
                </a:solidFill>
                <a:effectLst/>
                <a:latin typeface="Calibri" panose="020F0502020204030204" pitchFamily="34" charset="0"/>
              </a:rPr>
              <a:t> y </a:t>
            </a:r>
            <a:r>
              <a:rPr lang="en-US" sz="2200" b="0" i="1" u="none" strike="noStrike" dirty="0" err="1">
                <a:solidFill>
                  <a:srgbClr val="000000"/>
                </a:solidFill>
                <a:effectLst/>
                <a:latin typeface="Calibri" panose="020F0502020204030204" pitchFamily="34" charset="0"/>
              </a:rPr>
              <a:t>dechnoleg</a:t>
            </a:r>
            <a:r>
              <a:rPr lang="en-US" sz="2200" b="0" i="1" u="none" strike="noStrike" dirty="0">
                <a:solidFill>
                  <a:srgbClr val="000000"/>
                </a:solidFill>
                <a:effectLst/>
                <a:latin typeface="Calibri" panose="020F0502020204030204" pitchFamily="34" charset="0"/>
              </a:rPr>
              <a:t>, yn </a:t>
            </a:r>
            <a:r>
              <a:rPr lang="en-US" sz="2200" b="0" i="1" u="none" strike="noStrike" dirty="0" err="1">
                <a:solidFill>
                  <a:srgbClr val="000000"/>
                </a:solidFill>
                <a:effectLst/>
                <a:latin typeface="Calibri" panose="020F0502020204030204" pitchFamily="34" charset="0"/>
              </a:rPr>
              <a:t>arbennig</a:t>
            </a:r>
            <a:r>
              <a:rPr lang="en-US" sz="2200" b="0" i="1" u="none" strike="noStrike" dirty="0">
                <a:solidFill>
                  <a:srgbClr val="000000"/>
                </a:solidFill>
                <a:effectLst/>
                <a:latin typeface="Calibri" panose="020F0502020204030204" pitchFamily="34" charset="0"/>
              </a:rPr>
              <a:t> yn </a:t>
            </a:r>
            <a:r>
              <a:rPr lang="en-US" sz="2200" b="0" i="1" u="none" strike="noStrike" dirty="0" err="1">
                <a:solidFill>
                  <a:srgbClr val="000000"/>
                </a:solidFill>
                <a:effectLst/>
                <a:latin typeface="Calibri" panose="020F0502020204030204" pitchFamily="34" charset="0"/>
              </a:rPr>
              <a:t>ystod</a:t>
            </a:r>
            <a:r>
              <a:rPr lang="en-US" sz="2200" b="0" i="1" u="none" strike="noStrike" dirty="0">
                <a:solidFill>
                  <a:srgbClr val="000000"/>
                </a:solidFill>
                <a:effectLst/>
                <a:latin typeface="Calibri" panose="020F0502020204030204" pitchFamily="34" charset="0"/>
              </a:rPr>
              <a:t> </a:t>
            </a:r>
            <a:r>
              <a:rPr lang="en-US" sz="2200" b="0" i="1" u="none" strike="noStrike" dirty="0" err="1">
                <a:solidFill>
                  <a:srgbClr val="000000"/>
                </a:solidFill>
                <a:effectLst/>
                <a:latin typeface="Calibri" panose="020F0502020204030204" pitchFamily="34" charset="0"/>
              </a:rPr>
              <a:t>cyfarfodydd</a:t>
            </a:r>
            <a:r>
              <a:rPr lang="en-US" sz="2200" b="0" i="1" u="none" strike="noStrike" dirty="0">
                <a:solidFill>
                  <a:srgbClr val="000000"/>
                </a:solidFill>
                <a:effectLst/>
                <a:latin typeface="Calibri" panose="020F0502020204030204" pitchFamily="34" charset="0"/>
              </a:rPr>
              <a:t> </a:t>
            </a:r>
            <a:r>
              <a:rPr lang="en-US" sz="2200" b="0" i="1" u="none" strike="noStrike" dirty="0" err="1">
                <a:solidFill>
                  <a:srgbClr val="000000"/>
                </a:solidFill>
                <a:effectLst/>
                <a:latin typeface="Calibri" panose="020F0502020204030204" pitchFamily="34" charset="0"/>
              </a:rPr>
              <a:t>fideo</a:t>
            </a:r>
            <a:r>
              <a:rPr lang="en-US" sz="2200" b="0" i="1" u="none" strike="noStrike" dirty="0">
                <a:solidFill>
                  <a:srgbClr val="000000"/>
                </a:solidFill>
                <a:effectLst/>
                <a:latin typeface="Calibri" panose="020F0502020204030204" pitchFamily="34" charset="0"/>
              </a:rPr>
              <a:t>.</a:t>
            </a:r>
          </a:p>
          <a:p>
            <a:pPr algn="ctr"/>
            <a:r>
              <a:rPr lang="en-US" sz="2200" dirty="0">
                <a:solidFill>
                  <a:schemeClr val="tx1"/>
                </a:solidFill>
              </a:rPr>
              <a:t>ACL </a:t>
            </a:r>
            <a:r>
              <a:rPr lang="en-US" sz="2200" dirty="0" err="1">
                <a:solidFill>
                  <a:schemeClr val="tx1"/>
                </a:solidFill>
              </a:rPr>
              <a:t>dysgwr</a:t>
            </a:r>
            <a:endParaRPr lang="en-GB" sz="2200" dirty="0">
              <a:solidFill>
                <a:schemeClr val="tx1"/>
              </a:solidFill>
            </a:endParaRPr>
          </a:p>
        </p:txBody>
      </p:sp>
      <p:sp>
        <p:nvSpPr>
          <p:cNvPr id="10" name="Rounded Rectangular Callout 9">
            <a:extLst>
              <a:ext uri="{FF2B5EF4-FFF2-40B4-BE49-F238E27FC236}">
                <a16:creationId xmlns:a16="http://schemas.microsoft.com/office/drawing/2014/main" id="{93B33022-05B8-6741-A7E3-5E2046FAA769}"/>
              </a:ext>
            </a:extLst>
          </p:cNvPr>
          <p:cNvSpPr/>
          <p:nvPr/>
        </p:nvSpPr>
        <p:spPr>
          <a:xfrm>
            <a:off x="8512391" y="1307500"/>
            <a:ext cx="3891064" cy="2472338"/>
          </a:xfrm>
          <a:prstGeom prst="wedgeRoundRectCallout">
            <a:avLst>
              <a:gd name="adj1" fmla="val -3291"/>
              <a:gd name="adj2" fmla="val 58571"/>
              <a:gd name="adj3" fmla="val 16667"/>
            </a:avLst>
          </a:prstGeom>
          <a:solidFill>
            <a:schemeClr val="bg2">
              <a:lumMod val="75000"/>
            </a:schemeClr>
          </a:solidFill>
          <a:ln>
            <a:noFill/>
            <a:extLst>
              <a:ext uri="{C807C97D-BFC1-408E-A445-0C87EB9F89A2}">
                <ask:lineSketchStyleProps xmlns:ask="http://schemas.microsoft.com/office/drawing/2018/sketchyshapes" sd="2846074279">
                  <a:custGeom>
                    <a:avLst/>
                    <a:gdLst>
                      <a:gd name="connsiteX0" fmla="*/ 0 w 3764280"/>
                      <a:gd name="connsiteY0" fmla="*/ 627393 h 4346258"/>
                      <a:gd name="connsiteX1" fmla="*/ 627393 w 3764280"/>
                      <a:gd name="connsiteY1" fmla="*/ 0 h 4346258"/>
                      <a:gd name="connsiteX2" fmla="*/ 627380 w 3764280"/>
                      <a:gd name="connsiteY2" fmla="*/ 0 h 4346258"/>
                      <a:gd name="connsiteX3" fmla="*/ 627380 w 3764280"/>
                      <a:gd name="connsiteY3" fmla="*/ 0 h 4346258"/>
                      <a:gd name="connsiteX4" fmla="*/ 1568450 w 3764280"/>
                      <a:gd name="connsiteY4" fmla="*/ 0 h 4346258"/>
                      <a:gd name="connsiteX5" fmla="*/ 3136887 w 3764280"/>
                      <a:gd name="connsiteY5" fmla="*/ 0 h 4346258"/>
                      <a:gd name="connsiteX6" fmla="*/ 3764280 w 3764280"/>
                      <a:gd name="connsiteY6" fmla="*/ 627393 h 4346258"/>
                      <a:gd name="connsiteX7" fmla="*/ 3764280 w 3764280"/>
                      <a:gd name="connsiteY7" fmla="*/ 724376 h 4346258"/>
                      <a:gd name="connsiteX8" fmla="*/ 3764280 w 3764280"/>
                      <a:gd name="connsiteY8" fmla="*/ 724376 h 4346258"/>
                      <a:gd name="connsiteX9" fmla="*/ 3764280 w 3764280"/>
                      <a:gd name="connsiteY9" fmla="*/ 1810941 h 4346258"/>
                      <a:gd name="connsiteX10" fmla="*/ 3764280 w 3764280"/>
                      <a:gd name="connsiteY10" fmla="*/ 3718865 h 4346258"/>
                      <a:gd name="connsiteX11" fmla="*/ 3136887 w 3764280"/>
                      <a:gd name="connsiteY11" fmla="*/ 4346258 h 4346258"/>
                      <a:gd name="connsiteX12" fmla="*/ 1568450 w 3764280"/>
                      <a:gd name="connsiteY12" fmla="*/ 4346258 h 4346258"/>
                      <a:gd name="connsiteX13" fmla="*/ 627380 w 3764280"/>
                      <a:gd name="connsiteY13" fmla="*/ 4346258 h 4346258"/>
                      <a:gd name="connsiteX14" fmla="*/ 627380 w 3764280"/>
                      <a:gd name="connsiteY14" fmla="*/ 4346258 h 4346258"/>
                      <a:gd name="connsiteX15" fmla="*/ 627393 w 3764280"/>
                      <a:gd name="connsiteY15" fmla="*/ 4346258 h 4346258"/>
                      <a:gd name="connsiteX16" fmla="*/ 0 w 3764280"/>
                      <a:gd name="connsiteY16" fmla="*/ 3718865 h 4346258"/>
                      <a:gd name="connsiteX17" fmla="*/ 0 w 3764280"/>
                      <a:gd name="connsiteY17" fmla="*/ 1810941 h 4346258"/>
                      <a:gd name="connsiteX18" fmla="*/ -654684 w 3764280"/>
                      <a:gd name="connsiteY18" fmla="*/ 1963509 h 4346258"/>
                      <a:gd name="connsiteX19" fmla="*/ 0 w 3764280"/>
                      <a:gd name="connsiteY19" fmla="*/ 724376 h 4346258"/>
                      <a:gd name="connsiteX20" fmla="*/ 0 w 3764280"/>
                      <a:gd name="connsiteY20" fmla="*/ 627393 h 4346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64280" h="4346258" fill="none" extrusionOk="0">
                        <a:moveTo>
                          <a:pt x="0" y="627393"/>
                        </a:moveTo>
                        <a:cubicBezTo>
                          <a:pt x="46376" y="272286"/>
                          <a:pt x="242910" y="30586"/>
                          <a:pt x="627393" y="0"/>
                        </a:cubicBezTo>
                        <a:cubicBezTo>
                          <a:pt x="627390" y="0"/>
                          <a:pt x="627385" y="0"/>
                          <a:pt x="627380" y="0"/>
                        </a:cubicBezTo>
                        <a:lnTo>
                          <a:pt x="627380" y="0"/>
                        </a:lnTo>
                        <a:cubicBezTo>
                          <a:pt x="898547" y="84474"/>
                          <a:pt x="1204823" y="81553"/>
                          <a:pt x="1568450" y="0"/>
                        </a:cubicBezTo>
                        <a:cubicBezTo>
                          <a:pt x="2076036" y="-14140"/>
                          <a:pt x="2873080" y="45391"/>
                          <a:pt x="3136887" y="0"/>
                        </a:cubicBezTo>
                        <a:cubicBezTo>
                          <a:pt x="3538677" y="20436"/>
                          <a:pt x="3762068" y="291085"/>
                          <a:pt x="3764280" y="627393"/>
                        </a:cubicBezTo>
                        <a:cubicBezTo>
                          <a:pt x="3758940" y="656349"/>
                          <a:pt x="3770798" y="681256"/>
                          <a:pt x="3764280" y="724376"/>
                        </a:cubicBezTo>
                        <a:lnTo>
                          <a:pt x="3764280" y="724376"/>
                        </a:lnTo>
                        <a:cubicBezTo>
                          <a:pt x="3699757" y="1067808"/>
                          <a:pt x="3669647" y="1690726"/>
                          <a:pt x="3764280" y="1810941"/>
                        </a:cubicBezTo>
                        <a:cubicBezTo>
                          <a:pt x="3634512" y="2730230"/>
                          <a:pt x="3884191" y="3431221"/>
                          <a:pt x="3764280" y="3718865"/>
                        </a:cubicBezTo>
                        <a:cubicBezTo>
                          <a:pt x="3747485" y="4026773"/>
                          <a:pt x="3474108" y="4352270"/>
                          <a:pt x="3136887" y="4346258"/>
                        </a:cubicBezTo>
                        <a:cubicBezTo>
                          <a:pt x="2392085" y="4428492"/>
                          <a:pt x="2196046" y="4221994"/>
                          <a:pt x="1568450" y="4346258"/>
                        </a:cubicBezTo>
                        <a:cubicBezTo>
                          <a:pt x="1470423" y="4327092"/>
                          <a:pt x="831506" y="4426917"/>
                          <a:pt x="627380" y="4346258"/>
                        </a:cubicBezTo>
                        <a:lnTo>
                          <a:pt x="627380" y="4346258"/>
                        </a:lnTo>
                        <a:cubicBezTo>
                          <a:pt x="627384" y="4346258"/>
                          <a:pt x="627390" y="4346258"/>
                          <a:pt x="627393" y="4346258"/>
                        </a:cubicBezTo>
                        <a:cubicBezTo>
                          <a:pt x="293071" y="4364658"/>
                          <a:pt x="-5220" y="4045372"/>
                          <a:pt x="0" y="3718865"/>
                        </a:cubicBezTo>
                        <a:cubicBezTo>
                          <a:pt x="-105969" y="3274157"/>
                          <a:pt x="-146101" y="2651920"/>
                          <a:pt x="0" y="1810941"/>
                        </a:cubicBezTo>
                        <a:cubicBezTo>
                          <a:pt x="-123101" y="1856569"/>
                          <a:pt x="-381120" y="1922524"/>
                          <a:pt x="-654684" y="1963509"/>
                        </a:cubicBezTo>
                        <a:cubicBezTo>
                          <a:pt x="-579113" y="1678688"/>
                          <a:pt x="-270561" y="967680"/>
                          <a:pt x="0" y="724376"/>
                        </a:cubicBezTo>
                        <a:cubicBezTo>
                          <a:pt x="-7948" y="696452"/>
                          <a:pt x="894" y="655974"/>
                          <a:pt x="0" y="627393"/>
                        </a:cubicBezTo>
                        <a:close/>
                      </a:path>
                      <a:path w="3764280" h="4346258" stroke="0" extrusionOk="0">
                        <a:moveTo>
                          <a:pt x="0" y="627393"/>
                        </a:moveTo>
                        <a:cubicBezTo>
                          <a:pt x="10453" y="270543"/>
                          <a:pt x="281366" y="5545"/>
                          <a:pt x="627393" y="0"/>
                        </a:cubicBezTo>
                        <a:cubicBezTo>
                          <a:pt x="627387" y="1"/>
                          <a:pt x="627382" y="1"/>
                          <a:pt x="627380" y="0"/>
                        </a:cubicBezTo>
                        <a:lnTo>
                          <a:pt x="627380" y="0"/>
                        </a:lnTo>
                        <a:cubicBezTo>
                          <a:pt x="907358" y="75055"/>
                          <a:pt x="1201192" y="-83897"/>
                          <a:pt x="1568450" y="0"/>
                        </a:cubicBezTo>
                        <a:cubicBezTo>
                          <a:pt x="1937304" y="-120482"/>
                          <a:pt x="2905462" y="-136671"/>
                          <a:pt x="3136887" y="0"/>
                        </a:cubicBezTo>
                        <a:cubicBezTo>
                          <a:pt x="3473310" y="-3994"/>
                          <a:pt x="3813181" y="275941"/>
                          <a:pt x="3764280" y="627393"/>
                        </a:cubicBezTo>
                        <a:cubicBezTo>
                          <a:pt x="3758636" y="668423"/>
                          <a:pt x="3755616" y="700741"/>
                          <a:pt x="3764280" y="724376"/>
                        </a:cubicBezTo>
                        <a:lnTo>
                          <a:pt x="3764280" y="724376"/>
                        </a:lnTo>
                        <a:cubicBezTo>
                          <a:pt x="3846577" y="1084350"/>
                          <a:pt x="3716258" y="1587098"/>
                          <a:pt x="3764280" y="1810941"/>
                        </a:cubicBezTo>
                        <a:cubicBezTo>
                          <a:pt x="3615139" y="2693882"/>
                          <a:pt x="3801628" y="3378821"/>
                          <a:pt x="3764280" y="3718865"/>
                        </a:cubicBezTo>
                        <a:cubicBezTo>
                          <a:pt x="3771366" y="4090281"/>
                          <a:pt x="3501503" y="4324848"/>
                          <a:pt x="3136887" y="4346258"/>
                        </a:cubicBezTo>
                        <a:cubicBezTo>
                          <a:pt x="2587609" y="4346620"/>
                          <a:pt x="2325646" y="4328062"/>
                          <a:pt x="1568450" y="4346258"/>
                        </a:cubicBezTo>
                        <a:cubicBezTo>
                          <a:pt x="1190347" y="4306149"/>
                          <a:pt x="727920" y="4333164"/>
                          <a:pt x="627380" y="4346258"/>
                        </a:cubicBezTo>
                        <a:lnTo>
                          <a:pt x="627380" y="4346258"/>
                        </a:lnTo>
                        <a:cubicBezTo>
                          <a:pt x="627384" y="4346259"/>
                          <a:pt x="627388" y="4346257"/>
                          <a:pt x="627393" y="4346258"/>
                        </a:cubicBezTo>
                        <a:cubicBezTo>
                          <a:pt x="219544" y="4342047"/>
                          <a:pt x="-191" y="4059741"/>
                          <a:pt x="0" y="3718865"/>
                        </a:cubicBezTo>
                        <a:cubicBezTo>
                          <a:pt x="89843" y="3016783"/>
                          <a:pt x="3454" y="2295559"/>
                          <a:pt x="0" y="1810941"/>
                        </a:cubicBezTo>
                        <a:cubicBezTo>
                          <a:pt x="-229346" y="1909961"/>
                          <a:pt x="-551380" y="1991638"/>
                          <a:pt x="-654684" y="1963509"/>
                        </a:cubicBezTo>
                        <a:cubicBezTo>
                          <a:pt x="-550046" y="1560623"/>
                          <a:pt x="-238106" y="1019055"/>
                          <a:pt x="0" y="724376"/>
                        </a:cubicBezTo>
                        <a:cubicBezTo>
                          <a:pt x="-8495" y="682361"/>
                          <a:pt x="-2994" y="670227"/>
                          <a:pt x="0" y="62739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i="1" dirty="0">
                <a:solidFill>
                  <a:schemeClr val="tx1"/>
                </a:solidFill>
              </a:rPr>
              <a:t>Get a reliable broadband service to our area. Our teacher is superb. She is let down badly by the lack of a reliable service.</a:t>
            </a:r>
          </a:p>
          <a:p>
            <a:pPr algn="ctr"/>
            <a:r>
              <a:rPr lang="en-US" sz="2200" dirty="0">
                <a:solidFill>
                  <a:schemeClr val="tx1"/>
                </a:solidFill>
              </a:rPr>
              <a:t>ACL learner</a:t>
            </a:r>
            <a:endParaRPr lang="en-GB" sz="2200" dirty="0"/>
          </a:p>
        </p:txBody>
      </p:sp>
      <p:sp>
        <p:nvSpPr>
          <p:cNvPr id="2" name="Speech Bubble: Rectangle with Corners Rounded 1">
            <a:extLst>
              <a:ext uri="{FF2B5EF4-FFF2-40B4-BE49-F238E27FC236}">
                <a16:creationId xmlns:a16="http://schemas.microsoft.com/office/drawing/2014/main" id="{98EC405A-0B7A-43DB-B2FF-1FAEEDC4690B}"/>
              </a:ext>
            </a:extLst>
          </p:cNvPr>
          <p:cNvSpPr/>
          <p:nvPr/>
        </p:nvSpPr>
        <p:spPr>
          <a:xfrm>
            <a:off x="8326876" y="4723524"/>
            <a:ext cx="3346315" cy="199417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i="1" dirty="0">
                <a:solidFill>
                  <a:schemeClr val="tx1"/>
                </a:solidFill>
              </a:rPr>
              <a:t>Provide suitable devices and training to teachers</a:t>
            </a:r>
          </a:p>
          <a:p>
            <a:pPr algn="ctr"/>
            <a:r>
              <a:rPr lang="en-US" sz="2200" dirty="0">
                <a:solidFill>
                  <a:schemeClr val="tx1"/>
                </a:solidFill>
              </a:rPr>
              <a:t>ACL learner</a:t>
            </a:r>
            <a:endParaRPr lang="en-GB" sz="2200" dirty="0">
              <a:solidFill>
                <a:schemeClr val="tx1"/>
              </a:solidFill>
            </a:endParaRPr>
          </a:p>
        </p:txBody>
      </p:sp>
    </p:spTree>
    <p:extLst>
      <p:ext uri="{BB962C8B-B14F-4D97-AF65-F5344CB8AC3E}">
        <p14:creationId xmlns:p14="http://schemas.microsoft.com/office/powerpoint/2010/main" val="4173469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3" y="1017142"/>
            <a:ext cx="11833372" cy="710057"/>
          </a:xfrm>
        </p:spPr>
        <p:txBody>
          <a:bodyPr>
            <a:noAutofit/>
          </a:bodyPr>
          <a:lstStyle/>
          <a:p>
            <a:r>
              <a:rPr lang="en-US" sz="3800" dirty="0"/>
              <a:t>Quotes from ACL teaching practitioners</a:t>
            </a:r>
          </a:p>
        </p:txBody>
      </p:sp>
      <p:sp>
        <p:nvSpPr>
          <p:cNvPr id="2" name="Speech Bubble: Rectangle with Corners Rounded 1">
            <a:extLst>
              <a:ext uri="{FF2B5EF4-FFF2-40B4-BE49-F238E27FC236}">
                <a16:creationId xmlns:a16="http://schemas.microsoft.com/office/drawing/2014/main" id="{CC508C0B-95A3-460E-ADBE-1FFB480DB26D}"/>
              </a:ext>
            </a:extLst>
          </p:cNvPr>
          <p:cNvSpPr/>
          <p:nvPr/>
        </p:nvSpPr>
        <p:spPr>
          <a:xfrm>
            <a:off x="528358" y="2553142"/>
            <a:ext cx="3224960" cy="3643377"/>
          </a:xfrm>
          <a:prstGeom prst="wedgeRoundRect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i="1" dirty="0" err="1">
                <a:solidFill>
                  <a:schemeClr val="accent1">
                    <a:lumMod val="50000"/>
                  </a:schemeClr>
                </a:solidFill>
              </a:rPr>
              <a:t>Organise</a:t>
            </a:r>
            <a:r>
              <a:rPr lang="en-US" sz="2200" i="1" dirty="0">
                <a:solidFill>
                  <a:schemeClr val="accent1">
                    <a:lumMod val="50000"/>
                  </a:schemeClr>
                </a:solidFill>
              </a:rPr>
              <a:t> the provision of more up to date equipment and digital tool &amp; device training.  There has to be a way of doing this safely in the Council without risking malware </a:t>
            </a:r>
            <a:r>
              <a:rPr lang="en-US" sz="2200" i="1" dirty="0" err="1">
                <a:solidFill>
                  <a:schemeClr val="accent1">
                    <a:lumMod val="50000"/>
                  </a:schemeClr>
                </a:solidFill>
              </a:rPr>
              <a:t>etc</a:t>
            </a:r>
            <a:endParaRPr lang="en-US" sz="2200" i="1" dirty="0">
              <a:solidFill>
                <a:schemeClr val="accent1">
                  <a:lumMod val="50000"/>
                </a:schemeClr>
              </a:solidFill>
            </a:endParaRPr>
          </a:p>
          <a:p>
            <a:pPr algn="ctr"/>
            <a:r>
              <a:rPr lang="en-GB" sz="2200" dirty="0">
                <a:solidFill>
                  <a:schemeClr val="accent1">
                    <a:lumMod val="50000"/>
                  </a:schemeClr>
                </a:solidFill>
              </a:rPr>
              <a:t>ACL Teaching practitioner</a:t>
            </a:r>
          </a:p>
          <a:p>
            <a:pPr algn="ctr"/>
            <a:endParaRPr lang="en-GB" sz="2200" i="1" dirty="0">
              <a:solidFill>
                <a:schemeClr val="accent1">
                  <a:lumMod val="50000"/>
                </a:schemeClr>
              </a:solidFill>
            </a:endParaRPr>
          </a:p>
        </p:txBody>
      </p:sp>
      <p:sp>
        <p:nvSpPr>
          <p:cNvPr id="7" name="Rounded Rectangular Callout 6">
            <a:extLst>
              <a:ext uri="{FF2B5EF4-FFF2-40B4-BE49-F238E27FC236}">
                <a16:creationId xmlns:a16="http://schemas.microsoft.com/office/drawing/2014/main" id="{50B91782-0971-3144-9CAA-1756FAA09A91}"/>
              </a:ext>
            </a:extLst>
          </p:cNvPr>
          <p:cNvSpPr/>
          <p:nvPr/>
        </p:nvSpPr>
        <p:spPr>
          <a:xfrm>
            <a:off x="4068247" y="2084222"/>
            <a:ext cx="4072394" cy="2580611"/>
          </a:xfrm>
          <a:custGeom>
            <a:avLst/>
            <a:gdLst>
              <a:gd name="connsiteX0" fmla="*/ 0 w 4072394"/>
              <a:gd name="connsiteY0" fmla="*/ 430110 h 2580611"/>
              <a:gd name="connsiteX1" fmla="*/ 430110 w 4072394"/>
              <a:gd name="connsiteY1" fmla="*/ 0 h 2580611"/>
              <a:gd name="connsiteX2" fmla="*/ 2375563 w 4072394"/>
              <a:gd name="connsiteY2" fmla="*/ 0 h 2580611"/>
              <a:gd name="connsiteX3" fmla="*/ 2375563 w 4072394"/>
              <a:gd name="connsiteY3" fmla="*/ 0 h 2580611"/>
              <a:gd name="connsiteX4" fmla="*/ 3393662 w 4072394"/>
              <a:gd name="connsiteY4" fmla="*/ 0 h 2580611"/>
              <a:gd name="connsiteX5" fmla="*/ 3642284 w 4072394"/>
              <a:gd name="connsiteY5" fmla="*/ 0 h 2580611"/>
              <a:gd name="connsiteX6" fmla="*/ 4072394 w 4072394"/>
              <a:gd name="connsiteY6" fmla="*/ 430110 h 2580611"/>
              <a:gd name="connsiteX7" fmla="*/ 4072394 w 4072394"/>
              <a:gd name="connsiteY7" fmla="*/ 430102 h 2580611"/>
              <a:gd name="connsiteX8" fmla="*/ 4593131 w 4072394"/>
              <a:gd name="connsiteY8" fmla="*/ 1069173 h 2580611"/>
              <a:gd name="connsiteX9" fmla="*/ 4072394 w 4072394"/>
              <a:gd name="connsiteY9" fmla="*/ 1075255 h 2580611"/>
              <a:gd name="connsiteX10" fmla="*/ 4072394 w 4072394"/>
              <a:gd name="connsiteY10" fmla="*/ 2150501 h 2580611"/>
              <a:gd name="connsiteX11" fmla="*/ 3642284 w 4072394"/>
              <a:gd name="connsiteY11" fmla="*/ 2580611 h 2580611"/>
              <a:gd name="connsiteX12" fmla="*/ 3393662 w 4072394"/>
              <a:gd name="connsiteY12" fmla="*/ 2580611 h 2580611"/>
              <a:gd name="connsiteX13" fmla="*/ 2375563 w 4072394"/>
              <a:gd name="connsiteY13" fmla="*/ 2580611 h 2580611"/>
              <a:gd name="connsiteX14" fmla="*/ 2375563 w 4072394"/>
              <a:gd name="connsiteY14" fmla="*/ 2580611 h 2580611"/>
              <a:gd name="connsiteX15" fmla="*/ 430110 w 4072394"/>
              <a:gd name="connsiteY15" fmla="*/ 2580611 h 2580611"/>
              <a:gd name="connsiteX16" fmla="*/ 0 w 4072394"/>
              <a:gd name="connsiteY16" fmla="*/ 2150501 h 2580611"/>
              <a:gd name="connsiteX17" fmla="*/ 0 w 4072394"/>
              <a:gd name="connsiteY17" fmla="*/ 1075255 h 2580611"/>
              <a:gd name="connsiteX18" fmla="*/ 0 w 4072394"/>
              <a:gd name="connsiteY18" fmla="*/ 430102 h 2580611"/>
              <a:gd name="connsiteX19" fmla="*/ 0 w 4072394"/>
              <a:gd name="connsiteY19" fmla="*/ 430102 h 2580611"/>
              <a:gd name="connsiteX20" fmla="*/ 0 w 4072394"/>
              <a:gd name="connsiteY20" fmla="*/ 430110 h 2580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72394" h="2580611" fill="none" extrusionOk="0">
                <a:moveTo>
                  <a:pt x="0" y="430110"/>
                </a:moveTo>
                <a:cubicBezTo>
                  <a:pt x="-14589" y="161260"/>
                  <a:pt x="217654" y="1659"/>
                  <a:pt x="430110" y="0"/>
                </a:cubicBezTo>
                <a:cubicBezTo>
                  <a:pt x="959335" y="133790"/>
                  <a:pt x="1456101" y="-75721"/>
                  <a:pt x="2375563" y="0"/>
                </a:cubicBezTo>
                <a:lnTo>
                  <a:pt x="2375563" y="0"/>
                </a:lnTo>
                <a:cubicBezTo>
                  <a:pt x="2621090" y="18177"/>
                  <a:pt x="3071371" y="-16398"/>
                  <a:pt x="3393662" y="0"/>
                </a:cubicBezTo>
                <a:cubicBezTo>
                  <a:pt x="3468095" y="-367"/>
                  <a:pt x="3614665" y="-19830"/>
                  <a:pt x="3642284" y="0"/>
                </a:cubicBezTo>
                <a:cubicBezTo>
                  <a:pt x="3875014" y="-2652"/>
                  <a:pt x="4100595" y="207412"/>
                  <a:pt x="4072394" y="430110"/>
                </a:cubicBezTo>
                <a:lnTo>
                  <a:pt x="4072394" y="430102"/>
                </a:lnTo>
                <a:cubicBezTo>
                  <a:pt x="4241691" y="649796"/>
                  <a:pt x="4367732" y="904425"/>
                  <a:pt x="4593131" y="1069173"/>
                </a:cubicBezTo>
                <a:cubicBezTo>
                  <a:pt x="4474751" y="1103342"/>
                  <a:pt x="4146475" y="1096323"/>
                  <a:pt x="4072394" y="1075255"/>
                </a:cubicBezTo>
                <a:cubicBezTo>
                  <a:pt x="4009714" y="1311333"/>
                  <a:pt x="4145107" y="1700281"/>
                  <a:pt x="4072394" y="2150501"/>
                </a:cubicBezTo>
                <a:cubicBezTo>
                  <a:pt x="4058702" y="2350707"/>
                  <a:pt x="3885885" y="2585285"/>
                  <a:pt x="3642284" y="2580611"/>
                </a:cubicBezTo>
                <a:cubicBezTo>
                  <a:pt x="3610152" y="2585518"/>
                  <a:pt x="3469047" y="2562090"/>
                  <a:pt x="3393662" y="2580611"/>
                </a:cubicBezTo>
                <a:cubicBezTo>
                  <a:pt x="3035079" y="2495233"/>
                  <a:pt x="2872744" y="2557260"/>
                  <a:pt x="2375563" y="2580611"/>
                </a:cubicBezTo>
                <a:lnTo>
                  <a:pt x="2375563" y="2580611"/>
                </a:lnTo>
                <a:cubicBezTo>
                  <a:pt x="2019822" y="2487105"/>
                  <a:pt x="800311" y="2747851"/>
                  <a:pt x="430110" y="2580611"/>
                </a:cubicBezTo>
                <a:cubicBezTo>
                  <a:pt x="230618" y="2604354"/>
                  <a:pt x="797" y="2385000"/>
                  <a:pt x="0" y="2150501"/>
                </a:cubicBezTo>
                <a:cubicBezTo>
                  <a:pt x="73680" y="1970649"/>
                  <a:pt x="4487" y="1395891"/>
                  <a:pt x="0" y="1075255"/>
                </a:cubicBezTo>
                <a:cubicBezTo>
                  <a:pt x="28230" y="848889"/>
                  <a:pt x="-36596" y="540475"/>
                  <a:pt x="0" y="430102"/>
                </a:cubicBezTo>
                <a:lnTo>
                  <a:pt x="0" y="430102"/>
                </a:lnTo>
                <a:lnTo>
                  <a:pt x="0" y="430110"/>
                </a:lnTo>
                <a:close/>
              </a:path>
              <a:path w="4072394" h="2580611" stroke="0" extrusionOk="0">
                <a:moveTo>
                  <a:pt x="0" y="430110"/>
                </a:moveTo>
                <a:cubicBezTo>
                  <a:pt x="17138" y="175598"/>
                  <a:pt x="193060" y="5781"/>
                  <a:pt x="430110" y="0"/>
                </a:cubicBezTo>
                <a:cubicBezTo>
                  <a:pt x="699166" y="86779"/>
                  <a:pt x="1657908" y="-28600"/>
                  <a:pt x="2375563" y="0"/>
                </a:cubicBezTo>
                <a:lnTo>
                  <a:pt x="2375563" y="0"/>
                </a:lnTo>
                <a:cubicBezTo>
                  <a:pt x="2483457" y="-39805"/>
                  <a:pt x="3001914" y="-90028"/>
                  <a:pt x="3393662" y="0"/>
                </a:cubicBezTo>
                <a:cubicBezTo>
                  <a:pt x="3458060" y="-20401"/>
                  <a:pt x="3526566" y="-22218"/>
                  <a:pt x="3642284" y="0"/>
                </a:cubicBezTo>
                <a:cubicBezTo>
                  <a:pt x="3867693" y="-4809"/>
                  <a:pt x="4084013" y="191390"/>
                  <a:pt x="4072394" y="430110"/>
                </a:cubicBezTo>
                <a:lnTo>
                  <a:pt x="4072394" y="430102"/>
                </a:lnTo>
                <a:cubicBezTo>
                  <a:pt x="4242675" y="748350"/>
                  <a:pt x="4337056" y="793724"/>
                  <a:pt x="4593131" y="1069173"/>
                </a:cubicBezTo>
                <a:cubicBezTo>
                  <a:pt x="4516888" y="1025947"/>
                  <a:pt x="4322050" y="1107558"/>
                  <a:pt x="4072394" y="1075255"/>
                </a:cubicBezTo>
                <a:cubicBezTo>
                  <a:pt x="4108980" y="1442345"/>
                  <a:pt x="4135498" y="1933779"/>
                  <a:pt x="4072394" y="2150501"/>
                </a:cubicBezTo>
                <a:cubicBezTo>
                  <a:pt x="4075664" y="2399543"/>
                  <a:pt x="3909687" y="2545322"/>
                  <a:pt x="3642284" y="2580611"/>
                </a:cubicBezTo>
                <a:cubicBezTo>
                  <a:pt x="3609631" y="2590685"/>
                  <a:pt x="3472350" y="2567827"/>
                  <a:pt x="3393662" y="2580611"/>
                </a:cubicBezTo>
                <a:cubicBezTo>
                  <a:pt x="2984949" y="2515701"/>
                  <a:pt x="2531020" y="2630045"/>
                  <a:pt x="2375563" y="2580611"/>
                </a:cubicBezTo>
                <a:lnTo>
                  <a:pt x="2375563" y="2580611"/>
                </a:lnTo>
                <a:cubicBezTo>
                  <a:pt x="1806119" y="2620304"/>
                  <a:pt x="817469" y="2662644"/>
                  <a:pt x="430110" y="2580611"/>
                </a:cubicBezTo>
                <a:cubicBezTo>
                  <a:pt x="145460" y="2577378"/>
                  <a:pt x="-217" y="2381644"/>
                  <a:pt x="0" y="2150501"/>
                </a:cubicBezTo>
                <a:cubicBezTo>
                  <a:pt x="21514" y="2030721"/>
                  <a:pt x="-51469" y="1550089"/>
                  <a:pt x="0" y="1075255"/>
                </a:cubicBezTo>
                <a:cubicBezTo>
                  <a:pt x="-22025" y="982425"/>
                  <a:pt x="26620" y="635214"/>
                  <a:pt x="0" y="430102"/>
                </a:cubicBezTo>
                <a:lnTo>
                  <a:pt x="0" y="430102"/>
                </a:lnTo>
                <a:lnTo>
                  <a:pt x="0" y="430110"/>
                </a:lnTo>
                <a:close/>
              </a:path>
            </a:pathLst>
          </a:custGeom>
          <a:solidFill>
            <a:schemeClr val="accent1">
              <a:lumMod val="60000"/>
              <a:lumOff val="40000"/>
            </a:schemeClr>
          </a:solidFill>
          <a:ln>
            <a:noFill/>
            <a:extLst>
              <a:ext uri="{C807C97D-BFC1-408E-A445-0C87EB9F89A2}">
                <ask:lineSketchStyleProps xmlns:ask="http://schemas.microsoft.com/office/drawing/2018/sketchyshapes" sd="2846074279">
                  <a:prstGeom prst="wedgeRoundRectCallout">
                    <a:avLst>
                      <a:gd name="adj1" fmla="val 62787"/>
                      <a:gd name="adj2" fmla="val -8569"/>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i="1" dirty="0">
                <a:solidFill>
                  <a:schemeClr val="accent1">
                    <a:lumMod val="50000"/>
                  </a:schemeClr>
                </a:solidFill>
              </a:rPr>
              <a:t>Perform a training needs analysis and consult with tutors to design a course of CPD to meet digital learning/teaching needs.</a:t>
            </a:r>
          </a:p>
          <a:p>
            <a:pPr algn="ctr"/>
            <a:r>
              <a:rPr lang="en-US" sz="2200" dirty="0">
                <a:solidFill>
                  <a:schemeClr val="accent1">
                    <a:lumMod val="50000"/>
                  </a:schemeClr>
                </a:solidFill>
              </a:rPr>
              <a:t>ACL</a:t>
            </a:r>
            <a:r>
              <a:rPr lang="en-GB" sz="2200" dirty="0">
                <a:solidFill>
                  <a:schemeClr val="accent1">
                    <a:lumMod val="50000"/>
                  </a:schemeClr>
                </a:solidFill>
              </a:rPr>
              <a:t> Teaching practitioner</a:t>
            </a:r>
          </a:p>
        </p:txBody>
      </p:sp>
      <p:sp>
        <p:nvSpPr>
          <p:cNvPr id="12" name="Rounded Rectangular Callout 11">
            <a:extLst>
              <a:ext uri="{FF2B5EF4-FFF2-40B4-BE49-F238E27FC236}">
                <a16:creationId xmlns:a16="http://schemas.microsoft.com/office/drawing/2014/main" id="{7D2E99F9-B3DE-5940-B97A-1D1743F3351F}"/>
              </a:ext>
            </a:extLst>
          </p:cNvPr>
          <p:cNvSpPr/>
          <p:nvPr/>
        </p:nvSpPr>
        <p:spPr>
          <a:xfrm>
            <a:off x="4068247" y="5393625"/>
            <a:ext cx="4190534" cy="1411555"/>
          </a:xfrm>
          <a:custGeom>
            <a:avLst/>
            <a:gdLst>
              <a:gd name="connsiteX0" fmla="*/ 0 w 4190534"/>
              <a:gd name="connsiteY0" fmla="*/ 235264 h 1411555"/>
              <a:gd name="connsiteX1" fmla="*/ 235264 w 4190534"/>
              <a:gd name="connsiteY1" fmla="*/ 0 h 1411555"/>
              <a:gd name="connsiteX2" fmla="*/ 2444478 w 4190534"/>
              <a:gd name="connsiteY2" fmla="*/ 0 h 1411555"/>
              <a:gd name="connsiteX3" fmla="*/ 3240749 w 4190534"/>
              <a:gd name="connsiteY3" fmla="*/ -392878 h 1411555"/>
              <a:gd name="connsiteX4" fmla="*/ 3492112 w 4190534"/>
              <a:gd name="connsiteY4" fmla="*/ 0 h 1411555"/>
              <a:gd name="connsiteX5" fmla="*/ 3955270 w 4190534"/>
              <a:gd name="connsiteY5" fmla="*/ 0 h 1411555"/>
              <a:gd name="connsiteX6" fmla="*/ 4190534 w 4190534"/>
              <a:gd name="connsiteY6" fmla="*/ 235264 h 1411555"/>
              <a:gd name="connsiteX7" fmla="*/ 4190534 w 4190534"/>
              <a:gd name="connsiteY7" fmla="*/ 235259 h 1411555"/>
              <a:gd name="connsiteX8" fmla="*/ 4190534 w 4190534"/>
              <a:gd name="connsiteY8" fmla="*/ 235259 h 1411555"/>
              <a:gd name="connsiteX9" fmla="*/ 4190534 w 4190534"/>
              <a:gd name="connsiteY9" fmla="*/ 588148 h 1411555"/>
              <a:gd name="connsiteX10" fmla="*/ 4190534 w 4190534"/>
              <a:gd name="connsiteY10" fmla="*/ 1176291 h 1411555"/>
              <a:gd name="connsiteX11" fmla="*/ 3955270 w 4190534"/>
              <a:gd name="connsiteY11" fmla="*/ 1411555 h 1411555"/>
              <a:gd name="connsiteX12" fmla="*/ 3492112 w 4190534"/>
              <a:gd name="connsiteY12" fmla="*/ 1411555 h 1411555"/>
              <a:gd name="connsiteX13" fmla="*/ 2444478 w 4190534"/>
              <a:gd name="connsiteY13" fmla="*/ 1411555 h 1411555"/>
              <a:gd name="connsiteX14" fmla="*/ 2444478 w 4190534"/>
              <a:gd name="connsiteY14" fmla="*/ 1411555 h 1411555"/>
              <a:gd name="connsiteX15" fmla="*/ 235264 w 4190534"/>
              <a:gd name="connsiteY15" fmla="*/ 1411555 h 1411555"/>
              <a:gd name="connsiteX16" fmla="*/ 0 w 4190534"/>
              <a:gd name="connsiteY16" fmla="*/ 1176291 h 1411555"/>
              <a:gd name="connsiteX17" fmla="*/ 0 w 4190534"/>
              <a:gd name="connsiteY17" fmla="*/ 588148 h 1411555"/>
              <a:gd name="connsiteX18" fmla="*/ 0 w 4190534"/>
              <a:gd name="connsiteY18" fmla="*/ 235259 h 1411555"/>
              <a:gd name="connsiteX19" fmla="*/ 0 w 4190534"/>
              <a:gd name="connsiteY19" fmla="*/ 235259 h 1411555"/>
              <a:gd name="connsiteX20" fmla="*/ 0 w 4190534"/>
              <a:gd name="connsiteY20" fmla="*/ 235264 h 1411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90534" h="1411555" fill="none" extrusionOk="0">
                <a:moveTo>
                  <a:pt x="0" y="235264"/>
                </a:moveTo>
                <a:cubicBezTo>
                  <a:pt x="-4283" y="96141"/>
                  <a:pt x="130316" y="1652"/>
                  <a:pt x="235264" y="0"/>
                </a:cubicBezTo>
                <a:cubicBezTo>
                  <a:pt x="755026" y="133790"/>
                  <a:pt x="1733380" y="-75721"/>
                  <a:pt x="2444478" y="0"/>
                </a:cubicBezTo>
                <a:cubicBezTo>
                  <a:pt x="2628048" y="-28182"/>
                  <a:pt x="3115228" y="-341495"/>
                  <a:pt x="3240749" y="-392878"/>
                </a:cubicBezTo>
                <a:cubicBezTo>
                  <a:pt x="3272121" y="-316245"/>
                  <a:pt x="3425001" y="-140387"/>
                  <a:pt x="3492112" y="0"/>
                </a:cubicBezTo>
                <a:cubicBezTo>
                  <a:pt x="3679021" y="7199"/>
                  <a:pt x="3846795" y="-15811"/>
                  <a:pt x="3955270" y="0"/>
                </a:cubicBezTo>
                <a:cubicBezTo>
                  <a:pt x="4092998" y="-3592"/>
                  <a:pt x="4206968" y="96877"/>
                  <a:pt x="4190534" y="235264"/>
                </a:cubicBezTo>
                <a:lnTo>
                  <a:pt x="4190534" y="235259"/>
                </a:lnTo>
                <a:lnTo>
                  <a:pt x="4190534" y="235259"/>
                </a:lnTo>
                <a:cubicBezTo>
                  <a:pt x="4181923" y="384620"/>
                  <a:pt x="4166717" y="540273"/>
                  <a:pt x="4190534" y="588148"/>
                </a:cubicBezTo>
                <a:cubicBezTo>
                  <a:pt x="4198484" y="758955"/>
                  <a:pt x="4166842" y="929256"/>
                  <a:pt x="4190534" y="1176291"/>
                </a:cubicBezTo>
                <a:cubicBezTo>
                  <a:pt x="4187684" y="1298451"/>
                  <a:pt x="4097448" y="1421004"/>
                  <a:pt x="3955270" y="1411555"/>
                </a:cubicBezTo>
                <a:cubicBezTo>
                  <a:pt x="3778385" y="1370744"/>
                  <a:pt x="3680906" y="1396600"/>
                  <a:pt x="3492112" y="1411555"/>
                </a:cubicBezTo>
                <a:cubicBezTo>
                  <a:pt x="3291169" y="1408575"/>
                  <a:pt x="2725879" y="1397044"/>
                  <a:pt x="2444478" y="1411555"/>
                </a:cubicBezTo>
                <a:lnTo>
                  <a:pt x="2444478" y="1411555"/>
                </a:lnTo>
                <a:cubicBezTo>
                  <a:pt x="1756694" y="1318049"/>
                  <a:pt x="541370" y="1578795"/>
                  <a:pt x="235264" y="1411555"/>
                </a:cubicBezTo>
                <a:cubicBezTo>
                  <a:pt x="115967" y="1418192"/>
                  <a:pt x="4555" y="1288822"/>
                  <a:pt x="0" y="1176291"/>
                </a:cubicBezTo>
                <a:cubicBezTo>
                  <a:pt x="-16480" y="1085657"/>
                  <a:pt x="2534" y="748391"/>
                  <a:pt x="0" y="588148"/>
                </a:cubicBezTo>
                <a:cubicBezTo>
                  <a:pt x="-21221" y="524478"/>
                  <a:pt x="25145" y="296576"/>
                  <a:pt x="0" y="235259"/>
                </a:cubicBezTo>
                <a:lnTo>
                  <a:pt x="0" y="235259"/>
                </a:lnTo>
                <a:lnTo>
                  <a:pt x="0" y="235264"/>
                </a:lnTo>
                <a:close/>
              </a:path>
              <a:path w="4190534" h="1411555" stroke="0" extrusionOk="0">
                <a:moveTo>
                  <a:pt x="0" y="235264"/>
                </a:moveTo>
                <a:cubicBezTo>
                  <a:pt x="7491" y="97914"/>
                  <a:pt x="105740" y="4792"/>
                  <a:pt x="235264" y="0"/>
                </a:cubicBezTo>
                <a:cubicBezTo>
                  <a:pt x="705544" y="86779"/>
                  <a:pt x="1532902" y="-28600"/>
                  <a:pt x="2444478" y="0"/>
                </a:cubicBezTo>
                <a:cubicBezTo>
                  <a:pt x="2853085" y="-160222"/>
                  <a:pt x="3008946" y="-271286"/>
                  <a:pt x="3240749" y="-392878"/>
                </a:cubicBezTo>
                <a:cubicBezTo>
                  <a:pt x="3305060" y="-245994"/>
                  <a:pt x="3401446" y="-80894"/>
                  <a:pt x="3492112" y="0"/>
                </a:cubicBezTo>
                <a:cubicBezTo>
                  <a:pt x="3540812" y="-23702"/>
                  <a:pt x="3807837" y="-34365"/>
                  <a:pt x="3955270" y="0"/>
                </a:cubicBezTo>
                <a:cubicBezTo>
                  <a:pt x="4084940" y="-5694"/>
                  <a:pt x="4192557" y="93432"/>
                  <a:pt x="4190534" y="235264"/>
                </a:cubicBezTo>
                <a:lnTo>
                  <a:pt x="4190534" y="235259"/>
                </a:lnTo>
                <a:lnTo>
                  <a:pt x="4190534" y="235259"/>
                </a:lnTo>
                <a:cubicBezTo>
                  <a:pt x="4192029" y="328937"/>
                  <a:pt x="4199974" y="481786"/>
                  <a:pt x="4190534" y="588148"/>
                </a:cubicBezTo>
                <a:cubicBezTo>
                  <a:pt x="4142032" y="846764"/>
                  <a:pt x="4223784" y="973594"/>
                  <a:pt x="4190534" y="1176291"/>
                </a:cubicBezTo>
                <a:cubicBezTo>
                  <a:pt x="4191663" y="1310194"/>
                  <a:pt x="4092407" y="1403041"/>
                  <a:pt x="3955270" y="1411555"/>
                </a:cubicBezTo>
                <a:cubicBezTo>
                  <a:pt x="3804506" y="1421622"/>
                  <a:pt x="3621867" y="1386568"/>
                  <a:pt x="3492112" y="1411555"/>
                </a:cubicBezTo>
                <a:cubicBezTo>
                  <a:pt x="2993461" y="1493612"/>
                  <a:pt x="2802270" y="1348141"/>
                  <a:pt x="2444478" y="1411555"/>
                </a:cubicBezTo>
                <a:lnTo>
                  <a:pt x="2444478" y="1411555"/>
                </a:lnTo>
                <a:cubicBezTo>
                  <a:pt x="1456708" y="1451248"/>
                  <a:pt x="1115044" y="1493588"/>
                  <a:pt x="235264" y="1411555"/>
                </a:cubicBezTo>
                <a:cubicBezTo>
                  <a:pt x="80657" y="1409861"/>
                  <a:pt x="-270" y="1298249"/>
                  <a:pt x="0" y="1176291"/>
                </a:cubicBezTo>
                <a:cubicBezTo>
                  <a:pt x="-46564" y="1059314"/>
                  <a:pt x="-21277" y="809241"/>
                  <a:pt x="0" y="588148"/>
                </a:cubicBezTo>
                <a:cubicBezTo>
                  <a:pt x="6904" y="516028"/>
                  <a:pt x="10246" y="351851"/>
                  <a:pt x="0" y="235259"/>
                </a:cubicBezTo>
                <a:lnTo>
                  <a:pt x="0" y="235259"/>
                </a:lnTo>
                <a:lnTo>
                  <a:pt x="0" y="235264"/>
                </a:lnTo>
                <a:close/>
              </a:path>
            </a:pathLst>
          </a:custGeom>
          <a:solidFill>
            <a:schemeClr val="bg2">
              <a:lumMod val="90000"/>
            </a:schemeClr>
          </a:solidFill>
          <a:ln>
            <a:noFill/>
            <a:extLst>
              <a:ext uri="{C807C97D-BFC1-408E-A445-0C87EB9F89A2}">
                <ask:lineSketchStyleProps xmlns:ask="http://schemas.microsoft.com/office/drawing/2018/sketchyshapes" sd="2846074279">
                  <a:prstGeom prst="wedgeRoundRectCallout">
                    <a:avLst>
                      <a:gd name="adj1" fmla="val 27335"/>
                      <a:gd name="adj2" fmla="val -77833"/>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i="1" dirty="0">
                <a:solidFill>
                  <a:schemeClr val="accent1">
                    <a:lumMod val="50000"/>
                  </a:schemeClr>
                </a:solidFill>
              </a:rPr>
              <a:t>Combine face to face and online learning so that both can be </a:t>
            </a:r>
            <a:r>
              <a:rPr lang="en-US" sz="2200" i="1" dirty="0" err="1">
                <a:solidFill>
                  <a:schemeClr val="accent1">
                    <a:lumMod val="50000"/>
                  </a:schemeClr>
                </a:solidFill>
              </a:rPr>
              <a:t>utilised</a:t>
            </a:r>
            <a:r>
              <a:rPr lang="en-US" sz="2200" i="1" dirty="0">
                <a:solidFill>
                  <a:schemeClr val="accent1">
                    <a:lumMod val="50000"/>
                  </a:schemeClr>
                </a:solidFill>
              </a:rPr>
              <a:t> when needed</a:t>
            </a:r>
          </a:p>
          <a:p>
            <a:pPr algn="ctr"/>
            <a:r>
              <a:rPr lang="en-US" sz="2200" dirty="0">
                <a:solidFill>
                  <a:schemeClr val="accent1">
                    <a:lumMod val="50000"/>
                  </a:schemeClr>
                </a:solidFill>
              </a:rPr>
              <a:t>ACL</a:t>
            </a:r>
            <a:r>
              <a:rPr lang="en-GB" sz="2200" dirty="0">
                <a:solidFill>
                  <a:schemeClr val="accent1">
                    <a:lumMod val="50000"/>
                  </a:schemeClr>
                </a:solidFill>
              </a:rPr>
              <a:t> Teaching practitioner</a:t>
            </a:r>
          </a:p>
        </p:txBody>
      </p:sp>
      <p:sp>
        <p:nvSpPr>
          <p:cNvPr id="13" name="Rounded Rectangular Callout 12">
            <a:extLst>
              <a:ext uri="{FF2B5EF4-FFF2-40B4-BE49-F238E27FC236}">
                <a16:creationId xmlns:a16="http://schemas.microsoft.com/office/drawing/2014/main" id="{BC8188DC-A8E2-3D45-A45D-15CE3C390777}"/>
              </a:ext>
            </a:extLst>
          </p:cNvPr>
          <p:cNvSpPr/>
          <p:nvPr/>
        </p:nvSpPr>
        <p:spPr>
          <a:xfrm>
            <a:off x="8888640" y="1889669"/>
            <a:ext cx="3717257" cy="4502742"/>
          </a:xfrm>
          <a:custGeom>
            <a:avLst/>
            <a:gdLst>
              <a:gd name="connsiteX0" fmla="*/ 0 w 3717257"/>
              <a:gd name="connsiteY0" fmla="*/ 619555 h 4502742"/>
              <a:gd name="connsiteX1" fmla="*/ 619555 w 3717257"/>
              <a:gd name="connsiteY1" fmla="*/ 0 h 4502742"/>
              <a:gd name="connsiteX2" fmla="*/ 619543 w 3717257"/>
              <a:gd name="connsiteY2" fmla="*/ 0 h 4502742"/>
              <a:gd name="connsiteX3" fmla="*/ 619543 w 3717257"/>
              <a:gd name="connsiteY3" fmla="*/ 0 h 4502742"/>
              <a:gd name="connsiteX4" fmla="*/ 1548857 w 3717257"/>
              <a:gd name="connsiteY4" fmla="*/ 0 h 4502742"/>
              <a:gd name="connsiteX5" fmla="*/ 3097702 w 3717257"/>
              <a:gd name="connsiteY5" fmla="*/ 0 h 4502742"/>
              <a:gd name="connsiteX6" fmla="*/ 3717257 w 3717257"/>
              <a:gd name="connsiteY6" fmla="*/ 619555 h 4502742"/>
              <a:gd name="connsiteX7" fmla="*/ 3717257 w 3717257"/>
              <a:gd name="connsiteY7" fmla="*/ 2626600 h 4502742"/>
              <a:gd name="connsiteX8" fmla="*/ 3717257 w 3717257"/>
              <a:gd name="connsiteY8" fmla="*/ 2626600 h 4502742"/>
              <a:gd name="connsiteX9" fmla="*/ 3717257 w 3717257"/>
              <a:gd name="connsiteY9" fmla="*/ 3752285 h 4502742"/>
              <a:gd name="connsiteX10" fmla="*/ 3717257 w 3717257"/>
              <a:gd name="connsiteY10" fmla="*/ 3883187 h 4502742"/>
              <a:gd name="connsiteX11" fmla="*/ 3097702 w 3717257"/>
              <a:gd name="connsiteY11" fmla="*/ 4502742 h 4502742"/>
              <a:gd name="connsiteX12" fmla="*/ 1548857 w 3717257"/>
              <a:gd name="connsiteY12" fmla="*/ 4502742 h 4502742"/>
              <a:gd name="connsiteX13" fmla="*/ 619543 w 3717257"/>
              <a:gd name="connsiteY13" fmla="*/ 4502742 h 4502742"/>
              <a:gd name="connsiteX14" fmla="*/ 619543 w 3717257"/>
              <a:gd name="connsiteY14" fmla="*/ 4502742 h 4502742"/>
              <a:gd name="connsiteX15" fmla="*/ 619555 w 3717257"/>
              <a:gd name="connsiteY15" fmla="*/ 4502742 h 4502742"/>
              <a:gd name="connsiteX16" fmla="*/ 0 w 3717257"/>
              <a:gd name="connsiteY16" fmla="*/ 3883187 h 4502742"/>
              <a:gd name="connsiteX17" fmla="*/ 0 w 3717257"/>
              <a:gd name="connsiteY17" fmla="*/ 3752285 h 4502742"/>
              <a:gd name="connsiteX18" fmla="*/ -224411 w 3717257"/>
              <a:gd name="connsiteY18" fmla="*/ 4269500 h 4502742"/>
              <a:gd name="connsiteX19" fmla="*/ 0 w 3717257"/>
              <a:gd name="connsiteY19" fmla="*/ 2626600 h 4502742"/>
              <a:gd name="connsiteX20" fmla="*/ 0 w 3717257"/>
              <a:gd name="connsiteY20" fmla="*/ 619555 h 450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17257" h="4502742" fill="none" extrusionOk="0">
                <a:moveTo>
                  <a:pt x="0" y="619555"/>
                </a:moveTo>
                <a:cubicBezTo>
                  <a:pt x="29802" y="271853"/>
                  <a:pt x="271060" y="5092"/>
                  <a:pt x="619555" y="0"/>
                </a:cubicBezTo>
                <a:cubicBezTo>
                  <a:pt x="619549" y="1"/>
                  <a:pt x="619545" y="0"/>
                  <a:pt x="619543" y="0"/>
                </a:cubicBezTo>
                <a:lnTo>
                  <a:pt x="619543" y="0"/>
                </a:lnTo>
                <a:cubicBezTo>
                  <a:pt x="926443" y="-67427"/>
                  <a:pt x="1281526" y="72400"/>
                  <a:pt x="1548857" y="0"/>
                </a:cubicBezTo>
                <a:cubicBezTo>
                  <a:pt x="1729418" y="-106476"/>
                  <a:pt x="2404096" y="118766"/>
                  <a:pt x="3097702" y="0"/>
                </a:cubicBezTo>
                <a:cubicBezTo>
                  <a:pt x="3482645" y="15810"/>
                  <a:pt x="3712056" y="301344"/>
                  <a:pt x="3717257" y="619555"/>
                </a:cubicBezTo>
                <a:cubicBezTo>
                  <a:pt x="3833252" y="1460618"/>
                  <a:pt x="3873077" y="2103410"/>
                  <a:pt x="3717257" y="2626600"/>
                </a:cubicBezTo>
                <a:lnTo>
                  <a:pt x="3717257" y="2626600"/>
                </a:lnTo>
                <a:cubicBezTo>
                  <a:pt x="3742364" y="2895142"/>
                  <a:pt x="3669995" y="3593497"/>
                  <a:pt x="3717257" y="3752285"/>
                </a:cubicBezTo>
                <a:cubicBezTo>
                  <a:pt x="3722026" y="3777765"/>
                  <a:pt x="3714800" y="3835824"/>
                  <a:pt x="3717257" y="3883187"/>
                </a:cubicBezTo>
                <a:cubicBezTo>
                  <a:pt x="3697058" y="4178943"/>
                  <a:pt x="3408279" y="4523212"/>
                  <a:pt x="3097702" y="4502742"/>
                </a:cubicBezTo>
                <a:cubicBezTo>
                  <a:pt x="2764900" y="4434293"/>
                  <a:pt x="2126977" y="4383859"/>
                  <a:pt x="1548857" y="4502742"/>
                </a:cubicBezTo>
                <a:cubicBezTo>
                  <a:pt x="1342180" y="4563221"/>
                  <a:pt x="1017699" y="4562347"/>
                  <a:pt x="619543" y="4502742"/>
                </a:cubicBezTo>
                <a:lnTo>
                  <a:pt x="619543" y="4502742"/>
                </a:lnTo>
                <a:cubicBezTo>
                  <a:pt x="619549" y="4502741"/>
                  <a:pt x="619549" y="4502742"/>
                  <a:pt x="619555" y="4502742"/>
                </a:cubicBezTo>
                <a:cubicBezTo>
                  <a:pt x="287295" y="4517717"/>
                  <a:pt x="-16264" y="4163060"/>
                  <a:pt x="0" y="3883187"/>
                </a:cubicBezTo>
                <a:cubicBezTo>
                  <a:pt x="-1249" y="3853970"/>
                  <a:pt x="-9963" y="3801445"/>
                  <a:pt x="0" y="3752285"/>
                </a:cubicBezTo>
                <a:cubicBezTo>
                  <a:pt x="-117828" y="3980591"/>
                  <a:pt x="-220841" y="4199857"/>
                  <a:pt x="-224411" y="4269500"/>
                </a:cubicBezTo>
                <a:cubicBezTo>
                  <a:pt x="-93081" y="3710386"/>
                  <a:pt x="23712" y="2828461"/>
                  <a:pt x="0" y="2626600"/>
                </a:cubicBezTo>
                <a:cubicBezTo>
                  <a:pt x="-66396" y="1953570"/>
                  <a:pt x="-89713" y="1066121"/>
                  <a:pt x="0" y="619555"/>
                </a:cubicBezTo>
                <a:close/>
              </a:path>
              <a:path w="3717257" h="4502742" stroke="0" extrusionOk="0">
                <a:moveTo>
                  <a:pt x="0" y="619555"/>
                </a:moveTo>
                <a:cubicBezTo>
                  <a:pt x="29685" y="247994"/>
                  <a:pt x="282323" y="57870"/>
                  <a:pt x="619555" y="0"/>
                </a:cubicBezTo>
                <a:cubicBezTo>
                  <a:pt x="619549" y="0"/>
                  <a:pt x="619547" y="0"/>
                  <a:pt x="619543" y="0"/>
                </a:cubicBezTo>
                <a:lnTo>
                  <a:pt x="619543" y="0"/>
                </a:lnTo>
                <a:cubicBezTo>
                  <a:pt x="746447" y="83232"/>
                  <a:pt x="1264100" y="80634"/>
                  <a:pt x="1548857" y="0"/>
                </a:cubicBezTo>
                <a:cubicBezTo>
                  <a:pt x="2139133" y="-78116"/>
                  <a:pt x="2766552" y="60476"/>
                  <a:pt x="3097702" y="0"/>
                </a:cubicBezTo>
                <a:cubicBezTo>
                  <a:pt x="3410586" y="-11607"/>
                  <a:pt x="3742514" y="274826"/>
                  <a:pt x="3717257" y="619555"/>
                </a:cubicBezTo>
                <a:cubicBezTo>
                  <a:pt x="3797270" y="1220499"/>
                  <a:pt x="3558568" y="2354030"/>
                  <a:pt x="3717257" y="2626600"/>
                </a:cubicBezTo>
                <a:lnTo>
                  <a:pt x="3717257" y="2626600"/>
                </a:lnTo>
                <a:cubicBezTo>
                  <a:pt x="3749976" y="2996647"/>
                  <a:pt x="3748113" y="3405203"/>
                  <a:pt x="3717257" y="3752285"/>
                </a:cubicBezTo>
                <a:cubicBezTo>
                  <a:pt x="3717590" y="3788778"/>
                  <a:pt x="3712544" y="3837231"/>
                  <a:pt x="3717257" y="3883187"/>
                </a:cubicBezTo>
                <a:cubicBezTo>
                  <a:pt x="3730762" y="4272845"/>
                  <a:pt x="3471574" y="4465277"/>
                  <a:pt x="3097702" y="4502742"/>
                </a:cubicBezTo>
                <a:cubicBezTo>
                  <a:pt x="2742592" y="4471363"/>
                  <a:pt x="1932246" y="4382386"/>
                  <a:pt x="1548857" y="4502742"/>
                </a:cubicBezTo>
                <a:cubicBezTo>
                  <a:pt x="1331488" y="4454007"/>
                  <a:pt x="889853" y="4436651"/>
                  <a:pt x="619543" y="4502742"/>
                </a:cubicBezTo>
                <a:lnTo>
                  <a:pt x="619543" y="4502742"/>
                </a:lnTo>
                <a:cubicBezTo>
                  <a:pt x="619546" y="4502742"/>
                  <a:pt x="619552" y="4502742"/>
                  <a:pt x="619555" y="4502742"/>
                </a:cubicBezTo>
                <a:cubicBezTo>
                  <a:pt x="243137" y="4500391"/>
                  <a:pt x="-844" y="4200473"/>
                  <a:pt x="0" y="3883187"/>
                </a:cubicBezTo>
                <a:cubicBezTo>
                  <a:pt x="-10910" y="3861464"/>
                  <a:pt x="2119" y="3787887"/>
                  <a:pt x="0" y="3752285"/>
                </a:cubicBezTo>
                <a:cubicBezTo>
                  <a:pt x="-77452" y="4008124"/>
                  <a:pt x="-236657" y="4174799"/>
                  <a:pt x="-224411" y="4269500"/>
                </a:cubicBezTo>
                <a:cubicBezTo>
                  <a:pt x="-209795" y="3459433"/>
                  <a:pt x="-105220" y="2911825"/>
                  <a:pt x="0" y="2626600"/>
                </a:cubicBezTo>
                <a:cubicBezTo>
                  <a:pt x="133790" y="1840677"/>
                  <a:pt x="-75721" y="1421204"/>
                  <a:pt x="0" y="619555"/>
                </a:cubicBezTo>
                <a:close/>
              </a:path>
            </a:pathLst>
          </a:custGeom>
          <a:solidFill>
            <a:schemeClr val="accent1">
              <a:lumMod val="40000"/>
              <a:lumOff val="60000"/>
            </a:schemeClr>
          </a:solidFill>
          <a:ln>
            <a:noFill/>
            <a:extLst>
              <a:ext uri="{C807C97D-BFC1-408E-A445-0C87EB9F89A2}">
                <ask:lineSketchStyleProps xmlns:ask="http://schemas.microsoft.com/office/drawing/2018/sketchyshapes" sd="2846074279">
                  <a:prstGeom prst="wedgeRoundRectCallout">
                    <a:avLst>
                      <a:gd name="adj1" fmla="val -56037"/>
                      <a:gd name="adj2" fmla="val 44820"/>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i="1" dirty="0">
                <a:solidFill>
                  <a:schemeClr val="accent1">
                    <a:lumMod val="50000"/>
                  </a:schemeClr>
                </a:solidFill>
              </a:rPr>
              <a:t>Be positive about online delivery and the benefits to learners in terms of accessibility and provision across the whole of Wales! I really believe that this is a fabulous way to learn and we should be at the forefront of innovation in this area!</a:t>
            </a:r>
          </a:p>
          <a:p>
            <a:pPr algn="ctr"/>
            <a:r>
              <a:rPr lang="en-US" sz="2200" dirty="0">
                <a:solidFill>
                  <a:schemeClr val="accent1">
                    <a:lumMod val="50000"/>
                  </a:schemeClr>
                </a:solidFill>
              </a:rPr>
              <a:t>ACL</a:t>
            </a:r>
            <a:r>
              <a:rPr lang="en-GB" sz="2200" dirty="0">
                <a:solidFill>
                  <a:schemeClr val="accent1">
                    <a:lumMod val="50000"/>
                  </a:schemeClr>
                </a:solidFill>
              </a:rPr>
              <a:t> Teaching practitioner</a:t>
            </a:r>
          </a:p>
        </p:txBody>
      </p:sp>
    </p:spTree>
    <p:extLst>
      <p:ext uri="{BB962C8B-B14F-4D97-AF65-F5344CB8AC3E}">
        <p14:creationId xmlns:p14="http://schemas.microsoft.com/office/powerpoint/2010/main" val="3961608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3" y="1017142"/>
            <a:ext cx="11833372" cy="710057"/>
          </a:xfrm>
        </p:spPr>
        <p:txBody>
          <a:bodyPr>
            <a:noAutofit/>
          </a:bodyPr>
          <a:lstStyle/>
          <a:p>
            <a:r>
              <a:rPr lang="en-US" sz="3800" dirty="0"/>
              <a:t>Quotes from ACL professional services staff</a:t>
            </a:r>
          </a:p>
        </p:txBody>
      </p:sp>
      <p:sp>
        <p:nvSpPr>
          <p:cNvPr id="7" name="Rounded Rectangular Callout 6">
            <a:extLst>
              <a:ext uri="{FF2B5EF4-FFF2-40B4-BE49-F238E27FC236}">
                <a16:creationId xmlns:a16="http://schemas.microsoft.com/office/drawing/2014/main" id="{50B91782-0971-3144-9CAA-1756FAA09A91}"/>
              </a:ext>
            </a:extLst>
          </p:cNvPr>
          <p:cNvSpPr/>
          <p:nvPr/>
        </p:nvSpPr>
        <p:spPr>
          <a:xfrm>
            <a:off x="1017475" y="1917863"/>
            <a:ext cx="3491366" cy="2387601"/>
          </a:xfrm>
          <a:custGeom>
            <a:avLst/>
            <a:gdLst>
              <a:gd name="connsiteX0" fmla="*/ 0 w 3491366"/>
              <a:gd name="connsiteY0" fmla="*/ 397941 h 2387601"/>
              <a:gd name="connsiteX1" fmla="*/ 397941 w 3491366"/>
              <a:gd name="connsiteY1" fmla="*/ 0 h 2387601"/>
              <a:gd name="connsiteX2" fmla="*/ 581894 w 3491366"/>
              <a:gd name="connsiteY2" fmla="*/ 0 h 2387601"/>
              <a:gd name="connsiteX3" fmla="*/ 581894 w 3491366"/>
              <a:gd name="connsiteY3" fmla="*/ 0 h 2387601"/>
              <a:gd name="connsiteX4" fmla="*/ 1454736 w 3491366"/>
              <a:gd name="connsiteY4" fmla="*/ 0 h 2387601"/>
              <a:gd name="connsiteX5" fmla="*/ 3093425 w 3491366"/>
              <a:gd name="connsiteY5" fmla="*/ 0 h 2387601"/>
              <a:gd name="connsiteX6" fmla="*/ 3491366 w 3491366"/>
              <a:gd name="connsiteY6" fmla="*/ 397941 h 2387601"/>
              <a:gd name="connsiteX7" fmla="*/ 3491366 w 3491366"/>
              <a:gd name="connsiteY7" fmla="*/ 1392767 h 2387601"/>
              <a:gd name="connsiteX8" fmla="*/ 3491366 w 3491366"/>
              <a:gd name="connsiteY8" fmla="*/ 1392767 h 2387601"/>
              <a:gd name="connsiteX9" fmla="*/ 3491366 w 3491366"/>
              <a:gd name="connsiteY9" fmla="*/ 1989668 h 2387601"/>
              <a:gd name="connsiteX10" fmla="*/ 3491366 w 3491366"/>
              <a:gd name="connsiteY10" fmla="*/ 1989660 h 2387601"/>
              <a:gd name="connsiteX11" fmla="*/ 3093425 w 3491366"/>
              <a:gd name="connsiteY11" fmla="*/ 2387601 h 2387601"/>
              <a:gd name="connsiteX12" fmla="*/ 1454736 w 3491366"/>
              <a:gd name="connsiteY12" fmla="*/ 2387601 h 2387601"/>
              <a:gd name="connsiteX13" fmla="*/ 581894 w 3491366"/>
              <a:gd name="connsiteY13" fmla="*/ 2387601 h 2387601"/>
              <a:gd name="connsiteX14" fmla="*/ 581894 w 3491366"/>
              <a:gd name="connsiteY14" fmla="*/ 2387601 h 2387601"/>
              <a:gd name="connsiteX15" fmla="*/ 397941 w 3491366"/>
              <a:gd name="connsiteY15" fmla="*/ 2387601 h 2387601"/>
              <a:gd name="connsiteX16" fmla="*/ 0 w 3491366"/>
              <a:gd name="connsiteY16" fmla="*/ 1989660 h 2387601"/>
              <a:gd name="connsiteX17" fmla="*/ 0 w 3491366"/>
              <a:gd name="connsiteY17" fmla="*/ 1989668 h 2387601"/>
              <a:gd name="connsiteX18" fmla="*/ -640735 w 3491366"/>
              <a:gd name="connsiteY18" fmla="*/ 1507125 h 2387601"/>
              <a:gd name="connsiteX19" fmla="*/ 0 w 3491366"/>
              <a:gd name="connsiteY19" fmla="*/ 1392767 h 2387601"/>
              <a:gd name="connsiteX20" fmla="*/ 0 w 3491366"/>
              <a:gd name="connsiteY20" fmla="*/ 397941 h 2387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91366" h="2387601" fill="none" extrusionOk="0">
                <a:moveTo>
                  <a:pt x="0" y="397941"/>
                </a:moveTo>
                <a:cubicBezTo>
                  <a:pt x="-3230" y="171233"/>
                  <a:pt x="185252" y="469"/>
                  <a:pt x="397941" y="0"/>
                </a:cubicBezTo>
                <a:cubicBezTo>
                  <a:pt x="436885" y="-13415"/>
                  <a:pt x="519955" y="-14487"/>
                  <a:pt x="581894" y="0"/>
                </a:cubicBezTo>
                <a:lnTo>
                  <a:pt x="581894" y="0"/>
                </a:lnTo>
                <a:cubicBezTo>
                  <a:pt x="742945" y="-53314"/>
                  <a:pt x="1273868" y="67957"/>
                  <a:pt x="1454736" y="0"/>
                </a:cubicBezTo>
                <a:cubicBezTo>
                  <a:pt x="1795711" y="73448"/>
                  <a:pt x="2769614" y="-50586"/>
                  <a:pt x="3093425" y="0"/>
                </a:cubicBezTo>
                <a:cubicBezTo>
                  <a:pt x="3299642" y="-7473"/>
                  <a:pt x="3504904" y="185290"/>
                  <a:pt x="3491366" y="397941"/>
                </a:cubicBezTo>
                <a:cubicBezTo>
                  <a:pt x="3516204" y="569797"/>
                  <a:pt x="3527184" y="936545"/>
                  <a:pt x="3491366" y="1392767"/>
                </a:cubicBezTo>
                <a:lnTo>
                  <a:pt x="3491366" y="1392767"/>
                </a:lnTo>
                <a:cubicBezTo>
                  <a:pt x="3512428" y="1570244"/>
                  <a:pt x="3534750" y="1895607"/>
                  <a:pt x="3491366" y="1989668"/>
                </a:cubicBezTo>
                <a:lnTo>
                  <a:pt x="3491366" y="1989660"/>
                </a:lnTo>
                <a:cubicBezTo>
                  <a:pt x="3499264" y="2177455"/>
                  <a:pt x="3276915" y="2389082"/>
                  <a:pt x="3093425" y="2387601"/>
                </a:cubicBezTo>
                <a:cubicBezTo>
                  <a:pt x="2708209" y="2427278"/>
                  <a:pt x="1794704" y="2350325"/>
                  <a:pt x="1454736" y="2387601"/>
                </a:cubicBezTo>
                <a:cubicBezTo>
                  <a:pt x="1144300" y="2372506"/>
                  <a:pt x="990316" y="2383046"/>
                  <a:pt x="581894" y="2387601"/>
                </a:cubicBezTo>
                <a:lnTo>
                  <a:pt x="581894" y="2387601"/>
                </a:lnTo>
                <a:cubicBezTo>
                  <a:pt x="558330" y="2401809"/>
                  <a:pt x="450915" y="2386000"/>
                  <a:pt x="397941" y="2387601"/>
                </a:cubicBezTo>
                <a:cubicBezTo>
                  <a:pt x="183610" y="2395465"/>
                  <a:pt x="26408" y="2200584"/>
                  <a:pt x="0" y="1989660"/>
                </a:cubicBezTo>
                <a:lnTo>
                  <a:pt x="0" y="1989668"/>
                </a:lnTo>
                <a:cubicBezTo>
                  <a:pt x="-285783" y="1800457"/>
                  <a:pt x="-428759" y="1735603"/>
                  <a:pt x="-640735" y="1507125"/>
                </a:cubicBezTo>
                <a:cubicBezTo>
                  <a:pt x="-532461" y="1533323"/>
                  <a:pt x="-130412" y="1458160"/>
                  <a:pt x="0" y="1392767"/>
                </a:cubicBezTo>
                <a:cubicBezTo>
                  <a:pt x="18308" y="1116304"/>
                  <a:pt x="-24654" y="809813"/>
                  <a:pt x="0" y="397941"/>
                </a:cubicBezTo>
                <a:close/>
              </a:path>
              <a:path w="3491366" h="2387601" stroke="0" extrusionOk="0">
                <a:moveTo>
                  <a:pt x="0" y="397941"/>
                </a:moveTo>
                <a:cubicBezTo>
                  <a:pt x="8041" y="170202"/>
                  <a:pt x="179252" y="12744"/>
                  <a:pt x="397941" y="0"/>
                </a:cubicBezTo>
                <a:cubicBezTo>
                  <a:pt x="424459" y="-15181"/>
                  <a:pt x="562323" y="1219"/>
                  <a:pt x="581894" y="0"/>
                </a:cubicBezTo>
                <a:lnTo>
                  <a:pt x="581894" y="0"/>
                </a:lnTo>
                <a:cubicBezTo>
                  <a:pt x="697937" y="28242"/>
                  <a:pt x="1045483" y="8179"/>
                  <a:pt x="1454736" y="0"/>
                </a:cubicBezTo>
                <a:cubicBezTo>
                  <a:pt x="2011274" y="46105"/>
                  <a:pt x="2554712" y="130229"/>
                  <a:pt x="3093425" y="0"/>
                </a:cubicBezTo>
                <a:cubicBezTo>
                  <a:pt x="3288396" y="-9831"/>
                  <a:pt x="3505899" y="176692"/>
                  <a:pt x="3491366" y="397941"/>
                </a:cubicBezTo>
                <a:cubicBezTo>
                  <a:pt x="3539331" y="823223"/>
                  <a:pt x="3469665" y="899086"/>
                  <a:pt x="3491366" y="1392767"/>
                </a:cubicBezTo>
                <a:lnTo>
                  <a:pt x="3491366" y="1392767"/>
                </a:lnTo>
                <a:cubicBezTo>
                  <a:pt x="3465446" y="1472442"/>
                  <a:pt x="3477243" y="1855488"/>
                  <a:pt x="3491366" y="1989668"/>
                </a:cubicBezTo>
                <a:lnTo>
                  <a:pt x="3491366" y="1989660"/>
                </a:lnTo>
                <a:cubicBezTo>
                  <a:pt x="3532006" y="2201460"/>
                  <a:pt x="3326652" y="2407319"/>
                  <a:pt x="3093425" y="2387601"/>
                </a:cubicBezTo>
                <a:cubicBezTo>
                  <a:pt x="2909822" y="2306410"/>
                  <a:pt x="1632746" y="2438718"/>
                  <a:pt x="1454736" y="2387601"/>
                </a:cubicBezTo>
                <a:cubicBezTo>
                  <a:pt x="1136679" y="2319675"/>
                  <a:pt x="980999" y="2326343"/>
                  <a:pt x="581894" y="2387601"/>
                </a:cubicBezTo>
                <a:lnTo>
                  <a:pt x="581894" y="2387601"/>
                </a:lnTo>
                <a:cubicBezTo>
                  <a:pt x="511235" y="2401664"/>
                  <a:pt x="433895" y="2394130"/>
                  <a:pt x="397941" y="2387601"/>
                </a:cubicBezTo>
                <a:cubicBezTo>
                  <a:pt x="170496" y="2385406"/>
                  <a:pt x="7842" y="2213591"/>
                  <a:pt x="0" y="1989660"/>
                </a:cubicBezTo>
                <a:lnTo>
                  <a:pt x="0" y="1989668"/>
                </a:lnTo>
                <a:cubicBezTo>
                  <a:pt x="-334322" y="1798385"/>
                  <a:pt x="-440254" y="1675118"/>
                  <a:pt x="-640735" y="1507125"/>
                </a:cubicBezTo>
                <a:cubicBezTo>
                  <a:pt x="-404994" y="1446817"/>
                  <a:pt x="-253480" y="1472819"/>
                  <a:pt x="0" y="1392767"/>
                </a:cubicBezTo>
                <a:cubicBezTo>
                  <a:pt x="53267" y="1092397"/>
                  <a:pt x="59736" y="736269"/>
                  <a:pt x="0" y="397941"/>
                </a:cubicBezTo>
                <a:close/>
              </a:path>
            </a:pathLst>
          </a:custGeom>
          <a:solidFill>
            <a:schemeClr val="accent1">
              <a:lumMod val="60000"/>
              <a:lumOff val="40000"/>
            </a:schemeClr>
          </a:solidFill>
          <a:ln>
            <a:noFill/>
            <a:extLst>
              <a:ext uri="{C807C97D-BFC1-408E-A445-0C87EB9F89A2}">
                <ask:lineSketchStyleProps xmlns:ask="http://schemas.microsoft.com/office/drawing/2018/sketchyshapes" sd="2846074279">
                  <a:prstGeom prst="wedgeRoundRectCallout">
                    <a:avLst>
                      <a:gd name="adj1" fmla="val -68352"/>
                      <a:gd name="adj2" fmla="val 13123"/>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a:solidFill>
                  <a:schemeClr val="accent1">
                    <a:lumMod val="50000"/>
                  </a:schemeClr>
                </a:solidFill>
              </a:rPr>
              <a:t>During Induction period include training into software and systems used by the organisation, followed up by a simple guide</a:t>
            </a:r>
          </a:p>
          <a:p>
            <a:pPr algn="ctr"/>
            <a:r>
              <a:rPr lang="en-US" sz="2000" dirty="0">
                <a:solidFill>
                  <a:schemeClr val="accent1">
                    <a:lumMod val="50000"/>
                  </a:schemeClr>
                </a:solidFill>
              </a:rPr>
              <a:t>ACL</a:t>
            </a:r>
            <a:r>
              <a:rPr lang="en-GB" sz="2000" dirty="0">
                <a:solidFill>
                  <a:schemeClr val="accent1">
                    <a:lumMod val="50000"/>
                  </a:schemeClr>
                </a:solidFill>
              </a:rPr>
              <a:t> professional services staff</a:t>
            </a:r>
          </a:p>
        </p:txBody>
      </p:sp>
      <p:sp>
        <p:nvSpPr>
          <p:cNvPr id="2" name="Speech Bubble: Rectangle with Corners Rounded 1">
            <a:extLst>
              <a:ext uri="{FF2B5EF4-FFF2-40B4-BE49-F238E27FC236}">
                <a16:creationId xmlns:a16="http://schemas.microsoft.com/office/drawing/2014/main" id="{3AD203D9-B81E-431A-9E44-C8E4DA8DD8F9}"/>
              </a:ext>
            </a:extLst>
          </p:cNvPr>
          <p:cNvSpPr/>
          <p:nvPr/>
        </p:nvSpPr>
        <p:spPr>
          <a:xfrm>
            <a:off x="4947920" y="2070872"/>
            <a:ext cx="3108960" cy="1708966"/>
          </a:xfrm>
          <a:prstGeom prst="wedgeRoundRectCallou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a:solidFill>
                  <a:schemeClr val="accent1">
                    <a:lumMod val="50000"/>
                  </a:schemeClr>
                </a:solidFill>
              </a:rPr>
              <a:t>Reliable internet provision countywide</a:t>
            </a:r>
          </a:p>
          <a:p>
            <a:pPr algn="ctr"/>
            <a:r>
              <a:rPr lang="en-US" sz="2000" dirty="0">
                <a:solidFill>
                  <a:schemeClr val="accent1">
                    <a:lumMod val="50000"/>
                  </a:schemeClr>
                </a:solidFill>
              </a:rPr>
              <a:t>ACL</a:t>
            </a:r>
            <a:r>
              <a:rPr lang="en-GB" sz="2000" dirty="0">
                <a:solidFill>
                  <a:schemeClr val="accent1">
                    <a:lumMod val="50000"/>
                  </a:schemeClr>
                </a:solidFill>
              </a:rPr>
              <a:t> professional services staff</a:t>
            </a:r>
            <a:endParaRPr lang="en-GB" sz="2000" i="1" dirty="0">
              <a:solidFill>
                <a:schemeClr val="accent1">
                  <a:lumMod val="50000"/>
                </a:schemeClr>
              </a:solidFill>
            </a:endParaRPr>
          </a:p>
        </p:txBody>
      </p:sp>
      <p:sp>
        <p:nvSpPr>
          <p:cNvPr id="11" name="Rounded Rectangular Callout 10">
            <a:extLst>
              <a:ext uri="{FF2B5EF4-FFF2-40B4-BE49-F238E27FC236}">
                <a16:creationId xmlns:a16="http://schemas.microsoft.com/office/drawing/2014/main" id="{8E257FC9-DAE8-A24C-9E1F-D19B795E41A4}"/>
              </a:ext>
            </a:extLst>
          </p:cNvPr>
          <p:cNvSpPr/>
          <p:nvPr/>
        </p:nvSpPr>
        <p:spPr>
          <a:xfrm>
            <a:off x="8583417" y="2070871"/>
            <a:ext cx="3705787" cy="2234593"/>
          </a:xfrm>
          <a:custGeom>
            <a:avLst/>
            <a:gdLst>
              <a:gd name="connsiteX0" fmla="*/ 0 w 3705787"/>
              <a:gd name="connsiteY0" fmla="*/ 372440 h 2234593"/>
              <a:gd name="connsiteX1" fmla="*/ 372440 w 3705787"/>
              <a:gd name="connsiteY1" fmla="*/ 0 h 2234593"/>
              <a:gd name="connsiteX2" fmla="*/ 617631 w 3705787"/>
              <a:gd name="connsiteY2" fmla="*/ 0 h 2234593"/>
              <a:gd name="connsiteX3" fmla="*/ 617631 w 3705787"/>
              <a:gd name="connsiteY3" fmla="*/ 0 h 2234593"/>
              <a:gd name="connsiteX4" fmla="*/ 1544078 w 3705787"/>
              <a:gd name="connsiteY4" fmla="*/ 0 h 2234593"/>
              <a:gd name="connsiteX5" fmla="*/ 3333347 w 3705787"/>
              <a:gd name="connsiteY5" fmla="*/ 0 h 2234593"/>
              <a:gd name="connsiteX6" fmla="*/ 3705787 w 3705787"/>
              <a:gd name="connsiteY6" fmla="*/ 372440 h 2234593"/>
              <a:gd name="connsiteX7" fmla="*/ 3705787 w 3705787"/>
              <a:gd name="connsiteY7" fmla="*/ 1303513 h 2234593"/>
              <a:gd name="connsiteX8" fmla="*/ 3705787 w 3705787"/>
              <a:gd name="connsiteY8" fmla="*/ 1303513 h 2234593"/>
              <a:gd name="connsiteX9" fmla="*/ 3705787 w 3705787"/>
              <a:gd name="connsiteY9" fmla="*/ 1862161 h 2234593"/>
              <a:gd name="connsiteX10" fmla="*/ 3705787 w 3705787"/>
              <a:gd name="connsiteY10" fmla="*/ 1862153 h 2234593"/>
              <a:gd name="connsiteX11" fmla="*/ 3333347 w 3705787"/>
              <a:gd name="connsiteY11" fmla="*/ 2234593 h 2234593"/>
              <a:gd name="connsiteX12" fmla="*/ 1544078 w 3705787"/>
              <a:gd name="connsiteY12" fmla="*/ 2234593 h 2234593"/>
              <a:gd name="connsiteX13" fmla="*/ 617631 w 3705787"/>
              <a:gd name="connsiteY13" fmla="*/ 2234593 h 2234593"/>
              <a:gd name="connsiteX14" fmla="*/ 617631 w 3705787"/>
              <a:gd name="connsiteY14" fmla="*/ 2234593 h 2234593"/>
              <a:gd name="connsiteX15" fmla="*/ 372440 w 3705787"/>
              <a:gd name="connsiteY15" fmla="*/ 2234593 h 2234593"/>
              <a:gd name="connsiteX16" fmla="*/ 0 w 3705787"/>
              <a:gd name="connsiteY16" fmla="*/ 1862153 h 2234593"/>
              <a:gd name="connsiteX17" fmla="*/ 0 w 3705787"/>
              <a:gd name="connsiteY17" fmla="*/ 1862161 h 2234593"/>
              <a:gd name="connsiteX18" fmla="*/ -368318 w 3705787"/>
              <a:gd name="connsiteY18" fmla="*/ 1912678 h 2234593"/>
              <a:gd name="connsiteX19" fmla="*/ 0 w 3705787"/>
              <a:gd name="connsiteY19" fmla="*/ 1303513 h 2234593"/>
              <a:gd name="connsiteX20" fmla="*/ 0 w 3705787"/>
              <a:gd name="connsiteY20" fmla="*/ 372440 h 223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05787" h="2234593" fill="none" extrusionOk="0">
                <a:moveTo>
                  <a:pt x="0" y="372440"/>
                </a:moveTo>
                <a:cubicBezTo>
                  <a:pt x="-9077" y="147268"/>
                  <a:pt x="203359" y="2421"/>
                  <a:pt x="372440" y="0"/>
                </a:cubicBezTo>
                <a:cubicBezTo>
                  <a:pt x="469183" y="-407"/>
                  <a:pt x="517657" y="17045"/>
                  <a:pt x="617631" y="0"/>
                </a:cubicBezTo>
                <a:lnTo>
                  <a:pt x="617631" y="0"/>
                </a:lnTo>
                <a:cubicBezTo>
                  <a:pt x="830296" y="81876"/>
                  <a:pt x="1346422" y="-10889"/>
                  <a:pt x="1544078" y="0"/>
                </a:cubicBezTo>
                <a:cubicBezTo>
                  <a:pt x="2051078" y="-115834"/>
                  <a:pt x="3075405" y="-22871"/>
                  <a:pt x="3333347" y="0"/>
                </a:cubicBezTo>
                <a:cubicBezTo>
                  <a:pt x="3522330" y="-9208"/>
                  <a:pt x="3725623" y="177188"/>
                  <a:pt x="3705787" y="372440"/>
                </a:cubicBezTo>
                <a:cubicBezTo>
                  <a:pt x="3735122" y="765528"/>
                  <a:pt x="3665170" y="1001443"/>
                  <a:pt x="3705787" y="1303513"/>
                </a:cubicBezTo>
                <a:lnTo>
                  <a:pt x="3705787" y="1303513"/>
                </a:lnTo>
                <a:cubicBezTo>
                  <a:pt x="3711890" y="1517055"/>
                  <a:pt x="3736132" y="1720583"/>
                  <a:pt x="3705787" y="1862161"/>
                </a:cubicBezTo>
                <a:lnTo>
                  <a:pt x="3705787" y="1862153"/>
                </a:lnTo>
                <a:cubicBezTo>
                  <a:pt x="3710442" y="2048995"/>
                  <a:pt x="3528078" y="2235041"/>
                  <a:pt x="3333347" y="2234593"/>
                </a:cubicBezTo>
                <a:cubicBezTo>
                  <a:pt x="2513985" y="2152071"/>
                  <a:pt x="1884225" y="2169379"/>
                  <a:pt x="1544078" y="2234593"/>
                </a:cubicBezTo>
                <a:cubicBezTo>
                  <a:pt x="1135614" y="2241278"/>
                  <a:pt x="888098" y="2306225"/>
                  <a:pt x="617631" y="2234593"/>
                </a:cubicBezTo>
                <a:lnTo>
                  <a:pt x="617631" y="2234593"/>
                </a:lnTo>
                <a:cubicBezTo>
                  <a:pt x="545353" y="2244232"/>
                  <a:pt x="460715" y="2220149"/>
                  <a:pt x="372440" y="2234593"/>
                </a:cubicBezTo>
                <a:cubicBezTo>
                  <a:pt x="173369" y="2244156"/>
                  <a:pt x="13865" y="2063198"/>
                  <a:pt x="0" y="1862153"/>
                </a:cubicBezTo>
                <a:lnTo>
                  <a:pt x="0" y="1862161"/>
                </a:lnTo>
                <a:cubicBezTo>
                  <a:pt x="-146813" y="1852550"/>
                  <a:pt x="-229413" y="1862971"/>
                  <a:pt x="-368318" y="1912678"/>
                </a:cubicBezTo>
                <a:cubicBezTo>
                  <a:pt x="-222376" y="1668936"/>
                  <a:pt x="-136219" y="1524243"/>
                  <a:pt x="0" y="1303513"/>
                </a:cubicBezTo>
                <a:cubicBezTo>
                  <a:pt x="-83221" y="932358"/>
                  <a:pt x="17137" y="627759"/>
                  <a:pt x="0" y="372440"/>
                </a:cubicBezTo>
                <a:close/>
              </a:path>
              <a:path w="3705787" h="2234593" stroke="0" extrusionOk="0">
                <a:moveTo>
                  <a:pt x="0" y="372440"/>
                </a:moveTo>
                <a:cubicBezTo>
                  <a:pt x="5732" y="161072"/>
                  <a:pt x="169562" y="32984"/>
                  <a:pt x="372440" y="0"/>
                </a:cubicBezTo>
                <a:cubicBezTo>
                  <a:pt x="439071" y="21"/>
                  <a:pt x="574377" y="15169"/>
                  <a:pt x="617631" y="0"/>
                </a:cubicBezTo>
                <a:lnTo>
                  <a:pt x="617631" y="0"/>
                </a:lnTo>
                <a:cubicBezTo>
                  <a:pt x="887435" y="12378"/>
                  <a:pt x="1082347" y="-58993"/>
                  <a:pt x="1544078" y="0"/>
                </a:cubicBezTo>
                <a:cubicBezTo>
                  <a:pt x="2413934" y="-58227"/>
                  <a:pt x="2882458" y="-52157"/>
                  <a:pt x="3333347" y="0"/>
                </a:cubicBezTo>
                <a:cubicBezTo>
                  <a:pt x="3510241" y="-11413"/>
                  <a:pt x="3713753" y="165940"/>
                  <a:pt x="3705787" y="372440"/>
                </a:cubicBezTo>
                <a:cubicBezTo>
                  <a:pt x="3787448" y="781555"/>
                  <a:pt x="3711985" y="860087"/>
                  <a:pt x="3705787" y="1303513"/>
                </a:cubicBezTo>
                <a:lnTo>
                  <a:pt x="3705787" y="1303513"/>
                </a:lnTo>
                <a:cubicBezTo>
                  <a:pt x="3713276" y="1392248"/>
                  <a:pt x="3708259" y="1741197"/>
                  <a:pt x="3705787" y="1862161"/>
                </a:cubicBezTo>
                <a:lnTo>
                  <a:pt x="3705787" y="1862153"/>
                </a:lnTo>
                <a:cubicBezTo>
                  <a:pt x="3741660" y="2060804"/>
                  <a:pt x="3560413" y="2265926"/>
                  <a:pt x="3333347" y="2234593"/>
                </a:cubicBezTo>
                <a:cubicBezTo>
                  <a:pt x="2924960" y="2373270"/>
                  <a:pt x="1991298" y="2292503"/>
                  <a:pt x="1544078" y="2234593"/>
                </a:cubicBezTo>
                <a:cubicBezTo>
                  <a:pt x="1414641" y="2305906"/>
                  <a:pt x="1051864" y="2184586"/>
                  <a:pt x="617631" y="2234593"/>
                </a:cubicBezTo>
                <a:lnTo>
                  <a:pt x="617631" y="2234593"/>
                </a:lnTo>
                <a:cubicBezTo>
                  <a:pt x="592329" y="2248889"/>
                  <a:pt x="473238" y="2251525"/>
                  <a:pt x="372440" y="2234593"/>
                </a:cubicBezTo>
                <a:cubicBezTo>
                  <a:pt x="158363" y="2232193"/>
                  <a:pt x="22864" y="2079958"/>
                  <a:pt x="0" y="1862153"/>
                </a:cubicBezTo>
                <a:lnTo>
                  <a:pt x="0" y="1862161"/>
                </a:lnTo>
                <a:cubicBezTo>
                  <a:pt x="-146251" y="1857552"/>
                  <a:pt x="-262551" y="1906064"/>
                  <a:pt x="-368318" y="1912678"/>
                </a:cubicBezTo>
                <a:cubicBezTo>
                  <a:pt x="-183011" y="1663533"/>
                  <a:pt x="-112002" y="1577587"/>
                  <a:pt x="0" y="1303513"/>
                </a:cubicBezTo>
                <a:cubicBezTo>
                  <a:pt x="-52682" y="1076711"/>
                  <a:pt x="-67490" y="661023"/>
                  <a:pt x="0" y="372440"/>
                </a:cubicBezTo>
                <a:close/>
              </a:path>
            </a:pathLst>
          </a:custGeom>
          <a:solidFill>
            <a:schemeClr val="accent1">
              <a:lumMod val="60000"/>
              <a:lumOff val="40000"/>
            </a:schemeClr>
          </a:solidFill>
          <a:ln>
            <a:noFill/>
            <a:extLst>
              <a:ext uri="{C807C97D-BFC1-408E-A445-0C87EB9F89A2}">
                <ask:lineSketchStyleProps xmlns:ask="http://schemas.microsoft.com/office/drawing/2018/sketchyshapes" sd="2846074279">
                  <a:prstGeom prst="wedgeRoundRectCallout">
                    <a:avLst>
                      <a:gd name="adj1" fmla="val -59939"/>
                      <a:gd name="adj2" fmla="val 35594"/>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a:solidFill>
                  <a:schemeClr val="accent1">
                    <a:lumMod val="50000"/>
                  </a:schemeClr>
                </a:solidFill>
              </a:rPr>
              <a:t>Have systems that integrate with each other rather than separate ones this will save in human error, time and be more efficient</a:t>
            </a:r>
          </a:p>
          <a:p>
            <a:pPr algn="ctr"/>
            <a:r>
              <a:rPr lang="en-GB" sz="2000" dirty="0">
                <a:solidFill>
                  <a:schemeClr val="accent1">
                    <a:lumMod val="50000"/>
                  </a:schemeClr>
                </a:solidFill>
              </a:rPr>
              <a:t>ACL professional services staff</a:t>
            </a:r>
          </a:p>
        </p:txBody>
      </p:sp>
      <p:sp>
        <p:nvSpPr>
          <p:cNvPr id="12" name="Rounded Rectangular Callout 11">
            <a:extLst>
              <a:ext uri="{FF2B5EF4-FFF2-40B4-BE49-F238E27FC236}">
                <a16:creationId xmlns:a16="http://schemas.microsoft.com/office/drawing/2014/main" id="{7D2E99F9-B3DE-5940-B97A-1D1743F3351F}"/>
              </a:ext>
            </a:extLst>
          </p:cNvPr>
          <p:cNvSpPr/>
          <p:nvPr/>
        </p:nvSpPr>
        <p:spPr>
          <a:xfrm>
            <a:off x="1017475" y="5140705"/>
            <a:ext cx="5702412" cy="1530626"/>
          </a:xfrm>
          <a:custGeom>
            <a:avLst/>
            <a:gdLst>
              <a:gd name="connsiteX0" fmla="*/ 0 w 5702412"/>
              <a:gd name="connsiteY0" fmla="*/ 255109 h 1530626"/>
              <a:gd name="connsiteX1" fmla="*/ 255109 w 5702412"/>
              <a:gd name="connsiteY1" fmla="*/ 0 h 1530626"/>
              <a:gd name="connsiteX2" fmla="*/ 3326407 w 5702412"/>
              <a:gd name="connsiteY2" fmla="*/ 0 h 1530626"/>
              <a:gd name="connsiteX3" fmla="*/ 4409960 w 5702412"/>
              <a:gd name="connsiteY3" fmla="*/ -426019 h 1530626"/>
              <a:gd name="connsiteX4" fmla="*/ 4752010 w 5702412"/>
              <a:gd name="connsiteY4" fmla="*/ 0 h 1530626"/>
              <a:gd name="connsiteX5" fmla="*/ 5447303 w 5702412"/>
              <a:gd name="connsiteY5" fmla="*/ 0 h 1530626"/>
              <a:gd name="connsiteX6" fmla="*/ 5702412 w 5702412"/>
              <a:gd name="connsiteY6" fmla="*/ 255109 h 1530626"/>
              <a:gd name="connsiteX7" fmla="*/ 5702412 w 5702412"/>
              <a:gd name="connsiteY7" fmla="*/ 255104 h 1530626"/>
              <a:gd name="connsiteX8" fmla="*/ 5702412 w 5702412"/>
              <a:gd name="connsiteY8" fmla="*/ 255104 h 1530626"/>
              <a:gd name="connsiteX9" fmla="*/ 5702412 w 5702412"/>
              <a:gd name="connsiteY9" fmla="*/ 637761 h 1530626"/>
              <a:gd name="connsiteX10" fmla="*/ 5702412 w 5702412"/>
              <a:gd name="connsiteY10" fmla="*/ 1275517 h 1530626"/>
              <a:gd name="connsiteX11" fmla="*/ 5447303 w 5702412"/>
              <a:gd name="connsiteY11" fmla="*/ 1530626 h 1530626"/>
              <a:gd name="connsiteX12" fmla="*/ 4752010 w 5702412"/>
              <a:gd name="connsiteY12" fmla="*/ 1530626 h 1530626"/>
              <a:gd name="connsiteX13" fmla="*/ 3326407 w 5702412"/>
              <a:gd name="connsiteY13" fmla="*/ 1530626 h 1530626"/>
              <a:gd name="connsiteX14" fmla="*/ 3326407 w 5702412"/>
              <a:gd name="connsiteY14" fmla="*/ 1530626 h 1530626"/>
              <a:gd name="connsiteX15" fmla="*/ 255109 w 5702412"/>
              <a:gd name="connsiteY15" fmla="*/ 1530626 h 1530626"/>
              <a:gd name="connsiteX16" fmla="*/ 0 w 5702412"/>
              <a:gd name="connsiteY16" fmla="*/ 1275517 h 1530626"/>
              <a:gd name="connsiteX17" fmla="*/ 0 w 5702412"/>
              <a:gd name="connsiteY17" fmla="*/ 637761 h 1530626"/>
              <a:gd name="connsiteX18" fmla="*/ 0 w 5702412"/>
              <a:gd name="connsiteY18" fmla="*/ 255104 h 1530626"/>
              <a:gd name="connsiteX19" fmla="*/ 0 w 5702412"/>
              <a:gd name="connsiteY19" fmla="*/ 255104 h 1530626"/>
              <a:gd name="connsiteX20" fmla="*/ 0 w 5702412"/>
              <a:gd name="connsiteY20" fmla="*/ 255109 h 153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702412" h="1530626" fill="none" extrusionOk="0">
                <a:moveTo>
                  <a:pt x="0" y="255109"/>
                </a:moveTo>
                <a:cubicBezTo>
                  <a:pt x="-9610" y="93593"/>
                  <a:pt x="135045" y="1377"/>
                  <a:pt x="255109" y="0"/>
                </a:cubicBezTo>
                <a:cubicBezTo>
                  <a:pt x="1651511" y="133790"/>
                  <a:pt x="1910919" y="-75721"/>
                  <a:pt x="3326407" y="0"/>
                </a:cubicBezTo>
                <a:cubicBezTo>
                  <a:pt x="3693726" y="-104404"/>
                  <a:pt x="4094105" y="-391318"/>
                  <a:pt x="4409960" y="-426019"/>
                </a:cubicBezTo>
                <a:cubicBezTo>
                  <a:pt x="4585226" y="-264299"/>
                  <a:pt x="4627207" y="-197515"/>
                  <a:pt x="4752010" y="0"/>
                </a:cubicBezTo>
                <a:cubicBezTo>
                  <a:pt x="4888462" y="-25810"/>
                  <a:pt x="5115327" y="49949"/>
                  <a:pt x="5447303" y="0"/>
                </a:cubicBezTo>
                <a:cubicBezTo>
                  <a:pt x="5592349" y="-1913"/>
                  <a:pt x="5720200" y="105066"/>
                  <a:pt x="5702412" y="255109"/>
                </a:cubicBezTo>
                <a:lnTo>
                  <a:pt x="5702412" y="255104"/>
                </a:lnTo>
                <a:lnTo>
                  <a:pt x="5702412" y="255104"/>
                </a:lnTo>
                <a:cubicBezTo>
                  <a:pt x="5735347" y="445572"/>
                  <a:pt x="5672709" y="510919"/>
                  <a:pt x="5702412" y="637761"/>
                </a:cubicBezTo>
                <a:cubicBezTo>
                  <a:pt x="5751748" y="755905"/>
                  <a:pt x="5737271" y="1180337"/>
                  <a:pt x="5702412" y="1275517"/>
                </a:cubicBezTo>
                <a:cubicBezTo>
                  <a:pt x="5694967" y="1396108"/>
                  <a:pt x="5605202" y="1543749"/>
                  <a:pt x="5447303" y="1530626"/>
                </a:cubicBezTo>
                <a:cubicBezTo>
                  <a:pt x="5155606" y="1543533"/>
                  <a:pt x="5028846" y="1508695"/>
                  <a:pt x="4752010" y="1530626"/>
                </a:cubicBezTo>
                <a:cubicBezTo>
                  <a:pt x="4564316" y="1530648"/>
                  <a:pt x="3893508" y="1518906"/>
                  <a:pt x="3326407" y="1530626"/>
                </a:cubicBezTo>
                <a:lnTo>
                  <a:pt x="3326407" y="1530626"/>
                </a:lnTo>
                <a:cubicBezTo>
                  <a:pt x="2188997" y="1437120"/>
                  <a:pt x="1754599" y="1697866"/>
                  <a:pt x="255109" y="1530626"/>
                </a:cubicBezTo>
                <a:cubicBezTo>
                  <a:pt x="137279" y="1545017"/>
                  <a:pt x="1455" y="1410853"/>
                  <a:pt x="0" y="1275517"/>
                </a:cubicBezTo>
                <a:cubicBezTo>
                  <a:pt x="26108" y="1147411"/>
                  <a:pt x="39906" y="833551"/>
                  <a:pt x="0" y="637761"/>
                </a:cubicBezTo>
                <a:cubicBezTo>
                  <a:pt x="30703" y="592874"/>
                  <a:pt x="-28379" y="348907"/>
                  <a:pt x="0" y="255104"/>
                </a:cubicBezTo>
                <a:lnTo>
                  <a:pt x="0" y="255104"/>
                </a:lnTo>
                <a:lnTo>
                  <a:pt x="0" y="255109"/>
                </a:lnTo>
                <a:close/>
              </a:path>
              <a:path w="5702412" h="1530626" stroke="0" extrusionOk="0">
                <a:moveTo>
                  <a:pt x="0" y="255109"/>
                </a:moveTo>
                <a:cubicBezTo>
                  <a:pt x="1410" y="112820"/>
                  <a:pt x="115843" y="19067"/>
                  <a:pt x="255109" y="0"/>
                </a:cubicBezTo>
                <a:cubicBezTo>
                  <a:pt x="1699324" y="86779"/>
                  <a:pt x="2515797" y="-28600"/>
                  <a:pt x="3326407" y="0"/>
                </a:cubicBezTo>
                <a:cubicBezTo>
                  <a:pt x="3696105" y="-214244"/>
                  <a:pt x="4273257" y="-348242"/>
                  <a:pt x="4409960" y="-426019"/>
                </a:cubicBezTo>
                <a:cubicBezTo>
                  <a:pt x="4498416" y="-328681"/>
                  <a:pt x="4705755" y="-111975"/>
                  <a:pt x="4752010" y="0"/>
                </a:cubicBezTo>
                <a:cubicBezTo>
                  <a:pt x="4874793" y="34692"/>
                  <a:pt x="5147665" y="-58595"/>
                  <a:pt x="5447303" y="0"/>
                </a:cubicBezTo>
                <a:cubicBezTo>
                  <a:pt x="5587402" y="-17165"/>
                  <a:pt x="5706612" y="89512"/>
                  <a:pt x="5702412" y="255109"/>
                </a:cubicBezTo>
                <a:lnTo>
                  <a:pt x="5702412" y="255104"/>
                </a:lnTo>
                <a:lnTo>
                  <a:pt x="5702412" y="255104"/>
                </a:lnTo>
                <a:cubicBezTo>
                  <a:pt x="5679813" y="418100"/>
                  <a:pt x="5692810" y="534041"/>
                  <a:pt x="5702412" y="637761"/>
                </a:cubicBezTo>
                <a:cubicBezTo>
                  <a:pt x="5720120" y="728761"/>
                  <a:pt x="5697467" y="1051018"/>
                  <a:pt x="5702412" y="1275517"/>
                </a:cubicBezTo>
                <a:cubicBezTo>
                  <a:pt x="5702978" y="1418402"/>
                  <a:pt x="5603055" y="1513065"/>
                  <a:pt x="5447303" y="1530626"/>
                </a:cubicBezTo>
                <a:cubicBezTo>
                  <a:pt x="5292821" y="1512621"/>
                  <a:pt x="5046251" y="1477037"/>
                  <a:pt x="4752010" y="1530626"/>
                </a:cubicBezTo>
                <a:cubicBezTo>
                  <a:pt x="4403251" y="1600492"/>
                  <a:pt x="3884440" y="1432943"/>
                  <a:pt x="3326407" y="1530626"/>
                </a:cubicBezTo>
                <a:lnTo>
                  <a:pt x="3326407" y="1530626"/>
                </a:lnTo>
                <a:cubicBezTo>
                  <a:pt x="2548592" y="1570319"/>
                  <a:pt x="1555427" y="1612659"/>
                  <a:pt x="255109" y="1530626"/>
                </a:cubicBezTo>
                <a:cubicBezTo>
                  <a:pt x="104963" y="1529991"/>
                  <a:pt x="-295" y="1407710"/>
                  <a:pt x="0" y="1275517"/>
                </a:cubicBezTo>
                <a:cubicBezTo>
                  <a:pt x="-7367" y="1027076"/>
                  <a:pt x="22096" y="717777"/>
                  <a:pt x="0" y="637761"/>
                </a:cubicBezTo>
                <a:cubicBezTo>
                  <a:pt x="627" y="492996"/>
                  <a:pt x="-10975" y="405500"/>
                  <a:pt x="0" y="255104"/>
                </a:cubicBezTo>
                <a:lnTo>
                  <a:pt x="0" y="255104"/>
                </a:lnTo>
                <a:lnTo>
                  <a:pt x="0" y="255109"/>
                </a:lnTo>
                <a:close/>
              </a:path>
            </a:pathLst>
          </a:custGeom>
          <a:solidFill>
            <a:schemeClr val="bg2">
              <a:lumMod val="90000"/>
            </a:schemeClr>
          </a:solidFill>
          <a:ln>
            <a:noFill/>
            <a:extLst>
              <a:ext uri="{C807C97D-BFC1-408E-A445-0C87EB9F89A2}">
                <ask:lineSketchStyleProps xmlns:ask="http://schemas.microsoft.com/office/drawing/2018/sketchyshapes" sd="2846074279">
                  <a:prstGeom prst="wedgeRoundRectCallout">
                    <a:avLst>
                      <a:gd name="adj1" fmla="val 27335"/>
                      <a:gd name="adj2" fmla="val -77833"/>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a:solidFill>
                  <a:schemeClr val="accent1">
                    <a:lumMod val="50000"/>
                  </a:schemeClr>
                </a:solidFill>
              </a:rPr>
              <a:t>Identify digital skills needs within teams and encourage skills sharing everyday including digital skills/tips for the workplace</a:t>
            </a:r>
          </a:p>
          <a:p>
            <a:pPr algn="ctr"/>
            <a:r>
              <a:rPr lang="en-GB" sz="2000" dirty="0">
                <a:solidFill>
                  <a:schemeClr val="accent1">
                    <a:lumMod val="50000"/>
                  </a:schemeClr>
                </a:solidFill>
              </a:rPr>
              <a:t>ACL professional services staff</a:t>
            </a:r>
          </a:p>
        </p:txBody>
      </p:sp>
      <p:sp>
        <p:nvSpPr>
          <p:cNvPr id="13" name="Rounded Rectangular Callout 12">
            <a:extLst>
              <a:ext uri="{FF2B5EF4-FFF2-40B4-BE49-F238E27FC236}">
                <a16:creationId xmlns:a16="http://schemas.microsoft.com/office/drawing/2014/main" id="{BC8188DC-A8E2-3D45-A45D-15CE3C390777}"/>
              </a:ext>
            </a:extLst>
          </p:cNvPr>
          <p:cNvSpPr/>
          <p:nvPr/>
        </p:nvSpPr>
        <p:spPr>
          <a:xfrm>
            <a:off x="7457475" y="4640845"/>
            <a:ext cx="4072393" cy="1901688"/>
          </a:xfrm>
          <a:custGeom>
            <a:avLst/>
            <a:gdLst>
              <a:gd name="connsiteX0" fmla="*/ 0 w 4072393"/>
              <a:gd name="connsiteY0" fmla="*/ 316954 h 1901688"/>
              <a:gd name="connsiteX1" fmla="*/ 316954 w 4072393"/>
              <a:gd name="connsiteY1" fmla="*/ 0 h 1901688"/>
              <a:gd name="connsiteX2" fmla="*/ 2375563 w 4072393"/>
              <a:gd name="connsiteY2" fmla="*/ 0 h 1901688"/>
              <a:gd name="connsiteX3" fmla="*/ 2375563 w 4072393"/>
              <a:gd name="connsiteY3" fmla="*/ 0 h 1901688"/>
              <a:gd name="connsiteX4" fmla="*/ 3393661 w 4072393"/>
              <a:gd name="connsiteY4" fmla="*/ 0 h 1901688"/>
              <a:gd name="connsiteX5" fmla="*/ 3755439 w 4072393"/>
              <a:gd name="connsiteY5" fmla="*/ 0 h 1901688"/>
              <a:gd name="connsiteX6" fmla="*/ 4072393 w 4072393"/>
              <a:gd name="connsiteY6" fmla="*/ 316954 h 1901688"/>
              <a:gd name="connsiteX7" fmla="*/ 4072393 w 4072393"/>
              <a:gd name="connsiteY7" fmla="*/ 1109318 h 1901688"/>
              <a:gd name="connsiteX8" fmla="*/ 4679342 w 4072393"/>
              <a:gd name="connsiteY8" fmla="*/ 1796487 h 1901688"/>
              <a:gd name="connsiteX9" fmla="*/ 4072393 w 4072393"/>
              <a:gd name="connsiteY9" fmla="*/ 1584740 h 1901688"/>
              <a:gd name="connsiteX10" fmla="*/ 4072393 w 4072393"/>
              <a:gd name="connsiteY10" fmla="*/ 1584734 h 1901688"/>
              <a:gd name="connsiteX11" fmla="*/ 3755439 w 4072393"/>
              <a:gd name="connsiteY11" fmla="*/ 1901688 h 1901688"/>
              <a:gd name="connsiteX12" fmla="*/ 3393661 w 4072393"/>
              <a:gd name="connsiteY12" fmla="*/ 1901688 h 1901688"/>
              <a:gd name="connsiteX13" fmla="*/ 2375563 w 4072393"/>
              <a:gd name="connsiteY13" fmla="*/ 1901688 h 1901688"/>
              <a:gd name="connsiteX14" fmla="*/ 2375563 w 4072393"/>
              <a:gd name="connsiteY14" fmla="*/ 1901688 h 1901688"/>
              <a:gd name="connsiteX15" fmla="*/ 316954 w 4072393"/>
              <a:gd name="connsiteY15" fmla="*/ 1901688 h 1901688"/>
              <a:gd name="connsiteX16" fmla="*/ 0 w 4072393"/>
              <a:gd name="connsiteY16" fmla="*/ 1584734 h 1901688"/>
              <a:gd name="connsiteX17" fmla="*/ 0 w 4072393"/>
              <a:gd name="connsiteY17" fmla="*/ 1584740 h 1901688"/>
              <a:gd name="connsiteX18" fmla="*/ 0 w 4072393"/>
              <a:gd name="connsiteY18" fmla="*/ 1109318 h 1901688"/>
              <a:gd name="connsiteX19" fmla="*/ 0 w 4072393"/>
              <a:gd name="connsiteY19" fmla="*/ 1109318 h 1901688"/>
              <a:gd name="connsiteX20" fmla="*/ 0 w 4072393"/>
              <a:gd name="connsiteY20" fmla="*/ 316954 h 1901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72393" h="1901688" fill="none" extrusionOk="0">
                <a:moveTo>
                  <a:pt x="0" y="316954"/>
                </a:moveTo>
                <a:cubicBezTo>
                  <a:pt x="-5567" y="129959"/>
                  <a:pt x="151317" y="622"/>
                  <a:pt x="316954" y="0"/>
                </a:cubicBezTo>
                <a:cubicBezTo>
                  <a:pt x="976850" y="133790"/>
                  <a:pt x="1358138" y="-75721"/>
                  <a:pt x="2375563" y="0"/>
                </a:cubicBezTo>
                <a:lnTo>
                  <a:pt x="2375563" y="0"/>
                </a:lnTo>
                <a:cubicBezTo>
                  <a:pt x="2624360" y="21952"/>
                  <a:pt x="3071589" y="-15639"/>
                  <a:pt x="3393661" y="0"/>
                </a:cubicBezTo>
                <a:cubicBezTo>
                  <a:pt x="3466279" y="-23965"/>
                  <a:pt x="3627389" y="25472"/>
                  <a:pt x="3755439" y="0"/>
                </a:cubicBezTo>
                <a:cubicBezTo>
                  <a:pt x="3908182" y="-12292"/>
                  <a:pt x="4084453" y="148253"/>
                  <a:pt x="4072393" y="316954"/>
                </a:cubicBezTo>
                <a:cubicBezTo>
                  <a:pt x="4066772" y="651909"/>
                  <a:pt x="4108427" y="720102"/>
                  <a:pt x="4072393" y="1109318"/>
                </a:cubicBezTo>
                <a:cubicBezTo>
                  <a:pt x="4288235" y="1304175"/>
                  <a:pt x="4592857" y="1643510"/>
                  <a:pt x="4679342" y="1796487"/>
                </a:cubicBezTo>
                <a:cubicBezTo>
                  <a:pt x="4568241" y="1804846"/>
                  <a:pt x="4210869" y="1640063"/>
                  <a:pt x="4072393" y="1584740"/>
                </a:cubicBezTo>
                <a:lnTo>
                  <a:pt x="4072393" y="1584734"/>
                </a:lnTo>
                <a:cubicBezTo>
                  <a:pt x="4062969" y="1734084"/>
                  <a:pt x="3950353" y="1917017"/>
                  <a:pt x="3755439" y="1901688"/>
                </a:cubicBezTo>
                <a:cubicBezTo>
                  <a:pt x="3715013" y="1925225"/>
                  <a:pt x="3466238" y="1931723"/>
                  <a:pt x="3393661" y="1901688"/>
                </a:cubicBezTo>
                <a:cubicBezTo>
                  <a:pt x="3031356" y="1814111"/>
                  <a:pt x="2871290" y="1878082"/>
                  <a:pt x="2375563" y="1901688"/>
                </a:cubicBezTo>
                <a:lnTo>
                  <a:pt x="2375563" y="1901688"/>
                </a:lnTo>
                <a:cubicBezTo>
                  <a:pt x="1836501" y="1808182"/>
                  <a:pt x="537286" y="2068928"/>
                  <a:pt x="316954" y="1901688"/>
                </a:cubicBezTo>
                <a:cubicBezTo>
                  <a:pt x="170725" y="1919671"/>
                  <a:pt x="3755" y="1745436"/>
                  <a:pt x="0" y="1584734"/>
                </a:cubicBezTo>
                <a:lnTo>
                  <a:pt x="0" y="1584740"/>
                </a:lnTo>
                <a:cubicBezTo>
                  <a:pt x="832" y="1533072"/>
                  <a:pt x="35017" y="1191177"/>
                  <a:pt x="0" y="1109318"/>
                </a:cubicBezTo>
                <a:lnTo>
                  <a:pt x="0" y="1109318"/>
                </a:lnTo>
                <a:cubicBezTo>
                  <a:pt x="-62436" y="936678"/>
                  <a:pt x="8625" y="657479"/>
                  <a:pt x="0" y="316954"/>
                </a:cubicBezTo>
                <a:close/>
              </a:path>
              <a:path w="4072393" h="1901688" stroke="0" extrusionOk="0">
                <a:moveTo>
                  <a:pt x="0" y="316954"/>
                </a:moveTo>
                <a:cubicBezTo>
                  <a:pt x="14090" y="127954"/>
                  <a:pt x="142158" y="2962"/>
                  <a:pt x="316954" y="0"/>
                </a:cubicBezTo>
                <a:cubicBezTo>
                  <a:pt x="709049" y="86779"/>
                  <a:pt x="1774669" y="-28600"/>
                  <a:pt x="2375563" y="0"/>
                </a:cubicBezTo>
                <a:lnTo>
                  <a:pt x="2375563" y="0"/>
                </a:lnTo>
                <a:cubicBezTo>
                  <a:pt x="2483620" y="-37279"/>
                  <a:pt x="3002328" y="-86675"/>
                  <a:pt x="3393661" y="0"/>
                </a:cubicBezTo>
                <a:cubicBezTo>
                  <a:pt x="3518491" y="3742"/>
                  <a:pt x="3671283" y="-29233"/>
                  <a:pt x="3755439" y="0"/>
                </a:cubicBezTo>
                <a:cubicBezTo>
                  <a:pt x="3920243" y="-4060"/>
                  <a:pt x="4083609" y="140769"/>
                  <a:pt x="4072393" y="316954"/>
                </a:cubicBezTo>
                <a:cubicBezTo>
                  <a:pt x="4094319" y="536822"/>
                  <a:pt x="4059545" y="965305"/>
                  <a:pt x="4072393" y="1109318"/>
                </a:cubicBezTo>
                <a:cubicBezTo>
                  <a:pt x="4199030" y="1193815"/>
                  <a:pt x="4534567" y="1546176"/>
                  <a:pt x="4679342" y="1796487"/>
                </a:cubicBezTo>
                <a:cubicBezTo>
                  <a:pt x="4383959" y="1712960"/>
                  <a:pt x="4340462" y="1699779"/>
                  <a:pt x="4072393" y="1584740"/>
                </a:cubicBezTo>
                <a:lnTo>
                  <a:pt x="4072393" y="1584734"/>
                </a:lnTo>
                <a:cubicBezTo>
                  <a:pt x="4080944" y="1789850"/>
                  <a:pt x="3947871" y="1881144"/>
                  <a:pt x="3755439" y="1901688"/>
                </a:cubicBezTo>
                <a:cubicBezTo>
                  <a:pt x="3701712" y="1885755"/>
                  <a:pt x="3449845" y="1928047"/>
                  <a:pt x="3393661" y="1901688"/>
                </a:cubicBezTo>
                <a:cubicBezTo>
                  <a:pt x="2982681" y="1835094"/>
                  <a:pt x="2530828" y="1950737"/>
                  <a:pt x="2375563" y="1901688"/>
                </a:cubicBezTo>
                <a:lnTo>
                  <a:pt x="2375563" y="1901688"/>
                </a:lnTo>
                <a:cubicBezTo>
                  <a:pt x="1381909" y="1941381"/>
                  <a:pt x="948117" y="1983721"/>
                  <a:pt x="316954" y="1901688"/>
                </a:cubicBezTo>
                <a:cubicBezTo>
                  <a:pt x="115643" y="1899885"/>
                  <a:pt x="-189" y="1754198"/>
                  <a:pt x="0" y="1584734"/>
                </a:cubicBezTo>
                <a:lnTo>
                  <a:pt x="0" y="1584740"/>
                </a:lnTo>
                <a:cubicBezTo>
                  <a:pt x="-7087" y="1409203"/>
                  <a:pt x="-29001" y="1193817"/>
                  <a:pt x="0" y="1109318"/>
                </a:cubicBezTo>
                <a:lnTo>
                  <a:pt x="0" y="1109318"/>
                </a:lnTo>
                <a:cubicBezTo>
                  <a:pt x="32777" y="816597"/>
                  <a:pt x="41183" y="599612"/>
                  <a:pt x="0" y="316954"/>
                </a:cubicBezTo>
                <a:close/>
              </a:path>
            </a:pathLst>
          </a:custGeom>
          <a:solidFill>
            <a:schemeClr val="accent1">
              <a:lumMod val="40000"/>
              <a:lumOff val="60000"/>
            </a:schemeClr>
          </a:solidFill>
          <a:ln>
            <a:noFill/>
            <a:extLst>
              <a:ext uri="{C807C97D-BFC1-408E-A445-0C87EB9F89A2}">
                <ask:lineSketchStyleProps xmlns:ask="http://schemas.microsoft.com/office/drawing/2018/sketchyshapes" sd="2846074279">
                  <a:prstGeom prst="wedgeRoundRectCallout">
                    <a:avLst>
                      <a:gd name="adj1" fmla="val 64904"/>
                      <a:gd name="adj2" fmla="val 44468"/>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a:solidFill>
                  <a:schemeClr val="accent1">
                    <a:lumMod val="50000"/>
                  </a:schemeClr>
                </a:solidFill>
              </a:rPr>
              <a:t>Bring teams/staff members across the organisation together more often - morale booster/sense of </a:t>
            </a:r>
            <a:r>
              <a:rPr lang="en-US" sz="2000" i="1" dirty="0" err="1">
                <a:solidFill>
                  <a:schemeClr val="accent1">
                    <a:lumMod val="50000"/>
                  </a:schemeClr>
                </a:solidFill>
              </a:rPr>
              <a:t>organisational</a:t>
            </a:r>
            <a:r>
              <a:rPr lang="en-US" sz="2000" i="1" dirty="0">
                <a:solidFill>
                  <a:schemeClr val="accent1">
                    <a:lumMod val="50000"/>
                  </a:schemeClr>
                </a:solidFill>
              </a:rPr>
              <a:t> culture</a:t>
            </a:r>
          </a:p>
          <a:p>
            <a:pPr algn="ctr"/>
            <a:r>
              <a:rPr lang="en-US" sz="2000" dirty="0">
                <a:solidFill>
                  <a:schemeClr val="accent1">
                    <a:lumMod val="50000"/>
                  </a:schemeClr>
                </a:solidFill>
              </a:rPr>
              <a:t>ACL</a:t>
            </a:r>
            <a:r>
              <a:rPr lang="en-GB" sz="2000" dirty="0">
                <a:solidFill>
                  <a:schemeClr val="accent1">
                    <a:lumMod val="50000"/>
                  </a:schemeClr>
                </a:solidFill>
              </a:rPr>
              <a:t> professional services staff</a:t>
            </a:r>
          </a:p>
        </p:txBody>
      </p:sp>
    </p:spTree>
    <p:extLst>
      <p:ext uri="{BB962C8B-B14F-4D97-AF65-F5344CB8AC3E}">
        <p14:creationId xmlns:p14="http://schemas.microsoft.com/office/powerpoint/2010/main" val="921289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E67187-2B3A-4821-A468-C9C9D6C03241}"/>
              </a:ext>
            </a:extLst>
          </p:cNvPr>
          <p:cNvSpPr>
            <a:spLocks noGrp="1"/>
          </p:cNvSpPr>
          <p:nvPr>
            <p:ph type="title"/>
          </p:nvPr>
        </p:nvSpPr>
        <p:spPr>
          <a:xfrm>
            <a:off x="923985" y="1017142"/>
            <a:ext cx="7780628" cy="2402952"/>
          </a:xfrm>
        </p:spPr>
        <p:txBody>
          <a:bodyPr/>
          <a:lstStyle/>
          <a:p>
            <a:r>
              <a:rPr lang="en-GB" dirty="0"/>
              <a:t>Section 3:</a:t>
            </a:r>
            <a:br>
              <a:rPr lang="en-GB" dirty="0"/>
            </a:br>
            <a:r>
              <a:rPr lang="en-GB" dirty="0">
                <a:solidFill>
                  <a:schemeClr val="bg1"/>
                </a:solidFill>
              </a:rPr>
              <a:t>Mapping the six Digital 2030 objectives to the insights questions</a:t>
            </a:r>
            <a:br>
              <a:rPr lang="en-US" dirty="0">
                <a:solidFill>
                  <a:schemeClr val="bg1"/>
                </a:solidFill>
              </a:rPr>
            </a:br>
            <a:endParaRPr lang="en-GB" dirty="0"/>
          </a:p>
        </p:txBody>
      </p:sp>
    </p:spTree>
    <p:extLst>
      <p:ext uri="{BB962C8B-B14F-4D97-AF65-F5344CB8AC3E}">
        <p14:creationId xmlns:p14="http://schemas.microsoft.com/office/powerpoint/2010/main" val="32632431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4E3F7"/>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6FF5F3C-1A68-C942-9308-041003FC987A}"/>
              </a:ext>
            </a:extLst>
          </p:cNvPr>
          <p:cNvSpPr>
            <a:spLocks noGrp="1"/>
          </p:cNvSpPr>
          <p:nvPr>
            <p:ph type="title"/>
          </p:nvPr>
        </p:nvSpPr>
        <p:spPr/>
        <p:txBody>
          <a:bodyPr>
            <a:noAutofit/>
          </a:bodyPr>
          <a:lstStyle/>
          <a:p>
            <a:r>
              <a:rPr lang="en-US" sz="4400">
                <a:solidFill>
                  <a:schemeClr val="accent2">
                    <a:lumMod val="50000"/>
                  </a:schemeClr>
                </a:solidFill>
              </a:rPr>
              <a:t>Objective 1</a:t>
            </a:r>
          </a:p>
        </p:txBody>
      </p:sp>
      <p:pic>
        <p:nvPicPr>
          <p:cNvPr id="3" name="Picture 2" descr="Digital 2030 framework icon for leadership and management">
            <a:extLst>
              <a:ext uri="{FF2B5EF4-FFF2-40B4-BE49-F238E27FC236}">
                <a16:creationId xmlns:a16="http://schemas.microsoft.com/office/drawing/2014/main" id="{480E74C8-5A7B-FF42-9AB3-75DA4C77BB6E}"/>
              </a:ext>
            </a:extLst>
          </p:cNvPr>
          <p:cNvPicPr>
            <a:picLocks noChangeAspect="1"/>
          </p:cNvPicPr>
          <p:nvPr/>
        </p:nvPicPr>
        <p:blipFill>
          <a:blip r:embed="rId2"/>
          <a:stretch>
            <a:fillRect/>
          </a:stretch>
        </p:blipFill>
        <p:spPr>
          <a:xfrm>
            <a:off x="923985" y="1815300"/>
            <a:ext cx="5029200" cy="1841500"/>
          </a:xfrm>
          <a:prstGeom prst="rect">
            <a:avLst/>
          </a:prstGeom>
        </p:spPr>
      </p:pic>
    </p:spTree>
    <p:extLst>
      <p:ext uri="{BB962C8B-B14F-4D97-AF65-F5344CB8AC3E}">
        <p14:creationId xmlns:p14="http://schemas.microsoft.com/office/powerpoint/2010/main" val="1702723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34708A-5FC2-9841-9046-96A99E0C8CAD}"/>
              </a:ext>
            </a:extLst>
          </p:cNvPr>
          <p:cNvSpPr>
            <a:spLocks noGrp="1"/>
          </p:cNvSpPr>
          <p:nvPr>
            <p:ph type="title"/>
          </p:nvPr>
        </p:nvSpPr>
        <p:spPr/>
        <p:txBody>
          <a:bodyPr>
            <a:normAutofit fontScale="90000"/>
          </a:bodyPr>
          <a:lstStyle/>
          <a:p>
            <a:r>
              <a:rPr lang="en-US"/>
              <a:t>Contents</a:t>
            </a:r>
          </a:p>
        </p:txBody>
      </p:sp>
      <p:sp>
        <p:nvSpPr>
          <p:cNvPr id="2" name="Content Placeholder 1">
            <a:extLst>
              <a:ext uri="{FF2B5EF4-FFF2-40B4-BE49-F238E27FC236}">
                <a16:creationId xmlns:a16="http://schemas.microsoft.com/office/drawing/2014/main" id="{03540F0A-7B00-EE44-A72B-396F82DE0F90}"/>
              </a:ext>
            </a:extLst>
          </p:cNvPr>
          <p:cNvSpPr>
            <a:spLocks noGrp="1"/>
          </p:cNvSpPr>
          <p:nvPr>
            <p:ph idx="1"/>
          </p:nvPr>
        </p:nvSpPr>
        <p:spPr>
          <a:xfrm>
            <a:off x="923985" y="1989554"/>
            <a:ext cx="8256587" cy="4388386"/>
          </a:xfrm>
        </p:spPr>
        <p:txBody>
          <a:bodyPr>
            <a:normAutofit/>
          </a:bodyPr>
          <a:lstStyle/>
          <a:p>
            <a:pPr marL="457200" indent="-457200">
              <a:buFont typeface="Arial" panose="020B0604020202020204" pitchFamily="34" charset="0"/>
              <a:buChar char="•"/>
            </a:pPr>
            <a:r>
              <a:rPr lang="en-US" sz="2800" dirty="0"/>
              <a:t>Introduction</a:t>
            </a:r>
          </a:p>
          <a:p>
            <a:pPr marL="457200" indent="-457200">
              <a:buFont typeface="Arial" panose="020B0604020202020204" pitchFamily="34" charset="0"/>
              <a:buChar char="•"/>
            </a:pPr>
            <a:r>
              <a:rPr lang="en-US" sz="2800" dirty="0"/>
              <a:t>Section 1: </a:t>
            </a:r>
            <a:r>
              <a:rPr lang="en-US" sz="2800" dirty="0">
                <a:hlinkClick r:id="rId2" action="ppaction://hlinksldjump"/>
              </a:rPr>
              <a:t>Key messages</a:t>
            </a:r>
            <a:endParaRPr lang="en-US" sz="2800" dirty="0"/>
          </a:p>
          <a:p>
            <a:pPr marL="457200" indent="-457200">
              <a:buFont typeface="Arial" panose="020B0604020202020204" pitchFamily="34" charset="0"/>
              <a:buChar char="•"/>
            </a:pPr>
            <a:r>
              <a:rPr lang="en-US" sz="2800" dirty="0"/>
              <a:t>Section 2: </a:t>
            </a:r>
            <a:r>
              <a:rPr lang="en-US" sz="2800" dirty="0">
                <a:hlinkClick r:id="rId3" action="ppaction://hlinksldjump"/>
              </a:rPr>
              <a:t>Describing adult and community learning learners, teaching practitioners and professional services staff (profile and quotes)</a:t>
            </a:r>
            <a:endParaRPr lang="en-US" sz="2800" dirty="0"/>
          </a:p>
          <a:p>
            <a:pPr marL="457200" indent="-457200">
              <a:buFont typeface="Arial" panose="020B0604020202020204" pitchFamily="34" charset="0"/>
              <a:buChar char="•"/>
            </a:pPr>
            <a:r>
              <a:rPr lang="en-US" sz="2800" dirty="0"/>
              <a:t>Section 3: </a:t>
            </a:r>
            <a:r>
              <a:rPr lang="en-US" sz="2800" dirty="0">
                <a:hlinkClick r:id="rId4" action="ppaction://hlinksldjump"/>
              </a:rPr>
              <a:t>Mapping the six Digital 2030 objectives to the insights questions</a:t>
            </a:r>
            <a:endParaRPr lang="en-US" sz="2800" dirty="0"/>
          </a:p>
        </p:txBody>
      </p:sp>
    </p:spTree>
    <p:extLst>
      <p:ext uri="{BB962C8B-B14F-4D97-AF65-F5344CB8AC3E}">
        <p14:creationId xmlns:p14="http://schemas.microsoft.com/office/powerpoint/2010/main" val="1936422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889238" cy="637486"/>
          </a:xfrm>
          <a:solidFill>
            <a:srgbClr val="D4E3F7"/>
          </a:solidFill>
        </p:spPr>
        <p:txBody>
          <a:bodyPr>
            <a:normAutofit fontScale="90000"/>
          </a:bodyPr>
          <a:lstStyle/>
          <a:p>
            <a:r>
              <a:rPr lang="en-US" dirty="0">
                <a:solidFill>
                  <a:schemeClr val="accent2">
                    <a:lumMod val="50000"/>
                  </a:schemeClr>
                </a:solidFill>
              </a:rPr>
              <a:t>1.1 Vision and commitment</a:t>
            </a:r>
          </a:p>
        </p:txBody>
      </p:sp>
      <p:sp>
        <p:nvSpPr>
          <p:cNvPr id="8" name="Content Placeholder 2">
            <a:extLst>
              <a:ext uri="{FF2B5EF4-FFF2-40B4-BE49-F238E27FC236}">
                <a16:creationId xmlns:a16="http://schemas.microsoft.com/office/drawing/2014/main" id="{DB6C57DC-BAD1-4345-B343-FBA5F91F2892}"/>
              </a:ext>
            </a:extLst>
          </p:cNvPr>
          <p:cNvSpPr>
            <a:spLocks noGrp="1"/>
          </p:cNvSpPr>
          <p:nvPr>
            <p:ph idx="1"/>
          </p:nvPr>
        </p:nvSpPr>
        <p:spPr>
          <a:xfrm>
            <a:off x="923984" y="1979794"/>
            <a:ext cx="5077692" cy="4689198"/>
          </a:xfrm>
        </p:spPr>
        <p:txBody>
          <a:bodyPr>
            <a:normAutofit/>
          </a:bodyPr>
          <a:lstStyle/>
          <a:p>
            <a:pPr marL="0" indent="0">
              <a:buFont typeface="Arial" panose="020B0604020202020204" pitchFamily="34" charset="0"/>
              <a:buNone/>
            </a:pPr>
            <a:r>
              <a:rPr lang="en-US" sz="2200" b="1" dirty="0"/>
              <a:t>Teaching practitioners</a:t>
            </a:r>
          </a:p>
          <a:p>
            <a:pPr marL="342900" indent="-342900">
              <a:buFont typeface="Arial" panose="020B0604020202020204" pitchFamily="34" charset="0"/>
              <a:buChar char="•"/>
            </a:pPr>
            <a:r>
              <a:rPr lang="en-GB" sz="2200" dirty="0"/>
              <a:t>63% rated the quality of digital provision as average or better, up from 43% in 2019 (Q17)</a:t>
            </a:r>
          </a:p>
          <a:p>
            <a:pPr marL="342900" indent="-342900">
              <a:buFont typeface="Arial" panose="020B0604020202020204" pitchFamily="34" charset="0"/>
              <a:buChar char="•"/>
            </a:pPr>
            <a:r>
              <a:rPr lang="en-GB" sz="2200" dirty="0"/>
              <a:t>When asked, “</a:t>
            </a:r>
            <a:r>
              <a:rPr lang="en-US" sz="2200" dirty="0"/>
              <a:t>To improve the quality of digital teaching and learning ... what ONE thing should your organisation do?</a:t>
            </a:r>
            <a:r>
              <a:rPr lang="en-GB" sz="2200" dirty="0"/>
              <a:t>” up to date software, learning &amp; collaboration platforms, training, device availability and connectivity all featured highly (Q27)</a:t>
            </a:r>
          </a:p>
          <a:p>
            <a:endParaRPr lang="en-US" sz="2200" dirty="0"/>
          </a:p>
          <a:p>
            <a:endParaRPr lang="en-US" sz="2200" dirty="0"/>
          </a:p>
        </p:txBody>
      </p:sp>
      <p:sp>
        <p:nvSpPr>
          <p:cNvPr id="5" name="Content Placeholder 2">
            <a:extLst>
              <a:ext uri="{FF2B5EF4-FFF2-40B4-BE49-F238E27FC236}">
                <a16:creationId xmlns:a16="http://schemas.microsoft.com/office/drawing/2014/main" id="{1B465DC1-9677-4066-AFF9-958718F9753A}"/>
              </a:ext>
            </a:extLst>
          </p:cNvPr>
          <p:cNvSpPr txBox="1">
            <a:spLocks/>
          </p:cNvSpPr>
          <p:nvPr/>
        </p:nvSpPr>
        <p:spPr>
          <a:xfrm>
            <a:off x="6368603" y="1979794"/>
            <a:ext cx="5077692" cy="4689198"/>
          </a:xfrm>
          <a:prstGeom prst="rect">
            <a:avLst/>
          </a:prstGeom>
        </p:spPr>
        <p:txBody>
          <a:bodyPr vert="horz" lIns="91440" tIns="45720" rIns="91440" bIns="45720" numCol="1" spcCol="720000" rtlCol="0">
            <a:normAutofit/>
          </a:bodyPr>
          <a:lstStyle>
            <a:lvl1pPr marL="0" marR="0" indent="0" algn="l" defTabSz="1266913" rtl="0" eaLnBrk="1" fontAlgn="auto" latinLnBrk="0" hangingPunct="1">
              <a:lnSpc>
                <a:spcPct val="90000"/>
              </a:lnSpc>
              <a:spcBef>
                <a:spcPts val="1385"/>
              </a:spcBef>
              <a:spcAft>
                <a:spcPts val="0"/>
              </a:spcAft>
              <a:buClrTx/>
              <a:buSzTx/>
              <a:buFont typeface="Arial" panose="020B0604020202020204" pitchFamily="34" charset="0"/>
              <a:buNone/>
              <a:tabLst/>
              <a:defRPr lang="en-GB" sz="1760" b="0" i="0" kern="1200" smtClean="0">
                <a:solidFill>
                  <a:schemeClr val="tx1"/>
                </a:solidFill>
                <a:effectLst/>
                <a:latin typeface="Calibri" panose="020F0502020204030204" pitchFamily="34" charset="0"/>
                <a:ea typeface="+mn-ea"/>
                <a:cs typeface="Calibri" panose="020F0502020204030204" pitchFamily="34" charset="0"/>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en-US" sz="2200" b="1" dirty="0"/>
              <a:t>Learners</a:t>
            </a:r>
          </a:p>
          <a:p>
            <a:pPr marL="342900" indent="-342900">
              <a:buFont typeface="Arial" panose="020B0604020202020204" pitchFamily="34" charset="0"/>
              <a:buChar char="•"/>
            </a:pPr>
            <a:r>
              <a:rPr lang="en-GB" sz="2200" dirty="0"/>
              <a:t>95% rated the quality of digital provision as average or better (Q20)</a:t>
            </a:r>
          </a:p>
          <a:p>
            <a:pPr marL="342900" indent="-342900">
              <a:buFont typeface="Arial" panose="020B0604020202020204" pitchFamily="34" charset="0"/>
              <a:buChar char="•"/>
            </a:pPr>
            <a:r>
              <a:rPr lang="en-US" sz="2200" dirty="0"/>
              <a:t>When asked, “To improve the quality of digital teaching and learning ... what ONE thing should your organisation do?” learning platforms, Welsh medium resources &amp; support, device availability &amp; reliability, digital content and digital skills all featured highly.  (Q31) </a:t>
            </a:r>
          </a:p>
          <a:p>
            <a:endParaRPr lang="en-US" sz="2200" dirty="0"/>
          </a:p>
        </p:txBody>
      </p:sp>
    </p:spTree>
    <p:extLst>
      <p:ext uri="{BB962C8B-B14F-4D97-AF65-F5344CB8AC3E}">
        <p14:creationId xmlns:p14="http://schemas.microsoft.com/office/powerpoint/2010/main" val="9969711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889238" cy="637486"/>
          </a:xfrm>
          <a:solidFill>
            <a:srgbClr val="D4E3F7"/>
          </a:solidFill>
        </p:spPr>
        <p:txBody>
          <a:bodyPr>
            <a:normAutofit fontScale="90000"/>
          </a:bodyPr>
          <a:lstStyle/>
          <a:p>
            <a:r>
              <a:rPr lang="en-US" dirty="0">
                <a:solidFill>
                  <a:schemeClr val="accent2">
                    <a:lumMod val="50000"/>
                  </a:schemeClr>
                </a:solidFill>
              </a:rPr>
              <a:t>1.2 Policy and compliance:</a:t>
            </a:r>
          </a:p>
        </p:txBody>
      </p:sp>
      <p:sp>
        <p:nvSpPr>
          <p:cNvPr id="8" name="Content Placeholder 2">
            <a:extLst>
              <a:ext uri="{FF2B5EF4-FFF2-40B4-BE49-F238E27FC236}">
                <a16:creationId xmlns:a16="http://schemas.microsoft.com/office/drawing/2014/main" id="{DB6C57DC-BAD1-4345-B343-FBA5F91F2892}"/>
              </a:ext>
            </a:extLst>
          </p:cNvPr>
          <p:cNvSpPr>
            <a:spLocks noGrp="1"/>
          </p:cNvSpPr>
          <p:nvPr>
            <p:ph idx="1"/>
          </p:nvPr>
        </p:nvSpPr>
        <p:spPr>
          <a:xfrm>
            <a:off x="838200" y="1853334"/>
            <a:ext cx="5077692" cy="4955090"/>
          </a:xfrm>
        </p:spPr>
        <p:txBody>
          <a:bodyPr>
            <a:normAutofit lnSpcReduction="10000"/>
          </a:bodyPr>
          <a:lstStyle/>
          <a:p>
            <a:pPr marL="0" indent="0">
              <a:buNone/>
            </a:pPr>
            <a:r>
              <a:rPr lang="en-US" sz="2200" b="1" dirty="0"/>
              <a:t>Learners (Q34)</a:t>
            </a:r>
          </a:p>
          <a:p>
            <a:pPr marL="342900" indent="-342900">
              <a:buFont typeface="Arial" panose="020B0604020202020204" pitchFamily="34" charset="0"/>
              <a:buChar char="•"/>
            </a:pPr>
            <a:r>
              <a:rPr lang="en-US" sz="2200" dirty="0"/>
              <a:t>62% agree they are informed about keeping personal data safe; 10% disagree</a:t>
            </a:r>
          </a:p>
          <a:p>
            <a:pPr marL="342900" indent="-342900">
              <a:buFont typeface="Arial" panose="020B0604020202020204" pitchFamily="34" charset="0"/>
              <a:buChar char="•"/>
            </a:pPr>
            <a:r>
              <a:rPr lang="en-US" sz="2200" dirty="0"/>
              <a:t>45% agree they are informed about copyright and plagiarism (significantly lower than FE or WBL);16% disagree</a:t>
            </a:r>
          </a:p>
          <a:p>
            <a:pPr marL="342900" indent="-342900">
              <a:buFont typeface="Arial" panose="020B0604020202020204" pitchFamily="34" charset="0"/>
              <a:buChar char="•"/>
            </a:pPr>
            <a:r>
              <a:rPr lang="en-US" sz="2200" dirty="0"/>
              <a:t>50% agree they are informed about staying safe online (significantly lower than FE or WBL); 13% disagree</a:t>
            </a:r>
          </a:p>
          <a:p>
            <a:pPr marL="342900" indent="-342900">
              <a:buFont typeface="Arial" panose="020B0604020202020204" pitchFamily="34" charset="0"/>
              <a:buChar char="•"/>
            </a:pPr>
            <a:r>
              <a:rPr lang="en-US" sz="2200" dirty="0"/>
              <a:t>45% agree they are informed about health and wellbeing as a technology user (significantly lower than FE or WBL); 16% disagree</a:t>
            </a:r>
          </a:p>
          <a:p>
            <a:endParaRPr lang="en-US" sz="2200" dirty="0"/>
          </a:p>
          <a:p>
            <a:endParaRPr lang="en-US" sz="2200" dirty="0"/>
          </a:p>
        </p:txBody>
      </p:sp>
    </p:spTree>
    <p:extLst>
      <p:ext uri="{BB962C8B-B14F-4D97-AF65-F5344CB8AC3E}">
        <p14:creationId xmlns:p14="http://schemas.microsoft.com/office/powerpoint/2010/main" val="1565864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889238" cy="637486"/>
          </a:xfrm>
          <a:solidFill>
            <a:srgbClr val="D4E3F7"/>
          </a:solidFill>
        </p:spPr>
        <p:txBody>
          <a:bodyPr>
            <a:normAutofit fontScale="90000"/>
          </a:bodyPr>
          <a:lstStyle/>
          <a:p>
            <a:r>
              <a:rPr lang="en-US" dirty="0">
                <a:solidFill>
                  <a:schemeClr val="accent2">
                    <a:lumMod val="50000"/>
                  </a:schemeClr>
                </a:solidFill>
              </a:rPr>
              <a:t>1.2 Policy and compliance</a:t>
            </a:r>
          </a:p>
        </p:txBody>
      </p:sp>
      <p:sp>
        <p:nvSpPr>
          <p:cNvPr id="9" name="Content Placeholder 2">
            <a:extLst>
              <a:ext uri="{FF2B5EF4-FFF2-40B4-BE49-F238E27FC236}">
                <a16:creationId xmlns:a16="http://schemas.microsoft.com/office/drawing/2014/main" id="{1B8E9CDA-4EBC-334A-80D4-148B20DD5BD9}"/>
              </a:ext>
            </a:extLst>
          </p:cNvPr>
          <p:cNvSpPr txBox="1">
            <a:spLocks/>
          </p:cNvSpPr>
          <p:nvPr/>
        </p:nvSpPr>
        <p:spPr>
          <a:xfrm>
            <a:off x="923984" y="2164619"/>
            <a:ext cx="5077692" cy="456071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dirty="0"/>
              <a:t>Teaching practitioners (Q30)</a:t>
            </a:r>
          </a:p>
          <a:p>
            <a:r>
              <a:rPr lang="en-US" sz="2200" dirty="0"/>
              <a:t>86% agree their organisation informs them of their responsibilities regarding keeping student data safe under GDPR</a:t>
            </a:r>
          </a:p>
          <a:p>
            <a:r>
              <a:rPr lang="en-US" sz="2200" dirty="0"/>
              <a:t>67% agree they are informed about digital copyright and licensing </a:t>
            </a:r>
          </a:p>
          <a:p>
            <a:r>
              <a:rPr lang="en-US" sz="2200" dirty="0"/>
              <a:t>74% agree they are informed about helping students behave safely online</a:t>
            </a:r>
          </a:p>
          <a:p>
            <a:r>
              <a:rPr lang="en-US" sz="2200" dirty="0"/>
              <a:t>67% agree they are informed about health and wellbeing as a technology user</a:t>
            </a:r>
          </a:p>
          <a:p>
            <a:r>
              <a:rPr lang="en-US" sz="2200" dirty="0"/>
              <a:t>72% agree they are informed about equality and accessibility legislation</a:t>
            </a:r>
          </a:p>
          <a:p>
            <a:endParaRPr lang="en-US" sz="2200" dirty="0"/>
          </a:p>
        </p:txBody>
      </p:sp>
      <p:sp>
        <p:nvSpPr>
          <p:cNvPr id="8" name="Content Placeholder 2">
            <a:extLst>
              <a:ext uri="{FF2B5EF4-FFF2-40B4-BE49-F238E27FC236}">
                <a16:creationId xmlns:a16="http://schemas.microsoft.com/office/drawing/2014/main" id="{DB6C57DC-BAD1-4345-B343-FBA5F91F2892}"/>
              </a:ext>
            </a:extLst>
          </p:cNvPr>
          <p:cNvSpPr>
            <a:spLocks noGrp="1"/>
          </p:cNvSpPr>
          <p:nvPr>
            <p:ph idx="1"/>
          </p:nvPr>
        </p:nvSpPr>
        <p:spPr>
          <a:xfrm>
            <a:off x="6735530" y="2164619"/>
            <a:ext cx="5077692" cy="4343111"/>
          </a:xfrm>
        </p:spPr>
        <p:txBody>
          <a:bodyPr>
            <a:normAutofit fontScale="92500" lnSpcReduction="20000"/>
          </a:bodyPr>
          <a:lstStyle/>
          <a:p>
            <a:pPr marL="0" indent="0">
              <a:buNone/>
            </a:pPr>
            <a:r>
              <a:rPr lang="en-US" sz="2200" b="1" dirty="0"/>
              <a:t>Professional services (Q24)</a:t>
            </a:r>
          </a:p>
          <a:p>
            <a:pPr marL="342900" indent="-342900">
              <a:buFont typeface="Arial" panose="020B0604020202020204" pitchFamily="34" charset="0"/>
              <a:buChar char="•"/>
            </a:pPr>
            <a:r>
              <a:rPr lang="en-US" sz="2400" dirty="0"/>
              <a:t>86% agree their organisation informs them of their responsibilities regarding keeping student data safe under GDPR</a:t>
            </a:r>
          </a:p>
          <a:p>
            <a:pPr marL="342900" indent="-342900">
              <a:buFont typeface="Arial" panose="020B0604020202020204" pitchFamily="34" charset="0"/>
              <a:buChar char="•"/>
            </a:pPr>
            <a:r>
              <a:rPr lang="en-US" sz="2400" dirty="0"/>
              <a:t>71% agree they are informed about digital copyright and licensing </a:t>
            </a:r>
          </a:p>
          <a:p>
            <a:pPr marL="342900" indent="-342900">
              <a:buFont typeface="Arial" panose="020B0604020202020204" pitchFamily="34" charset="0"/>
              <a:buChar char="•"/>
            </a:pPr>
            <a:r>
              <a:rPr lang="en-US" sz="2400" dirty="0"/>
              <a:t>81% agree they are informed about behaving safely and respectfully online</a:t>
            </a:r>
          </a:p>
          <a:p>
            <a:pPr marL="342900" indent="-342900">
              <a:buFont typeface="Arial" panose="020B0604020202020204" pitchFamily="34" charset="0"/>
              <a:buChar char="•"/>
            </a:pPr>
            <a:r>
              <a:rPr lang="en-US" sz="2400" dirty="0"/>
              <a:t>84% agree they are informed about health and wellbeing as a technology user (significantly higher than FE)</a:t>
            </a:r>
          </a:p>
          <a:p>
            <a:pPr marL="342900" indent="-342900">
              <a:buFont typeface="Arial" panose="020B0604020202020204" pitchFamily="34" charset="0"/>
              <a:buChar char="•"/>
            </a:pPr>
            <a:r>
              <a:rPr lang="en-US" sz="2400" dirty="0"/>
              <a:t>75% agree they are informed about equality and accessibility legislation</a:t>
            </a:r>
          </a:p>
          <a:p>
            <a:endParaRPr lang="en-US" sz="2200" dirty="0"/>
          </a:p>
          <a:p>
            <a:endParaRPr lang="en-US" sz="2200" dirty="0"/>
          </a:p>
        </p:txBody>
      </p:sp>
    </p:spTree>
    <p:extLst>
      <p:ext uri="{BB962C8B-B14F-4D97-AF65-F5344CB8AC3E}">
        <p14:creationId xmlns:p14="http://schemas.microsoft.com/office/powerpoint/2010/main" val="708556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843564"/>
            <a:ext cx="10889238" cy="987617"/>
          </a:xfrm>
          <a:solidFill>
            <a:srgbClr val="D4E3F7"/>
          </a:solidFill>
        </p:spPr>
        <p:txBody>
          <a:bodyPr>
            <a:normAutofit fontScale="90000"/>
          </a:bodyPr>
          <a:lstStyle/>
          <a:p>
            <a:r>
              <a:rPr lang="en-US" dirty="0">
                <a:solidFill>
                  <a:schemeClr val="accent2">
                    <a:lumMod val="50000"/>
                  </a:schemeClr>
                </a:solidFill>
              </a:rPr>
              <a:t>1.2 Policy and compliance: professional services staff wellbeing</a:t>
            </a:r>
          </a:p>
        </p:txBody>
      </p:sp>
      <p:graphicFrame>
        <p:nvGraphicFramePr>
          <p:cNvPr id="5" name="Chart 4" descr="Chart showing 84% of ACL, 66% of FE and 78% of WBL professional services staff are informed about health and wellbeing as a technology user">
            <a:extLst>
              <a:ext uri="{FF2B5EF4-FFF2-40B4-BE49-F238E27FC236}">
                <a16:creationId xmlns:a16="http://schemas.microsoft.com/office/drawing/2014/main" id="{5BDD253A-81B8-4F38-87BF-3ED4C67071F2}"/>
              </a:ext>
            </a:extLst>
          </p:cNvPr>
          <p:cNvGraphicFramePr>
            <a:graphicFrameLocks/>
          </p:cNvGraphicFramePr>
          <p:nvPr>
            <p:extLst>
              <p:ext uri="{D42A27DB-BD31-4B8C-83A1-F6EECF244321}">
                <p14:modId xmlns:p14="http://schemas.microsoft.com/office/powerpoint/2010/main" val="515915793"/>
              </p:ext>
            </p:extLst>
          </p:nvPr>
        </p:nvGraphicFramePr>
        <p:xfrm>
          <a:off x="923984" y="1831181"/>
          <a:ext cx="10742879" cy="48849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671817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889238" cy="637486"/>
          </a:xfrm>
          <a:solidFill>
            <a:srgbClr val="D4E3F7"/>
          </a:solidFill>
        </p:spPr>
        <p:txBody>
          <a:bodyPr>
            <a:normAutofit fontScale="90000"/>
          </a:bodyPr>
          <a:lstStyle/>
          <a:p>
            <a:r>
              <a:rPr lang="en-US">
                <a:solidFill>
                  <a:schemeClr val="accent2">
                    <a:lumMod val="50000"/>
                  </a:schemeClr>
                </a:solidFill>
              </a:rPr>
              <a:t>1.3 Effective collaboration</a:t>
            </a:r>
          </a:p>
        </p:txBody>
      </p:sp>
      <p:sp>
        <p:nvSpPr>
          <p:cNvPr id="4" name="Content Placeholder 2">
            <a:extLst>
              <a:ext uri="{FF2B5EF4-FFF2-40B4-BE49-F238E27FC236}">
                <a16:creationId xmlns:a16="http://schemas.microsoft.com/office/drawing/2014/main" id="{D5DEDFDE-8DC6-4DCC-8ACB-3AF8F35C6354}"/>
              </a:ext>
            </a:extLst>
          </p:cNvPr>
          <p:cNvSpPr txBox="1">
            <a:spLocks/>
          </p:cNvSpPr>
          <p:nvPr/>
        </p:nvSpPr>
        <p:spPr>
          <a:xfrm>
            <a:off x="923984" y="1938115"/>
            <a:ext cx="5077692" cy="4343111"/>
          </a:xfrm>
          <a:prstGeom prst="rect">
            <a:avLst/>
          </a:prstGeom>
        </p:spPr>
        <p:txBody>
          <a:bodyPr vert="horz" lIns="91440" tIns="45720" rIns="91440" bIns="45720" numCol="1" spcCol="720000" rtlCol="0">
            <a:normAutofit/>
          </a:bodyPr>
          <a:lstStyle>
            <a:lvl1pPr marL="0" marR="0" indent="0" algn="l" defTabSz="1266913" rtl="0" eaLnBrk="1" fontAlgn="auto" latinLnBrk="0" hangingPunct="1">
              <a:lnSpc>
                <a:spcPct val="90000"/>
              </a:lnSpc>
              <a:spcBef>
                <a:spcPts val="1385"/>
              </a:spcBef>
              <a:spcAft>
                <a:spcPts val="0"/>
              </a:spcAft>
              <a:buClrTx/>
              <a:buSzTx/>
              <a:buFont typeface="Arial" panose="020B0604020202020204" pitchFamily="34" charset="0"/>
              <a:buNone/>
              <a:tabLst/>
              <a:defRPr lang="en-GB" sz="1760" b="0" i="0" kern="1200" smtClean="0">
                <a:solidFill>
                  <a:schemeClr val="tx1"/>
                </a:solidFill>
                <a:effectLst/>
                <a:latin typeface="Calibri" panose="020F0502020204030204" pitchFamily="34" charset="0"/>
                <a:ea typeface="+mn-ea"/>
                <a:cs typeface="Calibri" panose="020F0502020204030204" pitchFamily="34" charset="0"/>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en-US" sz="2200" b="1" dirty="0"/>
              <a:t>Learners</a:t>
            </a:r>
          </a:p>
          <a:p>
            <a:pPr marL="342900" indent="-342900">
              <a:buFont typeface="Arial" panose="020B0604020202020204" pitchFamily="34" charset="0"/>
              <a:buChar char="•"/>
            </a:pPr>
            <a:r>
              <a:rPr lang="en-US" sz="2200" dirty="0"/>
              <a:t>Only 52% (90% in 2019) agree they are supported by lecturers to use technology in their learning; only 2% by other students; 23% (8% in 2019) by family and friends and 19% (2% in 2019) use online resources. The shift in figures is probably reflective of Covid-19 associated constraints (Q22)</a:t>
            </a:r>
          </a:p>
          <a:p>
            <a:pPr marL="342900" indent="-342900">
              <a:buFont typeface="Arial" panose="020B0604020202020204" pitchFamily="34" charset="0"/>
              <a:buChar char="•"/>
            </a:pPr>
            <a:r>
              <a:rPr lang="en-US" sz="2200" dirty="0"/>
              <a:t>19% of learners often help others to develop their digital skills, 51% sometimes and 30% never (Q10)</a:t>
            </a:r>
          </a:p>
          <a:p>
            <a:endParaRPr lang="en-US" sz="2200" b="1" dirty="0"/>
          </a:p>
          <a:p>
            <a:endParaRPr lang="en-US" sz="2200" dirty="0"/>
          </a:p>
          <a:p>
            <a:endParaRPr lang="en-US" sz="2200" dirty="0"/>
          </a:p>
        </p:txBody>
      </p:sp>
      <p:sp>
        <p:nvSpPr>
          <p:cNvPr id="10" name="Content Placeholder 2">
            <a:extLst>
              <a:ext uri="{FF2B5EF4-FFF2-40B4-BE49-F238E27FC236}">
                <a16:creationId xmlns:a16="http://schemas.microsoft.com/office/drawing/2014/main" id="{511F7354-B3FB-614F-BFC0-2E8DB9FDF53F}"/>
              </a:ext>
            </a:extLst>
          </p:cNvPr>
          <p:cNvSpPr>
            <a:spLocks noGrp="1"/>
          </p:cNvSpPr>
          <p:nvPr>
            <p:ph idx="1"/>
          </p:nvPr>
        </p:nvSpPr>
        <p:spPr>
          <a:xfrm>
            <a:off x="6735530" y="2009451"/>
            <a:ext cx="5077692" cy="4343111"/>
          </a:xfrm>
        </p:spPr>
        <p:txBody>
          <a:bodyPr>
            <a:normAutofit/>
          </a:bodyPr>
          <a:lstStyle/>
          <a:p>
            <a:pPr marL="0" indent="0">
              <a:buNone/>
            </a:pPr>
            <a:r>
              <a:rPr lang="en-US" sz="2200" b="1" dirty="0"/>
              <a:t>Teaching practitioners</a:t>
            </a:r>
          </a:p>
          <a:p>
            <a:pPr marL="342900" indent="-342900">
              <a:buFont typeface="Arial" panose="020B0604020202020204" pitchFamily="34" charset="0"/>
              <a:buChar char="•"/>
            </a:pPr>
            <a:r>
              <a:rPr lang="en-US" sz="2200" dirty="0"/>
              <a:t>40% (48% in 2019) agree they are supported by other teaching staff to use technology in their teaching and learning; 25% (13% in 2019) by support staff; 3% by family and friends and 33% use online resources (Q23)</a:t>
            </a:r>
          </a:p>
          <a:p>
            <a:pPr marL="342900" indent="-342900">
              <a:buFont typeface="Arial" panose="020B0604020202020204" pitchFamily="34" charset="0"/>
              <a:buChar char="•"/>
            </a:pPr>
            <a:r>
              <a:rPr lang="en-US" sz="2200" dirty="0"/>
              <a:t>47% of staff often help others to develop their digital skills, 43% sometimes and 10% never (Q8)</a:t>
            </a:r>
          </a:p>
          <a:p>
            <a:pPr marL="0" indent="0">
              <a:buNone/>
            </a:pPr>
            <a:endParaRPr lang="en-US" sz="2200" dirty="0"/>
          </a:p>
          <a:p>
            <a:pPr marL="0" indent="0">
              <a:buNone/>
            </a:pPr>
            <a:endParaRPr lang="en-US" sz="2200" b="1" dirty="0"/>
          </a:p>
          <a:p>
            <a:endParaRPr lang="en-US" sz="2200" dirty="0"/>
          </a:p>
          <a:p>
            <a:endParaRPr lang="en-US" sz="2200" dirty="0"/>
          </a:p>
        </p:txBody>
      </p:sp>
    </p:spTree>
    <p:extLst>
      <p:ext uri="{BB962C8B-B14F-4D97-AF65-F5344CB8AC3E}">
        <p14:creationId xmlns:p14="http://schemas.microsoft.com/office/powerpoint/2010/main" val="8223298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889238" cy="637486"/>
          </a:xfrm>
          <a:solidFill>
            <a:srgbClr val="D4E3F7"/>
          </a:solidFill>
        </p:spPr>
        <p:txBody>
          <a:bodyPr>
            <a:normAutofit fontScale="90000"/>
          </a:bodyPr>
          <a:lstStyle/>
          <a:p>
            <a:r>
              <a:rPr lang="en-US">
                <a:solidFill>
                  <a:schemeClr val="accent2">
                    <a:lumMod val="50000"/>
                  </a:schemeClr>
                </a:solidFill>
              </a:rPr>
              <a:t>1.3 Effective collaboration</a:t>
            </a:r>
          </a:p>
        </p:txBody>
      </p:sp>
      <p:sp>
        <p:nvSpPr>
          <p:cNvPr id="10" name="Content Placeholder 2">
            <a:extLst>
              <a:ext uri="{FF2B5EF4-FFF2-40B4-BE49-F238E27FC236}">
                <a16:creationId xmlns:a16="http://schemas.microsoft.com/office/drawing/2014/main" id="{511F7354-B3FB-614F-BFC0-2E8DB9FDF53F}"/>
              </a:ext>
            </a:extLst>
          </p:cNvPr>
          <p:cNvSpPr>
            <a:spLocks noGrp="1"/>
          </p:cNvSpPr>
          <p:nvPr>
            <p:ph idx="1"/>
          </p:nvPr>
        </p:nvSpPr>
        <p:spPr>
          <a:xfrm>
            <a:off x="923983" y="2028906"/>
            <a:ext cx="5554637" cy="4692907"/>
          </a:xfrm>
        </p:spPr>
        <p:txBody>
          <a:bodyPr>
            <a:normAutofit fontScale="85000" lnSpcReduction="20000"/>
          </a:bodyPr>
          <a:lstStyle/>
          <a:p>
            <a:pPr marL="0" indent="0">
              <a:buNone/>
            </a:pPr>
            <a:r>
              <a:rPr lang="en-US" sz="2400" b="1" dirty="0"/>
              <a:t>Professional services</a:t>
            </a:r>
          </a:p>
          <a:p>
            <a:pPr marL="342900" indent="-342900">
              <a:buFont typeface="Arial" panose="020B0604020202020204" pitchFamily="34" charset="0"/>
              <a:buChar char="•"/>
            </a:pPr>
            <a:r>
              <a:rPr lang="en-US" sz="2400" dirty="0"/>
              <a:t>71% agree they are supported by colleagues to use technology in their work role; 17% by support staff; 2% by friends and family and 10% use online resources (Q18)</a:t>
            </a:r>
          </a:p>
          <a:p>
            <a:pPr marL="342900" indent="-342900">
              <a:buFont typeface="Arial" panose="020B0604020202020204" pitchFamily="34" charset="0"/>
              <a:buChar char="•"/>
            </a:pPr>
            <a:r>
              <a:rPr lang="en-US" sz="2400" dirty="0"/>
              <a:t>46% of staff often help others to develop their digital skills; 51% sometimes and only 4% never (Q8)</a:t>
            </a:r>
          </a:p>
          <a:p>
            <a:pPr marL="342900" indent="-342900">
              <a:buFont typeface="Arial" panose="020B0604020202020204" pitchFamily="34" charset="0"/>
              <a:buChar char="•"/>
            </a:pPr>
            <a:r>
              <a:rPr lang="en-US" sz="2400" dirty="0"/>
              <a:t>79% agree their organisation provides a good online environment for collaboration (Q12)</a:t>
            </a:r>
          </a:p>
          <a:p>
            <a:pPr marL="342900" indent="-342900">
              <a:buFont typeface="Arial" panose="020B0604020202020204" pitchFamily="34" charset="0"/>
              <a:buChar char="•"/>
            </a:pPr>
            <a:r>
              <a:rPr lang="en-US" sz="2400" dirty="0"/>
              <a:t>91% stated they work online with others weekly or more. (Q17)</a:t>
            </a:r>
          </a:p>
          <a:p>
            <a:pPr marL="342900" indent="-342900">
              <a:buFont typeface="Arial" panose="020B0604020202020204" pitchFamily="34" charset="0"/>
              <a:buChar char="•"/>
            </a:pPr>
            <a:r>
              <a:rPr lang="en-US" sz="2400" dirty="0"/>
              <a:t>51% provide online support weekly or more; 9% produce online guidance materials weekly or more and 19% run live training sessions or workshops weekly or more (Q17)</a:t>
            </a:r>
          </a:p>
          <a:p>
            <a:pPr marL="342900" indent="-342900">
              <a:buFont typeface="Arial" panose="020B0604020202020204" pitchFamily="34" charset="0"/>
              <a:buChar char="•"/>
            </a:pPr>
            <a:endParaRPr lang="en-US" sz="2200" dirty="0"/>
          </a:p>
          <a:p>
            <a:pPr marL="0" indent="0">
              <a:buNone/>
            </a:pPr>
            <a:endParaRPr lang="en-US" sz="2200" dirty="0"/>
          </a:p>
          <a:p>
            <a:pPr marL="0" indent="0">
              <a:buNone/>
            </a:pPr>
            <a:endParaRPr lang="en-US" sz="2200" b="1" dirty="0"/>
          </a:p>
          <a:p>
            <a:endParaRPr lang="en-US" sz="2200" dirty="0"/>
          </a:p>
          <a:p>
            <a:endParaRPr lang="en-US" sz="2200" dirty="0"/>
          </a:p>
        </p:txBody>
      </p:sp>
      <p:graphicFrame>
        <p:nvGraphicFramePr>
          <p:cNvPr id="7" name="Chart 6" descr="Chart showing 91% of ACL professional services staff work online with other weekly or more">
            <a:extLst>
              <a:ext uri="{FF2B5EF4-FFF2-40B4-BE49-F238E27FC236}">
                <a16:creationId xmlns:a16="http://schemas.microsoft.com/office/drawing/2014/main" id="{EE4E40A7-D976-49F3-8BE1-5A8FC80041FC}"/>
              </a:ext>
            </a:extLst>
          </p:cNvPr>
          <p:cNvGraphicFramePr>
            <a:graphicFrameLocks/>
          </p:cNvGraphicFramePr>
          <p:nvPr>
            <p:extLst>
              <p:ext uri="{D42A27DB-BD31-4B8C-83A1-F6EECF244321}">
                <p14:modId xmlns:p14="http://schemas.microsoft.com/office/powerpoint/2010/main" val="3863969737"/>
              </p:ext>
            </p:extLst>
          </p:nvPr>
        </p:nvGraphicFramePr>
        <p:xfrm>
          <a:off x="6513776" y="2252642"/>
          <a:ext cx="5299446" cy="32823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82469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889238" cy="637486"/>
          </a:xfrm>
          <a:solidFill>
            <a:srgbClr val="D4E3F7"/>
          </a:solidFill>
        </p:spPr>
        <p:txBody>
          <a:bodyPr>
            <a:normAutofit fontScale="90000"/>
          </a:bodyPr>
          <a:lstStyle/>
          <a:p>
            <a:r>
              <a:rPr lang="en-US">
                <a:solidFill>
                  <a:schemeClr val="accent2">
                    <a:lumMod val="50000"/>
                  </a:schemeClr>
                </a:solidFill>
              </a:rPr>
              <a:t>1.4 Evaluation and enhancement</a:t>
            </a:r>
          </a:p>
        </p:txBody>
      </p:sp>
      <p:sp>
        <p:nvSpPr>
          <p:cNvPr id="6" name="Content Placeholder 3">
            <a:extLst>
              <a:ext uri="{FF2B5EF4-FFF2-40B4-BE49-F238E27FC236}">
                <a16:creationId xmlns:a16="http://schemas.microsoft.com/office/drawing/2014/main" id="{CA2F296F-C679-49D6-B736-7D22881AD3DC}"/>
              </a:ext>
            </a:extLst>
          </p:cNvPr>
          <p:cNvSpPr txBox="1">
            <a:spLocks/>
          </p:cNvSpPr>
          <p:nvPr/>
        </p:nvSpPr>
        <p:spPr>
          <a:xfrm>
            <a:off x="923984" y="2154146"/>
            <a:ext cx="5248373" cy="4388386"/>
          </a:xfrm>
          <a:prstGeom prst="rect">
            <a:avLst/>
          </a:prstGeom>
        </p:spPr>
        <p:txBody>
          <a:bodyPr vert="horz" lIns="91440" tIns="45720" rIns="91440" bIns="45720" numCol="1" spcCol="720000" rtlCol="0">
            <a:normAutofit/>
          </a:bodyPr>
          <a:lstStyle>
            <a:lvl1pPr marL="0" marR="0" indent="0" algn="l" defTabSz="1266913" rtl="0" eaLnBrk="1" fontAlgn="auto" latinLnBrk="0" hangingPunct="1">
              <a:lnSpc>
                <a:spcPct val="90000"/>
              </a:lnSpc>
              <a:spcBef>
                <a:spcPts val="1385"/>
              </a:spcBef>
              <a:spcAft>
                <a:spcPts val="0"/>
              </a:spcAft>
              <a:buClrTx/>
              <a:buSzTx/>
              <a:buFont typeface="Arial" panose="020B0604020202020204" pitchFamily="34" charset="0"/>
              <a:buNone/>
              <a:tabLst/>
              <a:defRPr lang="en-GB" sz="1760" b="0" i="0" kern="1200" smtClean="0">
                <a:solidFill>
                  <a:schemeClr val="tx1"/>
                </a:solidFill>
                <a:effectLst/>
                <a:latin typeface="Calibri" panose="020F0502020204030204" pitchFamily="34" charset="0"/>
                <a:ea typeface="+mn-ea"/>
                <a:cs typeface="Calibri" panose="020F0502020204030204" pitchFamily="34" charset="0"/>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en-US" sz="2200" b="1" dirty="0"/>
              <a:t>Learners (Q14)</a:t>
            </a:r>
          </a:p>
          <a:p>
            <a:pPr marL="285750" indent="-285750">
              <a:buFont typeface="Arial" panose="020B0604020202020204" pitchFamily="34" charset="0"/>
              <a:buChar char="•"/>
            </a:pPr>
            <a:r>
              <a:rPr lang="en-US" sz="2200" dirty="0"/>
              <a:t>53% agree that their learning provider helps them track grades / progress; 12% disagree</a:t>
            </a:r>
          </a:p>
          <a:p>
            <a:pPr marL="285750" indent="-285750">
              <a:buFont typeface="Arial" panose="020B0604020202020204" pitchFamily="34" charset="0"/>
              <a:buChar char="•"/>
            </a:pPr>
            <a:r>
              <a:rPr lang="en-US" sz="2200" dirty="0"/>
              <a:t>56% agree that their learning provider has told them how their data is collected and used, 12% disagree</a:t>
            </a:r>
          </a:p>
          <a:p>
            <a:pPr marL="285750" indent="-285750">
              <a:buFont typeface="Arial" panose="020B0604020202020204" pitchFamily="34" charset="0"/>
              <a:buChar char="•"/>
            </a:pPr>
            <a:r>
              <a:rPr lang="en-US" sz="2200" dirty="0"/>
              <a:t>27% (58% in 2019) agree they get the chance to be involved in decisions about digital services; 28% disagree (23% in 2019)</a:t>
            </a:r>
          </a:p>
          <a:p>
            <a:pPr marL="285750" indent="-285750">
              <a:buFont typeface="Arial" panose="020B0604020202020204" pitchFamily="34" charset="0"/>
              <a:buChar char="•"/>
            </a:pPr>
            <a:endParaRPr lang="en-US" dirty="0"/>
          </a:p>
        </p:txBody>
      </p:sp>
      <p:sp>
        <p:nvSpPr>
          <p:cNvPr id="4" name="Content Placeholder 3">
            <a:extLst>
              <a:ext uri="{FF2B5EF4-FFF2-40B4-BE49-F238E27FC236}">
                <a16:creationId xmlns:a16="http://schemas.microsoft.com/office/drawing/2014/main" id="{E11EC7C4-BB14-4E53-86DF-FF74F6CD248B}"/>
              </a:ext>
            </a:extLst>
          </p:cNvPr>
          <p:cNvSpPr>
            <a:spLocks noGrp="1"/>
          </p:cNvSpPr>
          <p:nvPr>
            <p:ph idx="1"/>
          </p:nvPr>
        </p:nvSpPr>
        <p:spPr>
          <a:xfrm>
            <a:off x="6564849" y="2154146"/>
            <a:ext cx="5248373" cy="4388386"/>
          </a:xfrm>
        </p:spPr>
        <p:txBody>
          <a:bodyPr>
            <a:normAutofit fontScale="92500" lnSpcReduction="20000"/>
          </a:bodyPr>
          <a:lstStyle/>
          <a:p>
            <a:r>
              <a:rPr lang="en-US" sz="2200" b="1" dirty="0"/>
              <a:t>Teaching practitioners (Q12)</a:t>
            </a:r>
          </a:p>
          <a:p>
            <a:pPr marL="285750" indent="-285750">
              <a:buFont typeface="Arial" panose="020B0604020202020204" pitchFamily="34" charset="0"/>
              <a:buChar char="•"/>
            </a:pPr>
            <a:r>
              <a:rPr lang="en-GB" sz="2200" dirty="0"/>
              <a:t>40% agree the system for marking work and giving feedback works well (significantly lower than FE and WBL)</a:t>
            </a:r>
          </a:p>
          <a:p>
            <a:pPr marL="285750" indent="-285750">
              <a:buFont typeface="Arial" panose="020B0604020202020204" pitchFamily="34" charset="0"/>
              <a:buChar char="•"/>
            </a:pPr>
            <a:r>
              <a:rPr lang="en-GB" sz="2200" dirty="0"/>
              <a:t>Only 33% agree that their organisation helps them use student data to track progress and identify concerns (significantly lower than FE, 64% and WBL, 80%)</a:t>
            </a:r>
          </a:p>
          <a:p>
            <a:pPr marL="285750" indent="-285750">
              <a:buFont typeface="Arial" panose="020B0604020202020204" pitchFamily="34" charset="0"/>
              <a:buChar char="•"/>
            </a:pPr>
            <a:r>
              <a:rPr lang="en-GB" sz="2200" dirty="0"/>
              <a:t>29% (12% in 2019) agree they get the chance to be involved in decisions about digital services, 24% disagree (33% in 2019)</a:t>
            </a:r>
          </a:p>
          <a:p>
            <a:r>
              <a:rPr lang="en-GB" sz="2200" b="1" dirty="0"/>
              <a:t>Professional services (Q17)</a:t>
            </a:r>
          </a:p>
          <a:p>
            <a:pPr marL="342900" indent="-342900">
              <a:buFont typeface="Arial" panose="020B0604020202020204" pitchFamily="34" charset="0"/>
              <a:buChar char="•"/>
            </a:pPr>
            <a:r>
              <a:rPr lang="en-GB" sz="2200" dirty="0"/>
              <a:t>92% work with data e.g. analysis and visualisations, 74% weekly or more</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9026930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889238" cy="637486"/>
          </a:xfrm>
          <a:solidFill>
            <a:srgbClr val="D4E3F7"/>
          </a:solidFill>
        </p:spPr>
        <p:txBody>
          <a:bodyPr>
            <a:normAutofit fontScale="90000"/>
          </a:bodyPr>
          <a:lstStyle/>
          <a:p>
            <a:r>
              <a:rPr lang="en-US" dirty="0">
                <a:solidFill>
                  <a:schemeClr val="accent2">
                    <a:lumMod val="50000"/>
                  </a:schemeClr>
                </a:solidFill>
              </a:rPr>
              <a:t>1.5 Digital culture (digital skills development)</a:t>
            </a:r>
          </a:p>
        </p:txBody>
      </p:sp>
      <p:sp>
        <p:nvSpPr>
          <p:cNvPr id="10" name="Content Placeholder 2">
            <a:extLst>
              <a:ext uri="{FF2B5EF4-FFF2-40B4-BE49-F238E27FC236}">
                <a16:creationId xmlns:a16="http://schemas.microsoft.com/office/drawing/2014/main" id="{5346B0FA-4A07-834D-8F53-0F441F3BB1D4}"/>
              </a:ext>
            </a:extLst>
          </p:cNvPr>
          <p:cNvSpPr>
            <a:spLocks noGrp="1"/>
          </p:cNvSpPr>
          <p:nvPr>
            <p:ph idx="1"/>
          </p:nvPr>
        </p:nvSpPr>
        <p:spPr>
          <a:xfrm>
            <a:off x="838200" y="2047348"/>
            <a:ext cx="5718243" cy="4773586"/>
          </a:xfrm>
        </p:spPr>
        <p:txBody>
          <a:bodyPr>
            <a:noAutofit/>
          </a:bodyPr>
          <a:lstStyle/>
          <a:p>
            <a:pPr lvl="0"/>
            <a:r>
              <a:rPr lang="en-GB" sz="2000" b="1" dirty="0"/>
              <a:t>Learners</a:t>
            </a:r>
          </a:p>
          <a:p>
            <a:pPr marL="342900" lvl="0" indent="-342900">
              <a:buFont typeface="Arial" panose="020B0604020202020204" pitchFamily="34" charset="0"/>
              <a:buChar char="•"/>
            </a:pPr>
            <a:r>
              <a:rPr lang="en-GB" sz="2000" dirty="0"/>
              <a:t>Only 29% agree they discussed their digital skills at induction (Q35)</a:t>
            </a:r>
          </a:p>
          <a:p>
            <a:pPr marL="342900" lvl="0" indent="-342900">
              <a:buFont typeface="Arial" panose="020B0604020202020204" pitchFamily="34" charset="0"/>
              <a:buChar char="•"/>
            </a:pPr>
            <a:r>
              <a:rPr lang="en-GB" sz="2000" dirty="0"/>
              <a:t>23% discuss their digital needs in one-to-one sessions, 31% in lessons and 23% with other students (Q35)</a:t>
            </a:r>
          </a:p>
          <a:p>
            <a:pPr marL="342900" lvl="0" indent="-342900">
              <a:buFont typeface="Arial" panose="020B0604020202020204" pitchFamily="34" charset="0"/>
              <a:buChar char="•"/>
            </a:pPr>
            <a:r>
              <a:rPr lang="en-GB" sz="2000" dirty="0"/>
              <a:t>65% of learners rated the quality of support from their learning provider to develop digital skills as good, excellent or best imaginable; 25% rated it as average (Q36)</a:t>
            </a:r>
          </a:p>
          <a:p>
            <a:pPr marL="342900" lvl="0" indent="-342900">
              <a:buFont typeface="Arial" panose="020B0604020202020204" pitchFamily="34" charset="0"/>
              <a:buChar char="•"/>
            </a:pPr>
            <a:r>
              <a:rPr lang="en-GB" sz="2000" dirty="0"/>
              <a:t>When asked, “</a:t>
            </a:r>
            <a:r>
              <a:rPr lang="en-US" sz="2000" dirty="0"/>
              <a:t>To help develop your digital skills ... what ONE thing should your learning provider do?” feedback, encouragement and practical support featured highly. (Q37)</a:t>
            </a:r>
            <a:endParaRPr lang="en-GB" sz="2000" dirty="0"/>
          </a:p>
          <a:p>
            <a:pPr marL="342900" lvl="0" indent="-342900">
              <a:buFont typeface="Arial" panose="020B0604020202020204" pitchFamily="34" charset="0"/>
              <a:buChar char="•"/>
            </a:pPr>
            <a:endParaRPr lang="en-GB" sz="2000" dirty="0"/>
          </a:p>
          <a:p>
            <a:pPr marL="342900" lvl="0" indent="-342900">
              <a:buFont typeface="Arial" panose="020B0604020202020204" pitchFamily="34" charset="0"/>
              <a:buChar char="•"/>
            </a:pPr>
            <a:endParaRPr lang="en-GB" sz="2000" dirty="0"/>
          </a:p>
          <a:p>
            <a:pPr marL="342900" indent="-342900">
              <a:buFont typeface="Arial" panose="020B0604020202020204" pitchFamily="34" charset="0"/>
              <a:buChar char="•"/>
            </a:pPr>
            <a:endParaRPr lang="en-US" sz="2000" dirty="0"/>
          </a:p>
        </p:txBody>
      </p:sp>
      <p:graphicFrame>
        <p:nvGraphicFramePr>
          <p:cNvPr id="5" name="Chart 4" descr="Chart showing digital skills support offer for ACL learners">
            <a:extLst>
              <a:ext uri="{FF2B5EF4-FFF2-40B4-BE49-F238E27FC236}">
                <a16:creationId xmlns:a16="http://schemas.microsoft.com/office/drawing/2014/main" id="{E10FCBF0-CCB8-4785-8B31-63ED8E43CFC3}"/>
              </a:ext>
            </a:extLst>
          </p:cNvPr>
          <p:cNvGraphicFramePr>
            <a:graphicFrameLocks/>
          </p:cNvGraphicFramePr>
          <p:nvPr>
            <p:extLst>
              <p:ext uri="{D42A27DB-BD31-4B8C-83A1-F6EECF244321}">
                <p14:modId xmlns:p14="http://schemas.microsoft.com/office/powerpoint/2010/main" val="15185478"/>
              </p:ext>
            </p:extLst>
          </p:nvPr>
        </p:nvGraphicFramePr>
        <p:xfrm>
          <a:off x="6719886" y="2617247"/>
          <a:ext cx="5509529" cy="34889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482852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889238" cy="637486"/>
          </a:xfrm>
          <a:solidFill>
            <a:srgbClr val="D4E3F7"/>
          </a:solidFill>
        </p:spPr>
        <p:txBody>
          <a:bodyPr>
            <a:normAutofit fontScale="90000"/>
          </a:bodyPr>
          <a:lstStyle/>
          <a:p>
            <a:r>
              <a:rPr lang="en-US" dirty="0">
                <a:solidFill>
                  <a:schemeClr val="accent2">
                    <a:lumMod val="50000"/>
                  </a:schemeClr>
                </a:solidFill>
              </a:rPr>
              <a:t>1.5 Digital culture (digital skills development)</a:t>
            </a:r>
          </a:p>
        </p:txBody>
      </p:sp>
      <p:sp>
        <p:nvSpPr>
          <p:cNvPr id="7" name="Content Placeholder 2">
            <a:extLst>
              <a:ext uri="{FF2B5EF4-FFF2-40B4-BE49-F238E27FC236}">
                <a16:creationId xmlns:a16="http://schemas.microsoft.com/office/drawing/2014/main" id="{734BE55F-0DFC-4B38-84B6-CE097C4315FE}"/>
              </a:ext>
            </a:extLst>
          </p:cNvPr>
          <p:cNvSpPr txBox="1">
            <a:spLocks/>
          </p:cNvSpPr>
          <p:nvPr/>
        </p:nvSpPr>
        <p:spPr>
          <a:xfrm>
            <a:off x="923984" y="2193363"/>
            <a:ext cx="4965441" cy="426072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b="1" dirty="0"/>
              <a:t>Teaching practitioners (Q29)</a:t>
            </a:r>
          </a:p>
          <a:p>
            <a:r>
              <a:rPr lang="en-GB" sz="2000" dirty="0"/>
              <a:t>63% (34% in 2019) agree they are given guidance about the digital skills they are expected to have as a teaching practitioner; 7% disagree </a:t>
            </a:r>
          </a:p>
          <a:p>
            <a:r>
              <a:rPr lang="en-GB" sz="2000" dirty="0"/>
              <a:t>35% agree they get regular opportunities to assess their digital skills for career planning, 15% disagree </a:t>
            </a:r>
          </a:p>
          <a:p>
            <a:r>
              <a:rPr lang="en-GB" sz="2000" dirty="0"/>
              <a:t>52% (up from 16% in 2019) agree that the organisation provides time to explore new digital tools and approaches; 12% disagree </a:t>
            </a:r>
          </a:p>
          <a:p>
            <a:r>
              <a:rPr lang="en-GB" sz="2000" dirty="0"/>
              <a:t>22% agree that their organisation provides reward and recognition for digital skills development, compared to 18% in 2019</a:t>
            </a:r>
          </a:p>
          <a:p>
            <a:endParaRPr lang="en-GB" sz="2000" dirty="0"/>
          </a:p>
          <a:p>
            <a:pPr marL="0" indent="0">
              <a:buFont typeface="Arial" panose="020B0604020202020204" pitchFamily="34" charset="0"/>
              <a:buNone/>
            </a:pPr>
            <a:endParaRPr lang="en-US" sz="2000" dirty="0"/>
          </a:p>
        </p:txBody>
      </p:sp>
      <p:sp>
        <p:nvSpPr>
          <p:cNvPr id="11" name="Content Placeholder 2">
            <a:extLst>
              <a:ext uri="{FF2B5EF4-FFF2-40B4-BE49-F238E27FC236}">
                <a16:creationId xmlns:a16="http://schemas.microsoft.com/office/drawing/2014/main" id="{FCA80738-1FD8-4349-9E70-AEB171FC1558}"/>
              </a:ext>
            </a:extLst>
          </p:cNvPr>
          <p:cNvSpPr txBox="1">
            <a:spLocks/>
          </p:cNvSpPr>
          <p:nvPr/>
        </p:nvSpPr>
        <p:spPr>
          <a:xfrm>
            <a:off x="6719887" y="2193363"/>
            <a:ext cx="4965441" cy="426072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b="1" dirty="0"/>
              <a:t>Professional services (Q23)</a:t>
            </a:r>
          </a:p>
          <a:p>
            <a:r>
              <a:rPr lang="en-GB" sz="2000" dirty="0"/>
              <a:t>70% agree they are given guidance about the digital skills needed in their role, significantly higher than FE and WBL; 5% disagree </a:t>
            </a:r>
          </a:p>
          <a:p>
            <a:r>
              <a:rPr lang="en-GB" sz="2000" dirty="0"/>
              <a:t>33% agree they get opportunities to assess their digital skills for career planning; 15% disagree </a:t>
            </a:r>
          </a:p>
          <a:p>
            <a:r>
              <a:rPr lang="en-GB" sz="2000" dirty="0"/>
              <a:t>52% agree that the organisation provides time to explore new digital tools and approaches, compared to 36% in FE and 19% in WBL; 7% disagree</a:t>
            </a:r>
          </a:p>
          <a:p>
            <a:r>
              <a:rPr lang="en-GB" sz="2000" dirty="0"/>
              <a:t>33% agree that their organisation provides reward and recognition for digital skills development; 20% disagree</a:t>
            </a:r>
          </a:p>
          <a:p>
            <a:pPr marL="0" indent="0">
              <a:buFont typeface="Arial" panose="020B0604020202020204" pitchFamily="34" charset="0"/>
              <a:buNone/>
            </a:pPr>
            <a:endParaRPr lang="en-US" sz="2000" dirty="0"/>
          </a:p>
        </p:txBody>
      </p:sp>
    </p:spTree>
    <p:extLst>
      <p:ext uri="{BB962C8B-B14F-4D97-AF65-F5344CB8AC3E}">
        <p14:creationId xmlns:p14="http://schemas.microsoft.com/office/powerpoint/2010/main" val="10769488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889238" cy="637486"/>
          </a:xfrm>
          <a:solidFill>
            <a:srgbClr val="D4E3F7"/>
          </a:solidFill>
        </p:spPr>
        <p:txBody>
          <a:bodyPr>
            <a:normAutofit fontScale="90000"/>
          </a:bodyPr>
          <a:lstStyle/>
          <a:p>
            <a:r>
              <a:rPr lang="en-US" dirty="0">
                <a:solidFill>
                  <a:schemeClr val="accent2">
                    <a:lumMod val="50000"/>
                  </a:schemeClr>
                </a:solidFill>
              </a:rPr>
              <a:t>1.6 Digital organisation</a:t>
            </a:r>
          </a:p>
        </p:txBody>
      </p:sp>
      <p:sp>
        <p:nvSpPr>
          <p:cNvPr id="8" name="Content Placeholder 2">
            <a:extLst>
              <a:ext uri="{FF2B5EF4-FFF2-40B4-BE49-F238E27FC236}">
                <a16:creationId xmlns:a16="http://schemas.microsoft.com/office/drawing/2014/main" id="{2B0F43F3-F8B9-D849-9D17-308CC07EC8B0}"/>
              </a:ext>
            </a:extLst>
          </p:cNvPr>
          <p:cNvSpPr>
            <a:spLocks noGrp="1"/>
          </p:cNvSpPr>
          <p:nvPr>
            <p:ph idx="1"/>
          </p:nvPr>
        </p:nvSpPr>
        <p:spPr>
          <a:xfrm>
            <a:off x="1011533" y="2473728"/>
            <a:ext cx="4787900" cy="1875179"/>
          </a:xfrm>
        </p:spPr>
        <p:txBody>
          <a:bodyPr>
            <a:noAutofit/>
          </a:bodyPr>
          <a:lstStyle/>
          <a:p>
            <a:pPr marL="0" indent="0">
              <a:buNone/>
            </a:pPr>
            <a:r>
              <a:rPr lang="en-US" sz="2200" b="1" dirty="0"/>
              <a:t>Learners</a:t>
            </a:r>
            <a:endParaRPr lang="en-GB" sz="2200" dirty="0"/>
          </a:p>
          <a:p>
            <a:r>
              <a:rPr lang="en-GB" sz="2200" dirty="0"/>
              <a:t>73% rated the quality of digital provision as good, excellent or best imaginable (Q20)</a:t>
            </a:r>
          </a:p>
          <a:p>
            <a:endParaRPr lang="en-US" sz="2200" dirty="0"/>
          </a:p>
        </p:txBody>
      </p:sp>
      <p:graphicFrame>
        <p:nvGraphicFramePr>
          <p:cNvPr id="6" name="Chart 5">
            <a:extLst>
              <a:ext uri="{FF2B5EF4-FFF2-40B4-BE49-F238E27FC236}">
                <a16:creationId xmlns:a16="http://schemas.microsoft.com/office/drawing/2014/main" id="{6587CA6D-5503-4804-AC0D-F2E215D45345}"/>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1536615963"/>
              </p:ext>
            </p:extLst>
          </p:nvPr>
        </p:nvGraphicFramePr>
        <p:xfrm>
          <a:off x="5799433" y="2225564"/>
          <a:ext cx="6306345" cy="40544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95690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0BD47A-B0BF-4F9F-A262-411139D4F92F}"/>
              </a:ext>
            </a:extLst>
          </p:cNvPr>
          <p:cNvSpPr>
            <a:spLocks noGrp="1"/>
          </p:cNvSpPr>
          <p:nvPr>
            <p:ph type="title"/>
          </p:nvPr>
        </p:nvSpPr>
        <p:spPr/>
        <p:txBody>
          <a:bodyPr/>
          <a:lstStyle/>
          <a:p>
            <a:r>
              <a:rPr lang="en-GB" dirty="0"/>
              <a:t>Introduction</a:t>
            </a:r>
            <a:br>
              <a:rPr lang="en-GB" dirty="0"/>
            </a:br>
            <a:r>
              <a:rPr lang="en-GB" dirty="0">
                <a:solidFill>
                  <a:schemeClr val="bg1"/>
                </a:solidFill>
              </a:rPr>
              <a:t>Aims and overview</a:t>
            </a:r>
          </a:p>
        </p:txBody>
      </p:sp>
    </p:spTree>
    <p:extLst>
      <p:ext uri="{BB962C8B-B14F-4D97-AF65-F5344CB8AC3E}">
        <p14:creationId xmlns:p14="http://schemas.microsoft.com/office/powerpoint/2010/main" val="13422583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889238" cy="637486"/>
          </a:xfrm>
          <a:solidFill>
            <a:srgbClr val="D4E3F7"/>
          </a:solidFill>
        </p:spPr>
        <p:txBody>
          <a:bodyPr>
            <a:normAutofit fontScale="90000"/>
          </a:bodyPr>
          <a:lstStyle/>
          <a:p>
            <a:r>
              <a:rPr lang="en-US" dirty="0">
                <a:solidFill>
                  <a:schemeClr val="accent2">
                    <a:lumMod val="50000"/>
                  </a:schemeClr>
                </a:solidFill>
              </a:rPr>
              <a:t>1.6 Digital organisation</a:t>
            </a:r>
          </a:p>
        </p:txBody>
      </p:sp>
      <p:sp>
        <p:nvSpPr>
          <p:cNvPr id="9" name="Content Placeholder 2">
            <a:extLst>
              <a:ext uri="{FF2B5EF4-FFF2-40B4-BE49-F238E27FC236}">
                <a16:creationId xmlns:a16="http://schemas.microsoft.com/office/drawing/2014/main" id="{2E87FC8C-4BF9-C747-AE1E-F35E1BC4839D}"/>
              </a:ext>
            </a:extLst>
          </p:cNvPr>
          <p:cNvSpPr txBox="1">
            <a:spLocks/>
          </p:cNvSpPr>
          <p:nvPr/>
        </p:nvSpPr>
        <p:spPr>
          <a:xfrm>
            <a:off x="923984" y="2517203"/>
            <a:ext cx="4835139" cy="16342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dirty="0"/>
              <a:t>Teaching practitioners </a:t>
            </a:r>
          </a:p>
          <a:p>
            <a:r>
              <a:rPr lang="en-GB" sz="2200" dirty="0"/>
              <a:t>63% rated the quality of digital provision as good, excellent or best imaginable average or better, up from 43% in 2019 (Q17)</a:t>
            </a:r>
          </a:p>
        </p:txBody>
      </p:sp>
      <p:graphicFrame>
        <p:nvGraphicFramePr>
          <p:cNvPr id="6" name="Chart 5">
            <a:extLst>
              <a:ext uri="{FF2B5EF4-FFF2-40B4-BE49-F238E27FC236}">
                <a16:creationId xmlns:a16="http://schemas.microsoft.com/office/drawing/2014/main" id="{E0481E86-743E-4CC9-A4D9-D2C59B297CE5}"/>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2752914685"/>
              </p:ext>
            </p:extLst>
          </p:nvPr>
        </p:nvGraphicFramePr>
        <p:xfrm>
          <a:off x="5425995" y="2382519"/>
          <a:ext cx="6306345" cy="40544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792646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889238" cy="637486"/>
          </a:xfrm>
          <a:solidFill>
            <a:srgbClr val="D4E3F7"/>
          </a:solidFill>
        </p:spPr>
        <p:txBody>
          <a:bodyPr>
            <a:normAutofit fontScale="90000"/>
          </a:bodyPr>
          <a:lstStyle/>
          <a:p>
            <a:r>
              <a:rPr lang="en-US" dirty="0">
                <a:solidFill>
                  <a:schemeClr val="accent2">
                    <a:lumMod val="50000"/>
                  </a:schemeClr>
                </a:solidFill>
              </a:rPr>
              <a:t>1.6 Digital organisation</a:t>
            </a:r>
          </a:p>
        </p:txBody>
      </p:sp>
      <p:sp>
        <p:nvSpPr>
          <p:cNvPr id="9" name="Content Placeholder 2">
            <a:extLst>
              <a:ext uri="{FF2B5EF4-FFF2-40B4-BE49-F238E27FC236}">
                <a16:creationId xmlns:a16="http://schemas.microsoft.com/office/drawing/2014/main" id="{2E87FC8C-4BF9-C747-AE1E-F35E1BC4839D}"/>
              </a:ext>
            </a:extLst>
          </p:cNvPr>
          <p:cNvSpPr txBox="1">
            <a:spLocks/>
          </p:cNvSpPr>
          <p:nvPr/>
        </p:nvSpPr>
        <p:spPr>
          <a:xfrm>
            <a:off x="923984" y="2546386"/>
            <a:ext cx="4835139" cy="16342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dirty="0"/>
              <a:t>Professional services</a:t>
            </a:r>
          </a:p>
          <a:p>
            <a:r>
              <a:rPr lang="en-GB" sz="2200" dirty="0"/>
              <a:t>86% rated the quality of digital provision as good, excellent or best imaginable (Q14)</a:t>
            </a:r>
          </a:p>
        </p:txBody>
      </p:sp>
      <p:graphicFrame>
        <p:nvGraphicFramePr>
          <p:cNvPr id="5" name="Chart 4">
            <a:extLst>
              <a:ext uri="{FF2B5EF4-FFF2-40B4-BE49-F238E27FC236}">
                <a16:creationId xmlns:a16="http://schemas.microsoft.com/office/drawing/2014/main" id="{0048CAE4-78F8-48D7-B89A-01A64EC8E790}"/>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435919957"/>
              </p:ext>
            </p:extLst>
          </p:nvPr>
        </p:nvGraphicFramePr>
        <p:xfrm>
          <a:off x="5506877" y="2153395"/>
          <a:ext cx="6306345" cy="40544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280676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EFDF"/>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6FF5F3C-1A68-C942-9308-041003FC987A}"/>
              </a:ext>
            </a:extLst>
          </p:cNvPr>
          <p:cNvSpPr>
            <a:spLocks noGrp="1"/>
          </p:cNvSpPr>
          <p:nvPr>
            <p:ph type="title"/>
          </p:nvPr>
        </p:nvSpPr>
        <p:spPr/>
        <p:txBody>
          <a:bodyPr>
            <a:noAutofit/>
          </a:bodyPr>
          <a:lstStyle/>
          <a:p>
            <a:r>
              <a:rPr lang="en-US" sz="4400"/>
              <a:t>Objective 2</a:t>
            </a:r>
          </a:p>
        </p:txBody>
      </p:sp>
      <p:pic>
        <p:nvPicPr>
          <p:cNvPr id="3" name="Picture 2" descr="Digital 2030 framework icon for curriculum delivery and assessment">
            <a:extLst>
              <a:ext uri="{FF2B5EF4-FFF2-40B4-BE49-F238E27FC236}">
                <a16:creationId xmlns:a16="http://schemas.microsoft.com/office/drawing/2014/main" id="{6F920481-6633-264C-9A58-71A4E13038A2}"/>
              </a:ext>
            </a:extLst>
          </p:cNvPr>
          <p:cNvPicPr>
            <a:picLocks noChangeAspect="1"/>
          </p:cNvPicPr>
          <p:nvPr/>
        </p:nvPicPr>
        <p:blipFill>
          <a:blip r:embed="rId2"/>
          <a:stretch>
            <a:fillRect/>
          </a:stretch>
        </p:blipFill>
        <p:spPr>
          <a:xfrm>
            <a:off x="923985" y="1938337"/>
            <a:ext cx="5689600" cy="1841500"/>
          </a:xfrm>
          <a:prstGeom prst="rect">
            <a:avLst/>
          </a:prstGeom>
        </p:spPr>
      </p:pic>
    </p:spTree>
    <p:extLst>
      <p:ext uri="{BB962C8B-B14F-4D97-AF65-F5344CB8AC3E}">
        <p14:creationId xmlns:p14="http://schemas.microsoft.com/office/powerpoint/2010/main" val="382812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1306116" cy="717235"/>
          </a:xfrm>
          <a:noFill/>
        </p:spPr>
        <p:txBody>
          <a:bodyPr>
            <a:normAutofit/>
          </a:bodyPr>
          <a:lstStyle/>
          <a:p>
            <a:r>
              <a:rPr lang="en-US" sz="4400"/>
              <a:t>2.1 Learner skills (for course and personal goals)</a:t>
            </a:r>
          </a:p>
        </p:txBody>
      </p:sp>
      <p:sp>
        <p:nvSpPr>
          <p:cNvPr id="8" name="Content Placeholder 2">
            <a:extLst>
              <a:ext uri="{FF2B5EF4-FFF2-40B4-BE49-F238E27FC236}">
                <a16:creationId xmlns:a16="http://schemas.microsoft.com/office/drawing/2014/main" id="{47D6C529-B212-4D42-B444-09FD62984415}"/>
              </a:ext>
            </a:extLst>
          </p:cNvPr>
          <p:cNvSpPr txBox="1">
            <a:spLocks/>
          </p:cNvSpPr>
          <p:nvPr/>
        </p:nvSpPr>
        <p:spPr>
          <a:xfrm>
            <a:off x="838199" y="2095500"/>
            <a:ext cx="4767471" cy="42163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dirty="0"/>
              <a:t>Learners (Q29)</a:t>
            </a:r>
            <a:endParaRPr lang="en-GB" sz="2200" dirty="0"/>
          </a:p>
          <a:p>
            <a:r>
              <a:rPr lang="en-GB" sz="2200" dirty="0"/>
              <a:t>When asked how well delivery methods met their needs to complete the course, 83% responded quite or very well, 13% as average and 4% as not very well or below </a:t>
            </a:r>
          </a:p>
          <a:p>
            <a:r>
              <a:rPr lang="en-GB" sz="2200" dirty="0"/>
              <a:t>96% rated the delivery methods at average or above in meeting their current or future employer’s needs; 77% said quite or very well</a:t>
            </a:r>
          </a:p>
          <a:p>
            <a:r>
              <a:rPr lang="en-GB" sz="2200" dirty="0"/>
              <a:t>93% rated the delivery methods as average or above in enabling learning in both English and Welsh languages; 70% as quite or very well.</a:t>
            </a:r>
          </a:p>
          <a:p>
            <a:pPr marL="0" indent="0">
              <a:buNone/>
            </a:pPr>
            <a:endParaRPr lang="en-US" sz="2400" dirty="0"/>
          </a:p>
        </p:txBody>
      </p:sp>
      <p:sp>
        <p:nvSpPr>
          <p:cNvPr id="5" name="Content Placeholder 2">
            <a:extLst>
              <a:ext uri="{FF2B5EF4-FFF2-40B4-BE49-F238E27FC236}">
                <a16:creationId xmlns:a16="http://schemas.microsoft.com/office/drawing/2014/main" id="{BB5672AE-E811-4FF1-9256-0F99005C392E}"/>
              </a:ext>
            </a:extLst>
          </p:cNvPr>
          <p:cNvSpPr txBox="1">
            <a:spLocks/>
          </p:cNvSpPr>
          <p:nvPr/>
        </p:nvSpPr>
        <p:spPr>
          <a:xfrm>
            <a:off x="7462629" y="2095500"/>
            <a:ext cx="4767471" cy="44470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dirty="0"/>
              <a:t>Teaching practitioners (Q25)</a:t>
            </a:r>
            <a:endParaRPr lang="en-GB" sz="2200" dirty="0"/>
          </a:p>
          <a:p>
            <a:r>
              <a:rPr lang="en-GB" sz="2200" dirty="0"/>
              <a:t>When asked how well delivery methods met the needs of students to complete the course, 74% responded quite or very well, 20% as average and 6% as not very well or below.</a:t>
            </a:r>
          </a:p>
          <a:p>
            <a:r>
              <a:rPr lang="en-GB" sz="2200" dirty="0"/>
              <a:t>93% rated the delivery methods at average or above in meeting the needs of students’ target roles and goals</a:t>
            </a:r>
          </a:p>
          <a:p>
            <a:r>
              <a:rPr lang="en-GB" sz="2200" dirty="0"/>
              <a:t>68% rated the delivery methods as average or above in enabling learning in both English and Welsh languages</a:t>
            </a:r>
          </a:p>
          <a:p>
            <a:pPr marL="0" indent="0">
              <a:buNone/>
            </a:pPr>
            <a:endParaRPr lang="en-US" sz="2400" dirty="0"/>
          </a:p>
        </p:txBody>
      </p:sp>
    </p:spTree>
    <p:extLst>
      <p:ext uri="{BB962C8B-B14F-4D97-AF65-F5344CB8AC3E}">
        <p14:creationId xmlns:p14="http://schemas.microsoft.com/office/powerpoint/2010/main" val="6505033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noFill/>
        </p:spPr>
        <p:txBody>
          <a:bodyPr>
            <a:normAutofit/>
          </a:bodyPr>
          <a:lstStyle/>
          <a:p>
            <a:r>
              <a:rPr lang="en-US" sz="4400"/>
              <a:t>2.2 Learner progress</a:t>
            </a:r>
          </a:p>
        </p:txBody>
      </p:sp>
      <p:sp>
        <p:nvSpPr>
          <p:cNvPr id="13" name="Content Placeholder 2">
            <a:extLst>
              <a:ext uri="{FF2B5EF4-FFF2-40B4-BE49-F238E27FC236}">
                <a16:creationId xmlns:a16="http://schemas.microsoft.com/office/drawing/2014/main" id="{998EA311-4D1A-0444-88B8-ECC6E1220910}"/>
              </a:ext>
            </a:extLst>
          </p:cNvPr>
          <p:cNvSpPr txBox="1">
            <a:spLocks/>
          </p:cNvSpPr>
          <p:nvPr/>
        </p:nvSpPr>
        <p:spPr>
          <a:xfrm>
            <a:off x="885441" y="2152650"/>
            <a:ext cx="4787900" cy="28485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dirty="0"/>
              <a:t>Learners</a:t>
            </a:r>
            <a:endParaRPr lang="en-GB" sz="2200" dirty="0"/>
          </a:p>
          <a:p>
            <a:pPr marL="285750" indent="-285750">
              <a:buFont typeface="Arial" panose="020B0604020202020204" pitchFamily="34" charset="0"/>
              <a:buChar char="•"/>
            </a:pPr>
            <a:r>
              <a:rPr lang="en-US" sz="2200" dirty="0"/>
              <a:t>53% agree that their learning provider helps them track grades / progress, 12% disagree (Q14)</a:t>
            </a:r>
          </a:p>
          <a:p>
            <a:pPr marL="285750" indent="-285750">
              <a:buFont typeface="Arial" panose="020B0604020202020204" pitchFamily="34" charset="0"/>
              <a:buChar char="•"/>
            </a:pPr>
            <a:r>
              <a:rPr lang="en-US" sz="2200" dirty="0"/>
              <a:t>59% agree that the system for submitting work and getting feedback works well. 5% disagree (Q13)</a:t>
            </a:r>
          </a:p>
          <a:p>
            <a:pPr marL="0" indent="0">
              <a:buNone/>
            </a:pPr>
            <a:endParaRPr lang="en-US" sz="2400" dirty="0"/>
          </a:p>
        </p:txBody>
      </p:sp>
      <p:sp>
        <p:nvSpPr>
          <p:cNvPr id="12" name="Content Placeholder 2">
            <a:extLst>
              <a:ext uri="{FF2B5EF4-FFF2-40B4-BE49-F238E27FC236}">
                <a16:creationId xmlns:a16="http://schemas.microsoft.com/office/drawing/2014/main" id="{465437B6-EA83-C247-878E-9580BCF76992}"/>
              </a:ext>
            </a:extLst>
          </p:cNvPr>
          <p:cNvSpPr txBox="1">
            <a:spLocks/>
          </p:cNvSpPr>
          <p:nvPr/>
        </p:nvSpPr>
        <p:spPr>
          <a:xfrm>
            <a:off x="6565901" y="2152650"/>
            <a:ext cx="4787900" cy="44204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dirty="0"/>
              <a:t>Teaching practitioners</a:t>
            </a:r>
          </a:p>
          <a:p>
            <a:pPr marL="285750" indent="-285750">
              <a:buFont typeface="Arial" panose="020B0604020202020204" pitchFamily="34" charset="0"/>
              <a:buChar char="•"/>
            </a:pPr>
            <a:r>
              <a:rPr lang="en-GB" sz="2200" dirty="0"/>
              <a:t>40% agree the system for marking work and giving feedback works well. This compares to 69% in WBL and 52% in FE (Q12)</a:t>
            </a:r>
          </a:p>
          <a:p>
            <a:pPr marL="285750" indent="-285750">
              <a:buFont typeface="Arial" panose="020B0604020202020204" pitchFamily="34" charset="0"/>
              <a:buChar char="•"/>
            </a:pPr>
            <a:r>
              <a:rPr lang="en-GB" sz="2200" dirty="0"/>
              <a:t>33% agree that their organisation helps them use student data to track progress and identify concerns. This compares to 80% in WBL and 64% in WBL (Q12)</a:t>
            </a:r>
          </a:p>
          <a:p>
            <a:pPr marL="0" indent="0">
              <a:buNone/>
            </a:pPr>
            <a:endParaRPr lang="en-GB" sz="2400" dirty="0"/>
          </a:p>
        </p:txBody>
      </p:sp>
    </p:spTree>
    <p:extLst>
      <p:ext uri="{BB962C8B-B14F-4D97-AF65-F5344CB8AC3E}">
        <p14:creationId xmlns:p14="http://schemas.microsoft.com/office/powerpoint/2010/main" val="31434662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noFill/>
        </p:spPr>
        <p:txBody>
          <a:bodyPr>
            <a:normAutofit/>
          </a:bodyPr>
          <a:lstStyle/>
          <a:p>
            <a:r>
              <a:rPr lang="en-US" sz="4400" dirty="0"/>
              <a:t>2.3 Digital delivery</a:t>
            </a:r>
          </a:p>
        </p:txBody>
      </p:sp>
      <p:sp>
        <p:nvSpPr>
          <p:cNvPr id="6" name="Content Placeholder 2">
            <a:extLst>
              <a:ext uri="{FF2B5EF4-FFF2-40B4-BE49-F238E27FC236}">
                <a16:creationId xmlns:a16="http://schemas.microsoft.com/office/drawing/2014/main" id="{D4555BC6-E149-DB43-A0CF-0541F133EE41}"/>
              </a:ext>
            </a:extLst>
          </p:cNvPr>
          <p:cNvSpPr txBox="1">
            <a:spLocks/>
          </p:cNvSpPr>
          <p:nvPr/>
        </p:nvSpPr>
        <p:spPr>
          <a:xfrm>
            <a:off x="928332" y="1734378"/>
            <a:ext cx="5210560" cy="49530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dirty="0"/>
              <a:t>Learners</a:t>
            </a:r>
            <a:endParaRPr lang="en-GB" sz="2200" dirty="0"/>
          </a:p>
          <a:p>
            <a:r>
              <a:rPr lang="en-US" sz="2200" dirty="0"/>
              <a:t>ACL learners said they found course related videos (30%) and online practice-based questions (28%) most useful to them (Q23)</a:t>
            </a:r>
          </a:p>
          <a:p>
            <a:endParaRPr lang="en-US" sz="2200" dirty="0"/>
          </a:p>
        </p:txBody>
      </p:sp>
      <p:sp>
        <p:nvSpPr>
          <p:cNvPr id="7" name="Content Placeholder 2">
            <a:extLst>
              <a:ext uri="{FF2B5EF4-FFF2-40B4-BE49-F238E27FC236}">
                <a16:creationId xmlns:a16="http://schemas.microsoft.com/office/drawing/2014/main" id="{59FB16E2-9FCC-6746-A551-70D17910F9BD}"/>
              </a:ext>
            </a:extLst>
          </p:cNvPr>
          <p:cNvSpPr txBox="1">
            <a:spLocks/>
          </p:cNvSpPr>
          <p:nvPr/>
        </p:nvSpPr>
        <p:spPr>
          <a:xfrm>
            <a:off x="6464254" y="1681683"/>
            <a:ext cx="5432674" cy="510986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dirty="0"/>
              <a:t>Teaching practitioners</a:t>
            </a:r>
          </a:p>
          <a:p>
            <a:r>
              <a:rPr lang="en-GB" sz="2200" dirty="0"/>
              <a:t>Only 20% use live polls or quizzes weekly or more; 33% never (Q18)</a:t>
            </a:r>
          </a:p>
          <a:p>
            <a:r>
              <a:rPr lang="en-GB" sz="2200" dirty="0"/>
              <a:t>Only 17% work with data e.g. analysis and visualisations weekly or more compared to 49% in WBL and 32% in FE. 58% never work with data (Q18)</a:t>
            </a:r>
          </a:p>
          <a:p>
            <a:r>
              <a:rPr lang="en-GB" sz="2200" dirty="0"/>
              <a:t>4% use simulations, VR or AR weekly or more, 9% monthly or less and 88% never (Q19)</a:t>
            </a:r>
          </a:p>
          <a:p>
            <a:r>
              <a:rPr lang="en-GB" sz="2200" dirty="0"/>
              <a:t>71% teach online weekly or more and 64% create online teaching materials weekly or more (Q19)</a:t>
            </a:r>
          </a:p>
          <a:p>
            <a:endParaRPr lang="en-GB" sz="2000" dirty="0"/>
          </a:p>
        </p:txBody>
      </p:sp>
      <p:graphicFrame>
        <p:nvGraphicFramePr>
          <p:cNvPr id="5" name="Chart 4">
            <a:extLst>
              <a:ext uri="{FF2B5EF4-FFF2-40B4-BE49-F238E27FC236}">
                <a16:creationId xmlns:a16="http://schemas.microsoft.com/office/drawing/2014/main" id="{8DD5B5C3-BBF8-4182-9FE8-ECD51FF654C8}"/>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32896344"/>
              </p:ext>
            </p:extLst>
          </p:nvPr>
        </p:nvGraphicFramePr>
        <p:xfrm>
          <a:off x="923984" y="3657601"/>
          <a:ext cx="5219256" cy="33893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65115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noFill/>
        </p:spPr>
        <p:txBody>
          <a:bodyPr>
            <a:normAutofit/>
          </a:bodyPr>
          <a:lstStyle/>
          <a:p>
            <a:r>
              <a:rPr lang="en-US" sz="4400" dirty="0"/>
              <a:t>2.3 Digital delivery</a:t>
            </a:r>
          </a:p>
        </p:txBody>
      </p:sp>
      <p:sp>
        <p:nvSpPr>
          <p:cNvPr id="6" name="Content Placeholder 2">
            <a:extLst>
              <a:ext uri="{FF2B5EF4-FFF2-40B4-BE49-F238E27FC236}">
                <a16:creationId xmlns:a16="http://schemas.microsoft.com/office/drawing/2014/main" id="{D4555BC6-E149-DB43-A0CF-0541F133EE41}"/>
              </a:ext>
            </a:extLst>
          </p:cNvPr>
          <p:cNvSpPr txBox="1">
            <a:spLocks/>
          </p:cNvSpPr>
          <p:nvPr/>
        </p:nvSpPr>
        <p:spPr>
          <a:xfrm>
            <a:off x="923984" y="1874599"/>
            <a:ext cx="5210560" cy="49530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dirty="0"/>
              <a:t>Learners</a:t>
            </a:r>
            <a:endParaRPr lang="en-GB" sz="2200" dirty="0"/>
          </a:p>
          <a:p>
            <a:r>
              <a:rPr lang="en-US" sz="2200" dirty="0"/>
              <a:t>78% agree that teachers make good use of digital tools and platforms; only 3% disagree (Q27)</a:t>
            </a:r>
          </a:p>
          <a:p>
            <a:r>
              <a:rPr lang="en-US" sz="2200" dirty="0"/>
              <a:t>64% agree that teachers provide help with digital tools; only 4% disagree (Q27)</a:t>
            </a:r>
          </a:p>
          <a:p>
            <a:r>
              <a:rPr lang="en-US" sz="2200" dirty="0"/>
              <a:t>69% agree that teachers signpost to useful digital resources; only 5% disagree (Q27)</a:t>
            </a:r>
          </a:p>
          <a:p>
            <a:r>
              <a:rPr lang="en-GB" sz="2200" dirty="0"/>
              <a:t>74% of learners rate quality of digital teaching and learning on their course as good or excellent; 9% best imaginable and 13% average. 4% rate digital teaching and learning as poor or awful (Q28)</a:t>
            </a:r>
          </a:p>
        </p:txBody>
      </p:sp>
      <p:sp>
        <p:nvSpPr>
          <p:cNvPr id="7" name="Content Placeholder 2">
            <a:extLst>
              <a:ext uri="{FF2B5EF4-FFF2-40B4-BE49-F238E27FC236}">
                <a16:creationId xmlns:a16="http://schemas.microsoft.com/office/drawing/2014/main" id="{59FB16E2-9FCC-6746-A551-70D17910F9BD}"/>
              </a:ext>
            </a:extLst>
          </p:cNvPr>
          <p:cNvSpPr txBox="1">
            <a:spLocks/>
          </p:cNvSpPr>
          <p:nvPr/>
        </p:nvSpPr>
        <p:spPr>
          <a:xfrm>
            <a:off x="6435071" y="1874599"/>
            <a:ext cx="5432674" cy="495300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dirty="0"/>
              <a:t>Teaching practitioners</a:t>
            </a:r>
          </a:p>
          <a:p>
            <a:r>
              <a:rPr lang="en-GB" sz="2200" dirty="0"/>
              <a:t>75% report working online with learners weekly or more. 11% state they never work online with learners (Q18)</a:t>
            </a:r>
          </a:p>
          <a:p>
            <a:r>
              <a:rPr lang="en-GB" sz="2200" dirty="0"/>
              <a:t>78% of teachers rate quality of digital teaching and learning at their organisation as good or excellent and 20% average. 2% rate digital teaching and learning as poor or worst imaginable (Q24)</a:t>
            </a:r>
          </a:p>
          <a:p>
            <a:endParaRPr lang="en-GB" sz="2000" dirty="0"/>
          </a:p>
        </p:txBody>
      </p:sp>
    </p:spTree>
    <p:extLst>
      <p:ext uri="{BB962C8B-B14F-4D97-AF65-F5344CB8AC3E}">
        <p14:creationId xmlns:p14="http://schemas.microsoft.com/office/powerpoint/2010/main" val="19037281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noFill/>
        </p:spPr>
        <p:txBody>
          <a:bodyPr>
            <a:normAutofit/>
          </a:bodyPr>
          <a:lstStyle/>
          <a:p>
            <a:r>
              <a:rPr lang="en-US" sz="4400" dirty="0"/>
              <a:t>2.3 Digital delivery</a:t>
            </a:r>
          </a:p>
        </p:txBody>
      </p:sp>
      <p:sp>
        <p:nvSpPr>
          <p:cNvPr id="6" name="Content Placeholder 2">
            <a:extLst>
              <a:ext uri="{FF2B5EF4-FFF2-40B4-BE49-F238E27FC236}">
                <a16:creationId xmlns:a16="http://schemas.microsoft.com/office/drawing/2014/main" id="{D4555BC6-E149-DB43-A0CF-0541F133EE41}"/>
              </a:ext>
            </a:extLst>
          </p:cNvPr>
          <p:cNvSpPr txBox="1">
            <a:spLocks/>
          </p:cNvSpPr>
          <p:nvPr/>
        </p:nvSpPr>
        <p:spPr>
          <a:xfrm>
            <a:off x="7217780" y="2069152"/>
            <a:ext cx="5210560" cy="49530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t>Learners</a:t>
            </a:r>
          </a:p>
          <a:p>
            <a:r>
              <a:rPr lang="en-US" sz="2000" dirty="0"/>
              <a:t>32% of FE learners used their learning platform to submit coursework; 24% to check course dates or deadlines and 21% to discuss coursework with other students (Q16)</a:t>
            </a:r>
          </a:p>
          <a:p>
            <a:r>
              <a:rPr lang="en-US" sz="2000" dirty="0"/>
              <a:t>In the week prior to completing the survey, 22% of ACL learners had used apps or platforms, outside of the learning environment, to collaborate on coursework with other students. This compares to 12% for WBL and 33% for FE(Q17)</a:t>
            </a:r>
          </a:p>
          <a:p>
            <a:pPr marL="0" indent="0">
              <a:buNone/>
            </a:pPr>
            <a:endParaRPr lang="en-GB" sz="2000" dirty="0"/>
          </a:p>
        </p:txBody>
      </p:sp>
      <p:graphicFrame>
        <p:nvGraphicFramePr>
          <p:cNvPr id="5" name="Chart 4">
            <a:extLst>
              <a:ext uri="{FF2B5EF4-FFF2-40B4-BE49-F238E27FC236}">
                <a16:creationId xmlns:a16="http://schemas.microsoft.com/office/drawing/2014/main" id="{BCB13323-4AD9-41CC-B127-2F6777E87B27}"/>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2985177820"/>
              </p:ext>
            </p:extLst>
          </p:nvPr>
        </p:nvGraphicFramePr>
        <p:xfrm>
          <a:off x="923983" y="2069151"/>
          <a:ext cx="5676513" cy="37535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904537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noFill/>
        </p:spPr>
        <p:txBody>
          <a:bodyPr>
            <a:normAutofit/>
          </a:bodyPr>
          <a:lstStyle/>
          <a:p>
            <a:r>
              <a:rPr lang="en-US" sz="4400" dirty="0"/>
              <a:t>2.4 Inclusive practice</a:t>
            </a:r>
          </a:p>
        </p:txBody>
      </p:sp>
      <p:sp>
        <p:nvSpPr>
          <p:cNvPr id="6" name="Content Placeholder 3">
            <a:extLst>
              <a:ext uri="{FF2B5EF4-FFF2-40B4-BE49-F238E27FC236}">
                <a16:creationId xmlns:a16="http://schemas.microsoft.com/office/drawing/2014/main" id="{205E5206-3377-407A-8FAF-4D03F5F45181}"/>
              </a:ext>
            </a:extLst>
          </p:cNvPr>
          <p:cNvSpPr txBox="1">
            <a:spLocks/>
          </p:cNvSpPr>
          <p:nvPr/>
        </p:nvSpPr>
        <p:spPr>
          <a:xfrm>
            <a:off x="923984" y="1734379"/>
            <a:ext cx="5585602" cy="5344116"/>
          </a:xfrm>
          <a:prstGeom prst="rect">
            <a:avLst/>
          </a:prstGeom>
        </p:spPr>
        <p:txBody>
          <a:bodyPr vert="horz" lIns="91440" tIns="45720" rIns="91440" bIns="45720" numCol="1" spcCol="720000" rtlCol="0">
            <a:normAutofit/>
          </a:bodyPr>
          <a:lstStyle>
            <a:lvl1pPr marL="0" marR="0" indent="0" algn="l" defTabSz="1266913" rtl="0" eaLnBrk="1" fontAlgn="auto" latinLnBrk="0" hangingPunct="1">
              <a:lnSpc>
                <a:spcPct val="90000"/>
              </a:lnSpc>
              <a:spcBef>
                <a:spcPts val="1385"/>
              </a:spcBef>
              <a:spcAft>
                <a:spcPts val="0"/>
              </a:spcAft>
              <a:buClrTx/>
              <a:buSzTx/>
              <a:buFont typeface="Arial" panose="020B0604020202020204" pitchFamily="34" charset="0"/>
              <a:buNone/>
              <a:tabLst/>
              <a:defRPr lang="en-GB" sz="1760" b="0" i="0" kern="1200" smtClean="0">
                <a:solidFill>
                  <a:schemeClr val="tx1"/>
                </a:solidFill>
                <a:effectLst/>
                <a:latin typeface="Calibri" panose="020F0502020204030204" pitchFamily="34" charset="0"/>
                <a:ea typeface="+mn-ea"/>
                <a:cs typeface="Calibri" panose="020F0502020204030204" pitchFamily="34" charset="0"/>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en-US" sz="2200" b="1" dirty="0"/>
              <a:t>Learners</a:t>
            </a:r>
          </a:p>
          <a:p>
            <a:pPr marL="342900" indent="-342900">
              <a:buFont typeface="Arial" panose="020B0604020202020204" pitchFamily="34" charset="0"/>
              <a:buChar char="•"/>
            </a:pPr>
            <a:r>
              <a:rPr lang="en-US" sz="2000" dirty="0"/>
              <a:t>61% agree (80% in 2019) that their organisation supports them to use their own device, 9% disagree (6% in 2019) (Q18)</a:t>
            </a:r>
          </a:p>
          <a:p>
            <a:pPr marL="342900" indent="-342900">
              <a:buFont typeface="Arial" panose="020B0604020202020204" pitchFamily="34" charset="0"/>
              <a:buChar char="•"/>
            </a:pPr>
            <a:r>
              <a:rPr lang="en-US" sz="2000" dirty="0"/>
              <a:t>61% agree that their organisation provides access to online systems and services from anywhere, 7% disagree (Q18)</a:t>
            </a:r>
          </a:p>
          <a:p>
            <a:pPr marL="342900" indent="-342900">
              <a:buFont typeface="Arial" panose="020B0604020202020204" pitchFamily="34" charset="0"/>
              <a:buChar char="•"/>
            </a:pPr>
            <a:r>
              <a:rPr lang="en-US" sz="2000" dirty="0"/>
              <a:t>78% agree that their organisation communicates effectively, only 4% disagree (Q18)</a:t>
            </a:r>
          </a:p>
          <a:p>
            <a:pPr marL="342900" indent="-342900">
              <a:buFont typeface="Arial" panose="020B0604020202020204" pitchFamily="34" charset="0"/>
              <a:buChar char="•"/>
            </a:pPr>
            <a:r>
              <a:rPr lang="en-US" sz="2000" dirty="0"/>
              <a:t>When asked which organisationally owned devices are used for learning, responses were: 20% laptop, 14% desktop, 13% tablet, 11% smartphone; 61% didn’t make use of organisationally owned devices (Q8)</a:t>
            </a:r>
          </a:p>
          <a:p>
            <a:pPr marL="342900" indent="-342900">
              <a:buFont typeface="Arial" panose="020B0604020202020204" pitchFamily="34" charset="0"/>
              <a:buChar char="•"/>
            </a:pPr>
            <a:endParaRPr lang="en-US" sz="2200" dirty="0"/>
          </a:p>
        </p:txBody>
      </p:sp>
      <p:sp>
        <p:nvSpPr>
          <p:cNvPr id="4" name="Content Placeholder 3">
            <a:extLst>
              <a:ext uri="{FF2B5EF4-FFF2-40B4-BE49-F238E27FC236}">
                <a16:creationId xmlns:a16="http://schemas.microsoft.com/office/drawing/2014/main" id="{033425D7-D663-4D06-99C7-833EEAA2460B}"/>
              </a:ext>
            </a:extLst>
          </p:cNvPr>
          <p:cNvSpPr>
            <a:spLocks noGrp="1"/>
          </p:cNvSpPr>
          <p:nvPr>
            <p:ph idx="1"/>
          </p:nvPr>
        </p:nvSpPr>
        <p:spPr>
          <a:xfrm>
            <a:off x="6509586" y="1734378"/>
            <a:ext cx="5795903" cy="5269537"/>
          </a:xfrm>
        </p:spPr>
        <p:txBody>
          <a:bodyPr>
            <a:normAutofit fontScale="92500" lnSpcReduction="10000"/>
          </a:bodyPr>
          <a:lstStyle/>
          <a:p>
            <a:r>
              <a:rPr lang="en-GB" sz="2400" b="1" dirty="0"/>
              <a:t>Teaching practitioners</a:t>
            </a:r>
          </a:p>
          <a:p>
            <a:pPr marL="342900" indent="-342900">
              <a:buFont typeface="Arial" panose="020B0604020202020204" pitchFamily="34" charset="0"/>
              <a:buChar char="•"/>
            </a:pPr>
            <a:r>
              <a:rPr lang="en-GB" sz="2200" dirty="0"/>
              <a:t>57% agree that their organisation supports them to use their own device; 13% disagree (Q16)</a:t>
            </a:r>
          </a:p>
          <a:p>
            <a:pPr marL="342900" indent="-342900">
              <a:buFont typeface="Arial" panose="020B0604020202020204" pitchFamily="34" charset="0"/>
              <a:buChar char="•"/>
            </a:pPr>
            <a:r>
              <a:rPr lang="en-GB" sz="2200" dirty="0"/>
              <a:t>56% agree that their organisation provides access to online systems and services from anywhere (Q16)</a:t>
            </a:r>
          </a:p>
          <a:p>
            <a:pPr marL="342900" indent="-342900">
              <a:buFont typeface="Arial" panose="020B0604020202020204" pitchFamily="34" charset="0"/>
              <a:buChar char="•"/>
            </a:pPr>
            <a:r>
              <a:rPr lang="en-GB" sz="2200" dirty="0"/>
              <a:t>84% agree that their organisation communicates effectively (Q16)</a:t>
            </a:r>
          </a:p>
          <a:p>
            <a:pPr marL="342900" indent="-342900">
              <a:buFont typeface="Arial" panose="020B0604020202020204" pitchFamily="34" charset="0"/>
              <a:buChar char="•"/>
            </a:pPr>
            <a:r>
              <a:rPr lang="en-GB" sz="2200" dirty="0"/>
              <a:t>67% agree that their organisation supports paperless working with 65% stating their organisation provides a good online environment for collaboration (Q16)</a:t>
            </a:r>
          </a:p>
          <a:p>
            <a:pPr marL="342900" indent="-342900">
              <a:buFont typeface="Arial" panose="020B0604020202020204" pitchFamily="34" charset="0"/>
              <a:buChar char="•"/>
            </a:pPr>
            <a:r>
              <a:rPr lang="en-GB" sz="2200" dirty="0"/>
              <a:t>When asked which organisationally owned devices are used for teaching, responses were: 56% laptop, 18% desktop, 24% tablet, 10% smartphone. 27% didn’t make use of organisationally owned devices (Q6)</a:t>
            </a:r>
          </a:p>
          <a:p>
            <a:pPr marL="342900" indent="-342900">
              <a:buFont typeface="Arial" panose="020B0604020202020204" pitchFamily="34" charset="0"/>
              <a:buChar char="•"/>
            </a:pPr>
            <a:endParaRPr lang="en-GB" sz="2200" dirty="0"/>
          </a:p>
        </p:txBody>
      </p:sp>
    </p:spTree>
    <p:extLst>
      <p:ext uri="{BB962C8B-B14F-4D97-AF65-F5344CB8AC3E}">
        <p14:creationId xmlns:p14="http://schemas.microsoft.com/office/powerpoint/2010/main" val="9539670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noFill/>
        </p:spPr>
        <p:txBody>
          <a:bodyPr>
            <a:normAutofit/>
          </a:bodyPr>
          <a:lstStyle/>
          <a:p>
            <a:r>
              <a:rPr lang="en-US" sz="4400"/>
              <a:t>2.5 Innovative approaches</a:t>
            </a:r>
          </a:p>
        </p:txBody>
      </p:sp>
      <p:sp>
        <p:nvSpPr>
          <p:cNvPr id="8" name="Content Placeholder 2">
            <a:extLst>
              <a:ext uri="{FF2B5EF4-FFF2-40B4-BE49-F238E27FC236}">
                <a16:creationId xmlns:a16="http://schemas.microsoft.com/office/drawing/2014/main" id="{9771A3A0-D34A-9646-8298-11C17475A146}"/>
              </a:ext>
            </a:extLst>
          </p:cNvPr>
          <p:cNvSpPr txBox="1">
            <a:spLocks/>
          </p:cNvSpPr>
          <p:nvPr/>
        </p:nvSpPr>
        <p:spPr>
          <a:xfrm>
            <a:off x="7464483" y="2301063"/>
            <a:ext cx="4657435" cy="41021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dirty="0"/>
              <a:t>Teaching practitioners</a:t>
            </a:r>
          </a:p>
          <a:p>
            <a:r>
              <a:rPr lang="en-GB" sz="2200" dirty="0"/>
              <a:t>46% of teaching practitioners said they were informed about innovation; 8% disagreed (Q30)</a:t>
            </a:r>
          </a:p>
          <a:p>
            <a:endParaRPr lang="en-GB" sz="2200" dirty="0"/>
          </a:p>
        </p:txBody>
      </p:sp>
      <p:graphicFrame>
        <p:nvGraphicFramePr>
          <p:cNvPr id="6" name="Chart 5" descr="A pie chart showing 46% of ACL teaching practitioners agreeing they were informed about innovations in teaching and learning, 46% being neutral and 8% disagreeing">
            <a:extLst>
              <a:ext uri="{FF2B5EF4-FFF2-40B4-BE49-F238E27FC236}">
                <a16:creationId xmlns:a16="http://schemas.microsoft.com/office/drawing/2014/main" id="{236F1334-C47F-4A9B-AC77-C47F24B241F8}"/>
              </a:ext>
            </a:extLst>
          </p:cNvPr>
          <p:cNvGraphicFramePr>
            <a:graphicFrameLocks/>
          </p:cNvGraphicFramePr>
          <p:nvPr>
            <p:extLst>
              <p:ext uri="{D42A27DB-BD31-4B8C-83A1-F6EECF244321}">
                <p14:modId xmlns:p14="http://schemas.microsoft.com/office/powerpoint/2010/main" val="4248816925"/>
              </p:ext>
            </p:extLst>
          </p:nvPr>
        </p:nvGraphicFramePr>
        <p:xfrm>
          <a:off x="920953" y="2301063"/>
          <a:ext cx="6248774" cy="41021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25535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102181-986D-8F41-A02A-28C855FB5FFA}"/>
              </a:ext>
            </a:extLst>
          </p:cNvPr>
          <p:cNvSpPr>
            <a:spLocks noGrp="1"/>
          </p:cNvSpPr>
          <p:nvPr>
            <p:ph type="title"/>
          </p:nvPr>
        </p:nvSpPr>
        <p:spPr>
          <a:xfrm>
            <a:off x="923984" y="1017143"/>
            <a:ext cx="5248373" cy="431514"/>
          </a:xfrm>
        </p:spPr>
        <p:txBody>
          <a:bodyPr>
            <a:normAutofit fontScale="90000"/>
          </a:bodyPr>
          <a:lstStyle/>
          <a:p>
            <a:r>
              <a:rPr lang="en-US"/>
              <a:t>Aim of this presentation</a:t>
            </a:r>
          </a:p>
        </p:txBody>
      </p:sp>
      <p:sp>
        <p:nvSpPr>
          <p:cNvPr id="2" name="Content Placeholder 1">
            <a:extLst>
              <a:ext uri="{FF2B5EF4-FFF2-40B4-BE49-F238E27FC236}">
                <a16:creationId xmlns:a16="http://schemas.microsoft.com/office/drawing/2014/main" id="{E93178FE-D023-4C44-A909-A468F9135894}"/>
              </a:ext>
            </a:extLst>
          </p:cNvPr>
          <p:cNvSpPr>
            <a:spLocks noGrp="1"/>
          </p:cNvSpPr>
          <p:nvPr>
            <p:ph idx="1"/>
          </p:nvPr>
        </p:nvSpPr>
        <p:spPr>
          <a:xfrm>
            <a:off x="923989" y="1843314"/>
            <a:ext cx="5795898" cy="4846320"/>
          </a:xfrm>
        </p:spPr>
        <p:txBody>
          <a:bodyPr>
            <a:normAutofit fontScale="92500"/>
          </a:bodyPr>
          <a:lstStyle/>
          <a:p>
            <a:pPr marL="342900" indent="-342900">
              <a:buFont typeface="Arial" panose="020B0604020202020204" pitchFamily="34" charset="0"/>
              <a:buChar char="•"/>
            </a:pPr>
            <a:r>
              <a:rPr lang="en-US" sz="2200" dirty="0"/>
              <a:t>Jisc runs national surveys that help organisations to collect data about the digital experience of students and staff</a:t>
            </a:r>
          </a:p>
          <a:p>
            <a:pPr marL="342900" indent="-342900">
              <a:buFont typeface="Arial" panose="020B0604020202020204" pitchFamily="34" charset="0"/>
              <a:buChar char="•"/>
            </a:pPr>
            <a:r>
              <a:rPr lang="en-US" sz="2200" dirty="0"/>
              <a:t>In 2020-21 these surveys were used across Welsh post-16 organisations – data were </a:t>
            </a:r>
            <a:r>
              <a:rPr lang="en-US" sz="2200" dirty="0" err="1"/>
              <a:t>analysed</a:t>
            </a:r>
            <a:r>
              <a:rPr lang="en-US" sz="2200" dirty="0"/>
              <a:t> and made available in this slide deck, a series of summary reports and an infographic mapped to the Digital 2030 vison and performance measures</a:t>
            </a:r>
          </a:p>
          <a:p>
            <a:pPr marL="342900" indent="-342900">
              <a:buFont typeface="Arial" panose="020B0604020202020204" pitchFamily="34" charset="0"/>
              <a:buChar char="•"/>
            </a:pPr>
            <a:r>
              <a:rPr lang="en-US" sz="2200" dirty="0"/>
              <a:t>The aim of this presentation is to map the relevant questions from a tailored version of the 2021 </a:t>
            </a:r>
            <a:r>
              <a:rPr lang="en-US" sz="2200" dirty="0" err="1"/>
              <a:t>Jisc</a:t>
            </a:r>
            <a:r>
              <a:rPr lang="en-US" sz="2200" dirty="0"/>
              <a:t> digital experience insights surveys for students and staff to the </a:t>
            </a:r>
            <a:r>
              <a:rPr lang="en-US" sz="2200" dirty="0">
                <a:hlinkClick r:id="rId2"/>
              </a:rPr>
              <a:t>Welsh Digital 2030 strategy objectives</a:t>
            </a:r>
            <a:r>
              <a:rPr lang="en-US" sz="2200" dirty="0"/>
              <a:t>.  The deck has been compiled so that it can be compared to findings from 2019, noting the current position and distance travelled</a:t>
            </a:r>
          </a:p>
        </p:txBody>
      </p:sp>
      <p:pic>
        <p:nvPicPr>
          <p:cNvPr id="8" name="Picture 7">
            <a:extLst>
              <a:ext uri="{FF2B5EF4-FFF2-40B4-BE49-F238E27FC236}">
                <a16:creationId xmlns:a16="http://schemas.microsoft.com/office/drawing/2014/main" id="{7C946C24-6646-784D-8B63-E8AB5D1EE14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619461" y="1104809"/>
            <a:ext cx="3930604" cy="5584825"/>
          </a:xfrm>
          <a:prstGeom prst="rect">
            <a:avLst/>
          </a:prstGeom>
        </p:spPr>
      </p:pic>
    </p:spTree>
    <p:extLst>
      <p:ext uri="{BB962C8B-B14F-4D97-AF65-F5344CB8AC3E}">
        <p14:creationId xmlns:p14="http://schemas.microsoft.com/office/powerpoint/2010/main" val="9553474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noFill/>
        </p:spPr>
        <p:txBody>
          <a:bodyPr>
            <a:normAutofit/>
          </a:bodyPr>
          <a:lstStyle/>
          <a:p>
            <a:r>
              <a:rPr lang="en-US" sz="4400" dirty="0"/>
              <a:t>2.6 Learning spaces (virtual and physical)</a:t>
            </a:r>
          </a:p>
        </p:txBody>
      </p:sp>
      <p:sp>
        <p:nvSpPr>
          <p:cNvPr id="8" name="Content Placeholder 2">
            <a:extLst>
              <a:ext uri="{FF2B5EF4-FFF2-40B4-BE49-F238E27FC236}">
                <a16:creationId xmlns:a16="http://schemas.microsoft.com/office/drawing/2014/main" id="{6F565E9D-9F93-2D4A-90BE-5373C7DDCD61}"/>
              </a:ext>
            </a:extLst>
          </p:cNvPr>
          <p:cNvSpPr txBox="1">
            <a:spLocks/>
          </p:cNvSpPr>
          <p:nvPr/>
        </p:nvSpPr>
        <p:spPr>
          <a:xfrm>
            <a:off x="885439" y="2072283"/>
            <a:ext cx="11206042" cy="48343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dirty="0"/>
              <a:t>Learners</a:t>
            </a:r>
            <a:endParaRPr lang="en-GB" sz="2200" dirty="0"/>
          </a:p>
          <a:p>
            <a:r>
              <a:rPr lang="en-GB" sz="2200" dirty="0"/>
              <a:t>66% agree their learning environment is reliable; 5% disagree (Q15)</a:t>
            </a:r>
          </a:p>
          <a:p>
            <a:r>
              <a:rPr lang="en-GB" sz="2200" dirty="0"/>
              <a:t>53% agree the learning environment is well designed; 6% disagree (Q15)</a:t>
            </a:r>
          </a:p>
          <a:p>
            <a:r>
              <a:rPr lang="en-GB" sz="2200" dirty="0"/>
              <a:t>57% feel that the learning environment is easy to navigate, whilst 6% disagree (Q15)</a:t>
            </a:r>
          </a:p>
          <a:p>
            <a:r>
              <a:rPr lang="en-GB" sz="2200" dirty="0"/>
              <a:t>45% agree that teaching spaces are well designed for technology use, which is similar to FE and WBL. The ACL score has dropped significantly from 70% in 2019; other sectors remained consistent (Q13)</a:t>
            </a:r>
          </a:p>
          <a:p>
            <a:r>
              <a:rPr lang="en-GB" sz="2200" dirty="0"/>
              <a:t>54% agree that the software available on their course is industry standard and up to date (Q13)</a:t>
            </a:r>
          </a:p>
          <a:p>
            <a:endParaRPr lang="en-GB" sz="2200" dirty="0"/>
          </a:p>
          <a:p>
            <a:endParaRPr lang="en-GB" sz="2200" dirty="0"/>
          </a:p>
          <a:p>
            <a:endParaRPr lang="en-US" sz="2200" dirty="0"/>
          </a:p>
        </p:txBody>
      </p:sp>
    </p:spTree>
    <p:extLst>
      <p:ext uri="{BB962C8B-B14F-4D97-AF65-F5344CB8AC3E}">
        <p14:creationId xmlns:p14="http://schemas.microsoft.com/office/powerpoint/2010/main" val="3975609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noFill/>
        </p:spPr>
        <p:txBody>
          <a:bodyPr>
            <a:normAutofit/>
          </a:bodyPr>
          <a:lstStyle/>
          <a:p>
            <a:r>
              <a:rPr lang="en-US" sz="4400"/>
              <a:t>2.6 Learning spaces (virtual and physical)</a:t>
            </a:r>
          </a:p>
        </p:txBody>
      </p:sp>
      <p:sp>
        <p:nvSpPr>
          <p:cNvPr id="9" name="Content Placeholder 2">
            <a:extLst>
              <a:ext uri="{FF2B5EF4-FFF2-40B4-BE49-F238E27FC236}">
                <a16:creationId xmlns:a16="http://schemas.microsoft.com/office/drawing/2014/main" id="{8926AB0E-6970-264A-9DCF-B96F9EAF0910}"/>
              </a:ext>
            </a:extLst>
          </p:cNvPr>
          <p:cNvSpPr txBox="1">
            <a:spLocks/>
          </p:cNvSpPr>
          <p:nvPr/>
        </p:nvSpPr>
        <p:spPr>
          <a:xfrm>
            <a:off x="923985" y="1734379"/>
            <a:ext cx="10963215" cy="54057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t>Teaching practitioners</a:t>
            </a:r>
          </a:p>
          <a:p>
            <a:r>
              <a:rPr lang="en-GB" sz="2400" dirty="0"/>
              <a:t>57% agree their learning environment is reliable; 5% disagree (Q13)</a:t>
            </a:r>
          </a:p>
          <a:p>
            <a:r>
              <a:rPr lang="en-GB" sz="2400" dirty="0"/>
              <a:t>Only 47% agree the learning environment is well designed; 8% disagree (Q13)</a:t>
            </a:r>
          </a:p>
          <a:p>
            <a:r>
              <a:rPr lang="en-GB" sz="2400" dirty="0"/>
              <a:t>48% feel that the learning environment is easy to navigate, whilst 7% disagree (Q13)</a:t>
            </a:r>
          </a:p>
          <a:p>
            <a:r>
              <a:rPr lang="en-GB" sz="2400" dirty="0"/>
              <a:t>37% (26% in 2019) agree that teaching spaces are well designed for technology use (Q11)</a:t>
            </a:r>
          </a:p>
          <a:p>
            <a:r>
              <a:rPr lang="en-GB" sz="2400" dirty="0"/>
              <a:t>31% agree that classroom digital equipment is reliable and easy to use (Q11)</a:t>
            </a:r>
          </a:p>
          <a:p>
            <a:r>
              <a:rPr lang="en-GB" sz="2400" dirty="0"/>
              <a:t>23% agree that digital media facilities are available to them (Q11)</a:t>
            </a:r>
          </a:p>
          <a:p>
            <a:r>
              <a:rPr lang="en-GB" sz="2400" dirty="0"/>
              <a:t>45% agree that the software available for teaching and learning is industry standard and up to date (Q11)</a:t>
            </a:r>
          </a:p>
          <a:p>
            <a:endParaRPr lang="en-GB" sz="2200" dirty="0"/>
          </a:p>
          <a:p>
            <a:endParaRPr lang="en-GB" sz="2200" dirty="0"/>
          </a:p>
        </p:txBody>
      </p:sp>
    </p:spTree>
    <p:extLst>
      <p:ext uri="{BB962C8B-B14F-4D97-AF65-F5344CB8AC3E}">
        <p14:creationId xmlns:p14="http://schemas.microsoft.com/office/powerpoint/2010/main" val="5883882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6FF5F3C-1A68-C942-9308-041003FC987A}"/>
              </a:ext>
            </a:extLst>
          </p:cNvPr>
          <p:cNvSpPr>
            <a:spLocks noGrp="1"/>
          </p:cNvSpPr>
          <p:nvPr>
            <p:ph type="title"/>
          </p:nvPr>
        </p:nvSpPr>
        <p:spPr/>
        <p:txBody>
          <a:bodyPr>
            <a:noAutofit/>
          </a:bodyPr>
          <a:lstStyle/>
          <a:p>
            <a:r>
              <a:rPr lang="en-US" sz="4400">
                <a:solidFill>
                  <a:schemeClr val="accent2"/>
                </a:solidFill>
              </a:rPr>
              <a:t>Objective 3</a:t>
            </a:r>
          </a:p>
        </p:txBody>
      </p:sp>
      <p:pic>
        <p:nvPicPr>
          <p:cNvPr id="3" name="Picture 2" descr="Digital 2030 framework icon for widening participation and support">
            <a:extLst>
              <a:ext uri="{FF2B5EF4-FFF2-40B4-BE49-F238E27FC236}">
                <a16:creationId xmlns:a16="http://schemas.microsoft.com/office/drawing/2014/main" id="{13BD1AAC-A77F-FB41-B914-31BCC88CC82B}"/>
              </a:ext>
            </a:extLst>
          </p:cNvPr>
          <p:cNvPicPr>
            <a:picLocks noChangeAspect="1"/>
          </p:cNvPicPr>
          <p:nvPr/>
        </p:nvPicPr>
        <p:blipFill>
          <a:blip r:embed="rId2"/>
          <a:stretch>
            <a:fillRect/>
          </a:stretch>
        </p:blipFill>
        <p:spPr>
          <a:xfrm>
            <a:off x="923985" y="1782179"/>
            <a:ext cx="6184900" cy="1841500"/>
          </a:xfrm>
          <a:prstGeom prst="rect">
            <a:avLst/>
          </a:prstGeom>
        </p:spPr>
      </p:pic>
    </p:spTree>
    <p:extLst>
      <p:ext uri="{BB962C8B-B14F-4D97-AF65-F5344CB8AC3E}">
        <p14:creationId xmlns:p14="http://schemas.microsoft.com/office/powerpoint/2010/main" val="32048002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solidFill>
            <a:schemeClr val="accent3">
              <a:lumMod val="20000"/>
              <a:lumOff val="80000"/>
            </a:schemeClr>
          </a:solidFill>
        </p:spPr>
        <p:txBody>
          <a:bodyPr>
            <a:normAutofit/>
          </a:bodyPr>
          <a:lstStyle/>
          <a:p>
            <a:r>
              <a:rPr lang="en-US" sz="4400" dirty="0">
                <a:solidFill>
                  <a:schemeClr val="accent2"/>
                </a:solidFill>
              </a:rPr>
              <a:t>3.1 </a:t>
            </a:r>
            <a:r>
              <a:rPr lang="en-US" sz="4400" dirty="0" err="1">
                <a:solidFill>
                  <a:schemeClr val="accent2"/>
                </a:solidFill>
              </a:rPr>
              <a:t>Maximising</a:t>
            </a:r>
            <a:r>
              <a:rPr lang="en-US" sz="4400" dirty="0">
                <a:solidFill>
                  <a:schemeClr val="accent2"/>
                </a:solidFill>
              </a:rPr>
              <a:t> potential</a:t>
            </a:r>
          </a:p>
        </p:txBody>
      </p:sp>
      <p:sp>
        <p:nvSpPr>
          <p:cNvPr id="14" name="Content Placeholder 2">
            <a:extLst>
              <a:ext uri="{FF2B5EF4-FFF2-40B4-BE49-F238E27FC236}">
                <a16:creationId xmlns:a16="http://schemas.microsoft.com/office/drawing/2014/main" id="{52ED5F7B-3ED5-5941-ACD7-D8F2970973AB}"/>
              </a:ext>
            </a:extLst>
          </p:cNvPr>
          <p:cNvSpPr>
            <a:spLocks noGrp="1"/>
          </p:cNvSpPr>
          <p:nvPr>
            <p:ph idx="1"/>
          </p:nvPr>
        </p:nvSpPr>
        <p:spPr>
          <a:xfrm>
            <a:off x="838200" y="1819072"/>
            <a:ext cx="10429816" cy="5184843"/>
          </a:xfrm>
        </p:spPr>
        <p:txBody>
          <a:bodyPr>
            <a:normAutofit lnSpcReduction="10000"/>
          </a:bodyPr>
          <a:lstStyle/>
          <a:p>
            <a:pPr marL="0" indent="0">
              <a:buNone/>
            </a:pPr>
            <a:r>
              <a:rPr lang="en-US" sz="2200" dirty="0"/>
              <a:t>The insights surveys collect gender and age data, allowing </a:t>
            </a:r>
            <a:r>
              <a:rPr lang="en-US" sz="2200" dirty="0" err="1"/>
              <a:t>organisations</a:t>
            </a:r>
            <a:r>
              <a:rPr lang="en-US" sz="2200" dirty="0"/>
              <a:t> to cross-check results related to technology use against key demographic variables.</a:t>
            </a:r>
          </a:p>
          <a:p>
            <a:r>
              <a:rPr lang="en-US" sz="2200" dirty="0"/>
              <a:t>When asked how well learners feel supported on their course:</a:t>
            </a:r>
          </a:p>
          <a:p>
            <a:pPr marL="342900" indent="-342900">
              <a:buFont typeface="Arial" panose="020B0604020202020204" pitchFamily="34" charset="0"/>
              <a:buChar char="•"/>
            </a:pPr>
            <a:r>
              <a:rPr lang="en-US" sz="2200" dirty="0"/>
              <a:t>Only 4% felt they were poorly supported in meeting the needs of their course and 6% of their current or potential employer (Q30)</a:t>
            </a:r>
          </a:p>
          <a:p>
            <a:pPr marL="342900" indent="-342900">
              <a:buFont typeface="Arial" panose="020B0604020202020204" pitchFamily="34" charset="0"/>
              <a:buChar char="•"/>
            </a:pPr>
            <a:r>
              <a:rPr lang="en-US" sz="2200" dirty="0"/>
              <a:t>86% felt they were quite or very well supported to meet the needs of their course and 78% similarly so in meeting the needs of their current or future employer (Q30)</a:t>
            </a:r>
          </a:p>
          <a:p>
            <a:pPr marL="342900" indent="-342900">
              <a:buFont typeface="Arial" panose="020B0604020202020204" pitchFamily="34" charset="0"/>
              <a:buChar char="•"/>
            </a:pPr>
            <a:r>
              <a:rPr lang="en-US" sz="2200" dirty="0"/>
              <a:t>73% feel their organisation supports them well to learn in Welsh and English (94% as average or above) whereas 6% feel poorly supported (Q30)</a:t>
            </a:r>
          </a:p>
          <a:p>
            <a:pPr marL="342900" indent="-342900">
              <a:buFont typeface="Arial" panose="020B0604020202020204" pitchFamily="34" charset="0"/>
              <a:buChar char="•"/>
            </a:pPr>
            <a:r>
              <a:rPr lang="en-US" sz="2200" dirty="0"/>
              <a:t>52% of learners agree they are provided with guidance about the digital skills needed for their course, compared to 63% for WBL and 56% for FE (Q33)</a:t>
            </a:r>
          </a:p>
          <a:p>
            <a:pPr marL="342900" indent="-342900">
              <a:buFont typeface="Arial" panose="020B0604020202020204" pitchFamily="34" charset="0"/>
              <a:buChar char="•"/>
            </a:pPr>
            <a:r>
              <a:rPr lang="en-US" sz="2200" dirty="0"/>
              <a:t>Only 27% agree they are given the chance to assess their digital skills e.g. for career planning, compared to 51% for WBL and 46% for FE. This may reflect the demographic and reasons many adults participate in adult and community learning. (Q33)</a:t>
            </a:r>
          </a:p>
          <a:p>
            <a:pPr marL="342900" indent="-342900">
              <a:buFont typeface="Arial" panose="020B0604020202020204" pitchFamily="34" charset="0"/>
              <a:buChar char="•"/>
            </a:pPr>
            <a:endParaRPr lang="en-US" sz="2200" dirty="0"/>
          </a:p>
          <a:p>
            <a:endParaRPr lang="en-US" sz="2200" dirty="0"/>
          </a:p>
          <a:p>
            <a:endParaRPr lang="en-US" sz="2200" dirty="0"/>
          </a:p>
        </p:txBody>
      </p:sp>
    </p:spTree>
    <p:extLst>
      <p:ext uri="{BB962C8B-B14F-4D97-AF65-F5344CB8AC3E}">
        <p14:creationId xmlns:p14="http://schemas.microsoft.com/office/powerpoint/2010/main" val="8555014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solidFill>
            <a:schemeClr val="accent3">
              <a:lumMod val="20000"/>
              <a:lumOff val="80000"/>
            </a:schemeClr>
          </a:solidFill>
        </p:spPr>
        <p:txBody>
          <a:bodyPr>
            <a:normAutofit/>
          </a:bodyPr>
          <a:lstStyle/>
          <a:p>
            <a:r>
              <a:rPr lang="en-US" sz="4400" dirty="0">
                <a:solidFill>
                  <a:schemeClr val="accent2"/>
                </a:solidFill>
              </a:rPr>
              <a:t>3.2 Overcoming barriers</a:t>
            </a:r>
          </a:p>
        </p:txBody>
      </p:sp>
      <p:sp>
        <p:nvSpPr>
          <p:cNvPr id="6" name="Content Placeholder 2">
            <a:extLst>
              <a:ext uri="{FF2B5EF4-FFF2-40B4-BE49-F238E27FC236}">
                <a16:creationId xmlns:a16="http://schemas.microsoft.com/office/drawing/2014/main" id="{B80836D0-2838-2B40-BFCC-0D4DF1EA81EB}"/>
              </a:ext>
            </a:extLst>
          </p:cNvPr>
          <p:cNvSpPr txBox="1">
            <a:spLocks/>
          </p:cNvSpPr>
          <p:nvPr/>
        </p:nvSpPr>
        <p:spPr>
          <a:xfrm>
            <a:off x="885441" y="2067338"/>
            <a:ext cx="5320806" cy="457665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t>Learners </a:t>
            </a:r>
            <a:endParaRPr lang="en-GB" sz="2400" dirty="0"/>
          </a:p>
          <a:p>
            <a:r>
              <a:rPr lang="en-US" sz="2400" dirty="0"/>
              <a:t>Only 39% of ACL learners make use of learning provider owned devices; 20% laptop, 14% desktop, 13% tablet and 11% smartphone (Q8)</a:t>
            </a:r>
          </a:p>
          <a:p>
            <a:r>
              <a:rPr lang="en-US" sz="2400" dirty="0"/>
              <a:t>61% agree that their organisation supports them to use their own digital devices; 9% disagree (Q18)</a:t>
            </a:r>
          </a:p>
          <a:p>
            <a:r>
              <a:rPr lang="en-US" sz="2400" dirty="0"/>
              <a:t>53% (34% in 2019) of FE learners use their own smart phone for learning; 65% their own laptop (56% in 2019) and 24% their own desktop, down from 48% in 2019 (Q7)</a:t>
            </a:r>
          </a:p>
          <a:p>
            <a:r>
              <a:rPr lang="en-US" sz="2400" i="1" dirty="0"/>
              <a:t>Note: the printer response option didn’t feature in the 2021 survey</a:t>
            </a:r>
          </a:p>
          <a:p>
            <a:endParaRPr lang="en-US" sz="2400" dirty="0"/>
          </a:p>
          <a:p>
            <a:pPr marL="0" indent="0">
              <a:buNone/>
            </a:pPr>
            <a:endParaRPr lang="en-US" sz="2400" dirty="0"/>
          </a:p>
          <a:p>
            <a:endParaRPr lang="en-GB" sz="2400" dirty="0"/>
          </a:p>
          <a:p>
            <a:endParaRPr lang="en-US" sz="2400" dirty="0"/>
          </a:p>
        </p:txBody>
      </p:sp>
      <p:graphicFrame>
        <p:nvGraphicFramePr>
          <p:cNvPr id="5" name="Chart 4">
            <a:extLst>
              <a:ext uri="{FF2B5EF4-FFF2-40B4-BE49-F238E27FC236}">
                <a16:creationId xmlns:a16="http://schemas.microsoft.com/office/drawing/2014/main" id="{A3D3512A-CEE9-46D0-921F-E0EA122E6EFE}"/>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1881024512"/>
              </p:ext>
            </p:extLst>
          </p:nvPr>
        </p:nvGraphicFramePr>
        <p:xfrm>
          <a:off x="6081840" y="2385848"/>
          <a:ext cx="5731787" cy="35630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845384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solidFill>
            <a:schemeClr val="accent3">
              <a:lumMod val="20000"/>
              <a:lumOff val="80000"/>
            </a:schemeClr>
          </a:solidFill>
        </p:spPr>
        <p:txBody>
          <a:bodyPr>
            <a:normAutofit/>
          </a:bodyPr>
          <a:lstStyle/>
          <a:p>
            <a:r>
              <a:rPr lang="en-US" sz="4400">
                <a:solidFill>
                  <a:schemeClr val="accent2"/>
                </a:solidFill>
              </a:rPr>
              <a:t>3.2 Overcoming barriers</a:t>
            </a:r>
          </a:p>
        </p:txBody>
      </p:sp>
      <p:sp>
        <p:nvSpPr>
          <p:cNvPr id="6" name="Content Placeholder 2">
            <a:extLst>
              <a:ext uri="{FF2B5EF4-FFF2-40B4-BE49-F238E27FC236}">
                <a16:creationId xmlns:a16="http://schemas.microsoft.com/office/drawing/2014/main" id="{B80836D0-2838-2B40-BFCC-0D4DF1EA81EB}"/>
              </a:ext>
            </a:extLst>
          </p:cNvPr>
          <p:cNvSpPr txBox="1">
            <a:spLocks/>
          </p:cNvSpPr>
          <p:nvPr/>
        </p:nvSpPr>
        <p:spPr>
          <a:xfrm>
            <a:off x="885441" y="2067338"/>
            <a:ext cx="5320806" cy="457665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b="1" dirty="0"/>
              <a:t>Teaching practitioners</a:t>
            </a:r>
            <a:endParaRPr lang="en-GB" sz="2400" dirty="0"/>
          </a:p>
          <a:p>
            <a:r>
              <a:rPr lang="en-US" sz="2400" dirty="0"/>
              <a:t>73% make use of organisationally owned devices; 18% desktop; 56% laptop; 24% tablet and 10% smartphone (Q6)</a:t>
            </a:r>
          </a:p>
          <a:p>
            <a:r>
              <a:rPr lang="en-US" sz="2400" dirty="0"/>
              <a:t>18% state they don’t use a personally owned device for work, however, 56% use their own laptop; 53% use their smartphone; 23% use their own desktop and 27% their own tablet (Q5)</a:t>
            </a:r>
          </a:p>
          <a:p>
            <a:r>
              <a:rPr lang="en-US" sz="2400" dirty="0"/>
              <a:t>57% agree that their organisation supports them to use their own digital devices; 13% disagree (Q16)</a:t>
            </a:r>
          </a:p>
          <a:p>
            <a:pPr marL="0" indent="0">
              <a:buNone/>
            </a:pPr>
            <a:endParaRPr lang="en-US" sz="2400" dirty="0"/>
          </a:p>
          <a:p>
            <a:pPr marL="0" indent="0">
              <a:buNone/>
            </a:pPr>
            <a:endParaRPr lang="en-US" sz="2400" dirty="0"/>
          </a:p>
          <a:p>
            <a:endParaRPr lang="en-GB" sz="2400" dirty="0"/>
          </a:p>
          <a:p>
            <a:endParaRPr lang="en-US" sz="2400" dirty="0"/>
          </a:p>
        </p:txBody>
      </p:sp>
      <p:sp>
        <p:nvSpPr>
          <p:cNvPr id="7" name="Content Placeholder 2">
            <a:extLst>
              <a:ext uri="{FF2B5EF4-FFF2-40B4-BE49-F238E27FC236}">
                <a16:creationId xmlns:a16="http://schemas.microsoft.com/office/drawing/2014/main" id="{69259138-7CD9-4FE5-9750-BDFD47DC5062}"/>
              </a:ext>
            </a:extLst>
          </p:cNvPr>
          <p:cNvSpPr txBox="1">
            <a:spLocks/>
          </p:cNvSpPr>
          <p:nvPr/>
        </p:nvSpPr>
        <p:spPr>
          <a:xfrm>
            <a:off x="6206247" y="2067338"/>
            <a:ext cx="5320806" cy="457665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b="1" dirty="0"/>
              <a:t>Professional services</a:t>
            </a:r>
            <a:endParaRPr lang="en-GB" sz="2400" dirty="0"/>
          </a:p>
          <a:p>
            <a:r>
              <a:rPr lang="en-US" sz="2400" dirty="0"/>
              <a:t>98% make use of </a:t>
            </a:r>
            <a:r>
              <a:rPr lang="en-US" sz="2400" dirty="0" err="1"/>
              <a:t>organisationally</a:t>
            </a:r>
            <a:r>
              <a:rPr lang="en-US" sz="2400" dirty="0"/>
              <a:t> owned devices; 97% laptop; 41% desktop; 28% smartphone and 12% tablet (Q6)</a:t>
            </a:r>
          </a:p>
          <a:p>
            <a:r>
              <a:rPr lang="en-US" sz="2400" dirty="0"/>
              <a:t>34% state they don’t use a personally owned device for work, however, 57% use their own smart phone; 22% use their own laptop; 16% use their own desktop and 17% their own tablet (Q5)</a:t>
            </a:r>
          </a:p>
          <a:p>
            <a:r>
              <a:rPr lang="en-US" sz="2400" dirty="0"/>
              <a:t>49% agree that their organisation supports them to use their own digital devices; 18% disagree (Q11)</a:t>
            </a:r>
          </a:p>
          <a:p>
            <a:pPr marL="0" indent="0">
              <a:buNone/>
            </a:pPr>
            <a:endParaRPr lang="en-US" sz="2400" dirty="0"/>
          </a:p>
          <a:p>
            <a:pPr marL="0" indent="0">
              <a:buNone/>
            </a:pPr>
            <a:endParaRPr lang="en-US" sz="2400" dirty="0"/>
          </a:p>
          <a:p>
            <a:endParaRPr lang="en-GB" sz="2400" dirty="0"/>
          </a:p>
          <a:p>
            <a:endParaRPr lang="en-US" sz="2400" dirty="0"/>
          </a:p>
        </p:txBody>
      </p:sp>
    </p:spTree>
    <p:extLst>
      <p:ext uri="{BB962C8B-B14F-4D97-AF65-F5344CB8AC3E}">
        <p14:creationId xmlns:p14="http://schemas.microsoft.com/office/powerpoint/2010/main" val="5969101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solidFill>
            <a:schemeClr val="accent3">
              <a:lumMod val="20000"/>
              <a:lumOff val="80000"/>
            </a:schemeClr>
          </a:solidFill>
        </p:spPr>
        <p:txBody>
          <a:bodyPr>
            <a:normAutofit/>
          </a:bodyPr>
          <a:lstStyle/>
          <a:p>
            <a:r>
              <a:rPr lang="en-US" sz="4400" dirty="0">
                <a:solidFill>
                  <a:schemeClr val="accent2"/>
                </a:solidFill>
              </a:rPr>
              <a:t>3.3 Ensuring accessibility</a:t>
            </a:r>
          </a:p>
        </p:txBody>
      </p:sp>
      <p:sp>
        <p:nvSpPr>
          <p:cNvPr id="8" name="Content Placeholder 2">
            <a:extLst>
              <a:ext uri="{FF2B5EF4-FFF2-40B4-BE49-F238E27FC236}">
                <a16:creationId xmlns:a16="http://schemas.microsoft.com/office/drawing/2014/main" id="{2D6DCF87-9D89-0249-9372-6DC0792AE2A1}"/>
              </a:ext>
            </a:extLst>
          </p:cNvPr>
          <p:cNvSpPr>
            <a:spLocks noGrp="1"/>
          </p:cNvSpPr>
          <p:nvPr>
            <p:ph idx="1"/>
          </p:nvPr>
        </p:nvSpPr>
        <p:spPr>
          <a:xfrm>
            <a:off x="838200" y="2019300"/>
            <a:ext cx="5077692" cy="4800600"/>
          </a:xfrm>
        </p:spPr>
        <p:txBody>
          <a:bodyPr>
            <a:normAutofit/>
          </a:bodyPr>
          <a:lstStyle/>
          <a:p>
            <a:pPr marL="0" indent="0">
              <a:buNone/>
            </a:pPr>
            <a:r>
              <a:rPr lang="en-US" sz="2200" b="1" dirty="0"/>
              <a:t>Learners</a:t>
            </a:r>
            <a:endParaRPr lang="en-US" sz="2200" dirty="0"/>
          </a:p>
          <a:p>
            <a:pPr marL="342900" indent="-342900">
              <a:buFont typeface="Arial" panose="020B0604020202020204" pitchFamily="34" charset="0"/>
              <a:buChar char="•"/>
            </a:pPr>
            <a:r>
              <a:rPr lang="en-US" sz="2000" dirty="0"/>
              <a:t>10% said they made use of assistive technologies to meet their learning needs, 68% of whom said that their organisation had offered them support in the use of assistive technologies (Q6)</a:t>
            </a:r>
          </a:p>
          <a:p>
            <a:pPr marL="342900" indent="-342900">
              <a:buFont typeface="Arial" panose="020B0604020202020204" pitchFamily="34" charset="0"/>
              <a:buChar char="•"/>
            </a:pPr>
            <a:r>
              <a:rPr lang="en-US" sz="2000" dirty="0"/>
              <a:t>61% agree their provider allows access to online systems and services from anywhere. Only 4% disagree (Q18)</a:t>
            </a:r>
          </a:p>
          <a:p>
            <a:pPr marL="342900" indent="-342900">
              <a:buFont typeface="Arial" panose="020B0604020202020204" pitchFamily="34" charset="0"/>
              <a:buChar char="•"/>
            </a:pPr>
            <a:r>
              <a:rPr lang="en-US" sz="2000" dirty="0"/>
              <a:t>52% state they are supported to use technology by their lecturer, tutor or assessor; 23% turn to family and friends, 19% use online resources, 3% support staff and 2% other students (Q22)</a:t>
            </a:r>
          </a:p>
          <a:p>
            <a:endParaRPr lang="en-US" sz="2200" dirty="0"/>
          </a:p>
          <a:p>
            <a:endParaRPr lang="en-US" sz="2200" dirty="0"/>
          </a:p>
          <a:p>
            <a:endParaRPr lang="en-US" sz="2200" dirty="0"/>
          </a:p>
        </p:txBody>
      </p:sp>
      <p:sp>
        <p:nvSpPr>
          <p:cNvPr id="9" name="Content Placeholder 2">
            <a:extLst>
              <a:ext uri="{FF2B5EF4-FFF2-40B4-BE49-F238E27FC236}">
                <a16:creationId xmlns:a16="http://schemas.microsoft.com/office/drawing/2014/main" id="{5E6D3035-A607-CA40-945F-1B26A3CD2359}"/>
              </a:ext>
            </a:extLst>
          </p:cNvPr>
          <p:cNvSpPr txBox="1">
            <a:spLocks/>
          </p:cNvSpPr>
          <p:nvPr/>
        </p:nvSpPr>
        <p:spPr>
          <a:xfrm>
            <a:off x="6477001" y="2019300"/>
            <a:ext cx="5077692" cy="480060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dirty="0"/>
              <a:t>Teaching practitioners </a:t>
            </a:r>
          </a:p>
          <a:p>
            <a:pPr marL="342900" indent="-342900">
              <a:buFont typeface="Arial" panose="020B0604020202020204" pitchFamily="34" charset="0"/>
              <a:buChar char="•"/>
            </a:pPr>
            <a:r>
              <a:rPr lang="en-US" sz="2200" dirty="0">
                <a:latin typeface="Calibri" panose="020F0502020204030204" pitchFamily="34" charset="0"/>
                <a:cs typeface="Calibri" panose="020F0502020204030204" pitchFamily="34" charset="0"/>
              </a:rPr>
              <a:t>17% said they made use of assistive technologies, with 42% of those saying that their organisation had offered them support in the use of assistive technologies (Q4)</a:t>
            </a:r>
          </a:p>
          <a:p>
            <a:pPr marL="342900" indent="-342900"/>
            <a:r>
              <a:rPr lang="en-US" sz="2200" dirty="0">
                <a:latin typeface="Calibri" panose="020F0502020204030204" pitchFamily="34" charset="0"/>
                <a:cs typeface="Calibri" panose="020F0502020204030204" pitchFamily="34" charset="0"/>
              </a:rPr>
              <a:t>56% agree their organisation allows access to online systems and services from anywhere; 15% disagree (Q16)</a:t>
            </a:r>
          </a:p>
          <a:p>
            <a:pPr marL="0" indent="0">
              <a:buNone/>
            </a:pPr>
            <a:r>
              <a:rPr lang="en-US" sz="2200" b="1" dirty="0"/>
              <a:t>Professional services</a:t>
            </a:r>
            <a:endParaRPr lang="en-US" sz="2200" dirty="0"/>
          </a:p>
          <a:p>
            <a:pPr marL="342900" indent="-342900"/>
            <a:r>
              <a:rPr lang="en-US" sz="2200" dirty="0"/>
              <a:t>12% said they made use of assistive technologies; 57% of this who did use assistive technology stated their organisation had offered them support (Q4)</a:t>
            </a:r>
          </a:p>
          <a:p>
            <a:pPr marL="342900" indent="-342900"/>
            <a:r>
              <a:rPr lang="en-US" sz="2200" dirty="0"/>
              <a:t>81% agree their organisation allows access to online systems and services from anywhere; 7% disagree (Q11)</a:t>
            </a:r>
          </a:p>
          <a:p>
            <a:pPr marL="342900" indent="-342900"/>
            <a:endParaRPr lang="en-US" sz="2200" dirty="0"/>
          </a:p>
          <a:p>
            <a:endParaRPr lang="en-US" sz="2200" dirty="0"/>
          </a:p>
        </p:txBody>
      </p:sp>
    </p:spTree>
    <p:extLst>
      <p:ext uri="{BB962C8B-B14F-4D97-AF65-F5344CB8AC3E}">
        <p14:creationId xmlns:p14="http://schemas.microsoft.com/office/powerpoint/2010/main" val="41921564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solidFill>
            <a:schemeClr val="accent3">
              <a:lumMod val="20000"/>
              <a:lumOff val="80000"/>
            </a:schemeClr>
          </a:solidFill>
        </p:spPr>
        <p:txBody>
          <a:bodyPr>
            <a:normAutofit/>
          </a:bodyPr>
          <a:lstStyle/>
          <a:p>
            <a:r>
              <a:rPr lang="en-US" sz="4400">
                <a:solidFill>
                  <a:schemeClr val="accent2"/>
                </a:solidFill>
              </a:rPr>
              <a:t>3.4 Partnership working</a:t>
            </a:r>
          </a:p>
        </p:txBody>
      </p:sp>
      <p:sp>
        <p:nvSpPr>
          <p:cNvPr id="10" name="Content Placeholder 2">
            <a:extLst>
              <a:ext uri="{FF2B5EF4-FFF2-40B4-BE49-F238E27FC236}">
                <a16:creationId xmlns:a16="http://schemas.microsoft.com/office/drawing/2014/main" id="{2CB83F78-F343-D14C-B52F-13480E84865C}"/>
              </a:ext>
            </a:extLst>
          </p:cNvPr>
          <p:cNvSpPr>
            <a:spLocks noGrp="1"/>
          </p:cNvSpPr>
          <p:nvPr>
            <p:ph idx="1"/>
          </p:nvPr>
        </p:nvSpPr>
        <p:spPr>
          <a:xfrm>
            <a:off x="923984" y="2148036"/>
            <a:ext cx="5077692" cy="4661326"/>
          </a:xfrm>
        </p:spPr>
        <p:txBody>
          <a:bodyPr>
            <a:normAutofit fontScale="55000" lnSpcReduction="20000"/>
          </a:bodyPr>
          <a:lstStyle/>
          <a:p>
            <a:pPr marL="0" indent="0">
              <a:buNone/>
            </a:pPr>
            <a:r>
              <a:rPr lang="en-US" sz="4000" b="1" dirty="0"/>
              <a:t>Teaching practitioner (Q14)</a:t>
            </a:r>
          </a:p>
          <a:p>
            <a:pPr marL="342900" indent="-342900">
              <a:buFont typeface="Arial" panose="020B0604020202020204" pitchFamily="34" charset="0"/>
              <a:buChar char="•"/>
            </a:pPr>
            <a:r>
              <a:rPr lang="en-US" sz="4000" dirty="0"/>
              <a:t>32% moderated a student discussion within their learning environment </a:t>
            </a:r>
          </a:p>
          <a:p>
            <a:pPr marL="342900" indent="-342900">
              <a:buFont typeface="Arial" panose="020B0604020202020204" pitchFamily="34" charset="0"/>
              <a:buChar char="•"/>
            </a:pPr>
            <a:r>
              <a:rPr lang="en-US" sz="4000" dirty="0"/>
              <a:t>21% set students collaborative work on a shared project within the learning environment</a:t>
            </a:r>
          </a:p>
          <a:p>
            <a:pPr marL="342900" indent="-342900">
              <a:buFont typeface="Arial" panose="020B0604020202020204" pitchFamily="34" charset="0"/>
              <a:buChar char="•"/>
            </a:pPr>
            <a:r>
              <a:rPr lang="en-US" sz="4000" dirty="0"/>
              <a:t>36% set a quiz within the learning environment</a:t>
            </a:r>
          </a:p>
          <a:p>
            <a:pPr marL="342900" indent="-342900">
              <a:buFont typeface="Arial" panose="020B0604020202020204" pitchFamily="34" charset="0"/>
              <a:buChar char="•"/>
            </a:pPr>
            <a:r>
              <a:rPr lang="en-US" sz="4000" dirty="0"/>
              <a:t>39% didn’t set collaborative activities in their learning environment</a:t>
            </a:r>
          </a:p>
          <a:p>
            <a:r>
              <a:rPr lang="en-US" sz="4000" dirty="0"/>
              <a:t>Note: Questions relating to inclusion are mapped to a specific questions within objective 2, accessibility within objective 3, and wellbeing in objective 4</a:t>
            </a:r>
          </a:p>
        </p:txBody>
      </p:sp>
      <p:sp>
        <p:nvSpPr>
          <p:cNvPr id="4" name="Content Placeholder 2" descr="Partnership activities undertaken by teaching practitioners. 45% moderated a student discussion, 30% set students collaborative work and 35% didn't set collaborative activities in the learning environment">
            <a:extLst>
              <a:ext uri="{FF2B5EF4-FFF2-40B4-BE49-F238E27FC236}">
                <a16:creationId xmlns:a16="http://schemas.microsoft.com/office/drawing/2014/main" id="{2EBFFB9A-A388-469D-A97E-98306F1FE171}"/>
              </a:ext>
            </a:extLst>
          </p:cNvPr>
          <p:cNvSpPr txBox="1">
            <a:spLocks/>
          </p:cNvSpPr>
          <p:nvPr/>
        </p:nvSpPr>
        <p:spPr>
          <a:xfrm>
            <a:off x="923984" y="2163516"/>
            <a:ext cx="5077692" cy="4146419"/>
          </a:xfrm>
          <a:prstGeom prst="rect">
            <a:avLst/>
          </a:prstGeom>
        </p:spPr>
        <p:txBody>
          <a:bodyPr vert="horz" lIns="91440" tIns="45720" rIns="91440" bIns="45720" numCol="1" spcCol="720000" rtlCol="0">
            <a:normAutofit/>
          </a:bodyPr>
          <a:lstStyle>
            <a:lvl1pPr marL="0" marR="0" indent="0" algn="l" defTabSz="1266913" rtl="0" eaLnBrk="1" fontAlgn="auto" latinLnBrk="0" hangingPunct="1">
              <a:lnSpc>
                <a:spcPct val="90000"/>
              </a:lnSpc>
              <a:spcBef>
                <a:spcPts val="1385"/>
              </a:spcBef>
              <a:spcAft>
                <a:spcPts val="0"/>
              </a:spcAft>
              <a:buClrTx/>
              <a:buSzTx/>
              <a:buFont typeface="Arial" panose="020B0604020202020204" pitchFamily="34" charset="0"/>
              <a:buNone/>
              <a:tabLst/>
              <a:defRPr lang="en-GB" sz="1760" b="0" i="0" kern="1200" smtClean="0">
                <a:solidFill>
                  <a:schemeClr val="tx1"/>
                </a:solidFill>
                <a:effectLst/>
                <a:latin typeface="Calibri" panose="020F0502020204030204" pitchFamily="34" charset="0"/>
                <a:ea typeface="+mn-ea"/>
                <a:cs typeface="Calibri" panose="020F0502020204030204" pitchFamily="34" charset="0"/>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endParaRPr lang="en-US" sz="2200" dirty="0">
              <a:highlight>
                <a:srgbClr val="FFFF00"/>
              </a:highlight>
            </a:endParaRPr>
          </a:p>
          <a:p>
            <a:endParaRPr lang="en-US" sz="2200" dirty="0"/>
          </a:p>
          <a:p>
            <a:endParaRPr lang="en-US" sz="2200" dirty="0"/>
          </a:p>
        </p:txBody>
      </p:sp>
      <p:graphicFrame>
        <p:nvGraphicFramePr>
          <p:cNvPr id="6" name="Chart 5">
            <a:extLst>
              <a:ext uri="{FF2B5EF4-FFF2-40B4-BE49-F238E27FC236}">
                <a16:creationId xmlns:a16="http://schemas.microsoft.com/office/drawing/2014/main" id="{993E4FA0-F344-4869-A5C4-D3BDD01B4E62}"/>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1141220346"/>
              </p:ext>
            </p:extLst>
          </p:nvPr>
        </p:nvGraphicFramePr>
        <p:xfrm>
          <a:off x="6275080" y="2163516"/>
          <a:ext cx="5680214" cy="36376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29465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solidFill>
            <a:schemeClr val="accent3">
              <a:lumMod val="20000"/>
              <a:lumOff val="80000"/>
            </a:schemeClr>
          </a:solidFill>
        </p:spPr>
        <p:txBody>
          <a:bodyPr>
            <a:normAutofit/>
          </a:bodyPr>
          <a:lstStyle/>
          <a:p>
            <a:r>
              <a:rPr lang="en-US" sz="4400">
                <a:solidFill>
                  <a:schemeClr val="accent2"/>
                </a:solidFill>
              </a:rPr>
              <a:t>3.4 Partnership working</a:t>
            </a:r>
          </a:p>
        </p:txBody>
      </p:sp>
      <p:sp>
        <p:nvSpPr>
          <p:cNvPr id="4" name="Content Placeholder 2">
            <a:extLst>
              <a:ext uri="{FF2B5EF4-FFF2-40B4-BE49-F238E27FC236}">
                <a16:creationId xmlns:a16="http://schemas.microsoft.com/office/drawing/2014/main" id="{78935202-4F79-4A36-964D-DA18A41EB51C}"/>
              </a:ext>
            </a:extLst>
          </p:cNvPr>
          <p:cNvSpPr txBox="1">
            <a:spLocks/>
          </p:cNvSpPr>
          <p:nvPr/>
        </p:nvSpPr>
        <p:spPr>
          <a:xfrm>
            <a:off x="885440" y="2072283"/>
            <a:ext cx="5466721" cy="4834355"/>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dirty="0"/>
              <a:t>Learners</a:t>
            </a:r>
          </a:p>
          <a:p>
            <a:r>
              <a:rPr lang="en-US" sz="2400" dirty="0"/>
              <a:t>27% agree they get the chance to be involved in decisions about digital services; 28% disagree (Q14)</a:t>
            </a:r>
          </a:p>
          <a:p>
            <a:r>
              <a:rPr lang="en-US" sz="2400" dirty="0"/>
              <a:t>53% agree their learning provider helps them track grades and progress. 12% disagree (Q14)</a:t>
            </a:r>
          </a:p>
          <a:p>
            <a:r>
              <a:rPr lang="en-US" sz="2400" dirty="0"/>
              <a:t>In the week prior to completing the survey, 22% had used apps or platforms outside of the learning environment to discuss or collaborate on coursework with other learners (Q17)</a:t>
            </a:r>
          </a:p>
          <a:p>
            <a:r>
              <a:rPr lang="en-US" sz="2400" dirty="0"/>
              <a:t>61% work online with other learners weekly or more; 27% never do (Q25)</a:t>
            </a:r>
            <a:endParaRPr lang="en-GB" sz="2400" dirty="0"/>
          </a:p>
          <a:p>
            <a:endParaRPr lang="en-US" sz="2200" dirty="0"/>
          </a:p>
        </p:txBody>
      </p:sp>
      <p:sp>
        <p:nvSpPr>
          <p:cNvPr id="5" name="Content Placeholder 2">
            <a:extLst>
              <a:ext uri="{FF2B5EF4-FFF2-40B4-BE49-F238E27FC236}">
                <a16:creationId xmlns:a16="http://schemas.microsoft.com/office/drawing/2014/main" id="{A541E02B-BFAE-481E-826A-379AFC0BD823}"/>
              </a:ext>
            </a:extLst>
          </p:cNvPr>
          <p:cNvSpPr txBox="1">
            <a:spLocks/>
          </p:cNvSpPr>
          <p:nvPr/>
        </p:nvSpPr>
        <p:spPr>
          <a:xfrm>
            <a:off x="6518661" y="2072283"/>
            <a:ext cx="5047526" cy="50678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dirty="0"/>
              <a:t>Teaching practitioners</a:t>
            </a:r>
          </a:p>
          <a:p>
            <a:r>
              <a:rPr lang="en-GB" sz="2200" dirty="0"/>
              <a:t>59% agree their organisation provides a good online environment for collaboration (Q16)</a:t>
            </a:r>
          </a:p>
          <a:p>
            <a:r>
              <a:rPr lang="en-GB" sz="2200" dirty="0"/>
              <a:t>In the week prior to completion of the survey, 47% had used apps or platforms outside of the learning environment to support student discussion or collaboration (Q15)</a:t>
            </a:r>
          </a:p>
          <a:p>
            <a:r>
              <a:rPr lang="en-GB" sz="2200" dirty="0"/>
              <a:t>The most popular apps or platforms used were: Padlet, WhatsApp and Zoom (Q15a)</a:t>
            </a:r>
          </a:p>
          <a:p>
            <a:endParaRPr lang="en-GB" sz="2200" dirty="0"/>
          </a:p>
        </p:txBody>
      </p:sp>
    </p:spTree>
    <p:extLst>
      <p:ext uri="{BB962C8B-B14F-4D97-AF65-F5344CB8AC3E}">
        <p14:creationId xmlns:p14="http://schemas.microsoft.com/office/powerpoint/2010/main" val="29443169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solidFill>
            <a:schemeClr val="accent3">
              <a:lumMod val="20000"/>
              <a:lumOff val="80000"/>
            </a:schemeClr>
          </a:solidFill>
        </p:spPr>
        <p:txBody>
          <a:bodyPr>
            <a:normAutofit/>
          </a:bodyPr>
          <a:lstStyle/>
          <a:p>
            <a:r>
              <a:rPr lang="en-US" sz="4400">
                <a:solidFill>
                  <a:schemeClr val="accent2"/>
                </a:solidFill>
              </a:rPr>
              <a:t>3.4 Partnership working</a:t>
            </a:r>
          </a:p>
        </p:txBody>
      </p:sp>
      <p:sp>
        <p:nvSpPr>
          <p:cNvPr id="7" name="Content Placeholder 2">
            <a:extLst>
              <a:ext uri="{FF2B5EF4-FFF2-40B4-BE49-F238E27FC236}">
                <a16:creationId xmlns:a16="http://schemas.microsoft.com/office/drawing/2014/main" id="{E01EC416-AF2E-4856-ACCF-6EC44CB28684}"/>
              </a:ext>
            </a:extLst>
          </p:cNvPr>
          <p:cNvSpPr txBox="1">
            <a:spLocks/>
          </p:cNvSpPr>
          <p:nvPr/>
        </p:nvSpPr>
        <p:spPr>
          <a:xfrm>
            <a:off x="750160" y="2375170"/>
            <a:ext cx="4297296" cy="36657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200" b="1" dirty="0"/>
              <a:t>Professional services</a:t>
            </a:r>
          </a:p>
          <a:p>
            <a:r>
              <a:rPr lang="en-US" sz="2200" dirty="0"/>
              <a:t>79% agree their organisation provides a good online environment for collaboration (Q12)</a:t>
            </a:r>
          </a:p>
          <a:p>
            <a:r>
              <a:rPr lang="en-US" sz="2200" dirty="0"/>
              <a:t>24%, higher than FE (21%) and WBL (20%), support students or staff with their digital skills; 24% support the use of digital resources and 23% support the use of digital systems (Q15)</a:t>
            </a:r>
          </a:p>
          <a:p>
            <a:endParaRPr lang="en-GB" sz="2200" dirty="0"/>
          </a:p>
          <a:p>
            <a:endParaRPr lang="en-GB" sz="2200" dirty="0"/>
          </a:p>
          <a:p>
            <a:endParaRPr lang="en-GB" sz="2200" dirty="0"/>
          </a:p>
        </p:txBody>
      </p:sp>
      <p:graphicFrame>
        <p:nvGraphicFramePr>
          <p:cNvPr id="6" name="Chart 5">
            <a:extLst>
              <a:ext uri="{FF2B5EF4-FFF2-40B4-BE49-F238E27FC236}">
                <a16:creationId xmlns:a16="http://schemas.microsoft.com/office/drawing/2014/main" id="{B9A5D44D-3D8B-4D36-84B4-9FA33E9B8EB7}"/>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1990189225"/>
              </p:ext>
            </p:extLst>
          </p:nvPr>
        </p:nvGraphicFramePr>
        <p:xfrm>
          <a:off x="5428034" y="2337878"/>
          <a:ext cx="5925766" cy="37905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10620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6202529" cy="431514"/>
          </a:xfrm>
        </p:spPr>
        <p:txBody>
          <a:bodyPr>
            <a:normAutofit fontScale="90000"/>
          </a:bodyPr>
          <a:lstStyle/>
          <a:p>
            <a:r>
              <a:rPr lang="en-US"/>
              <a:t>Post-digital learning in Wales</a:t>
            </a:r>
          </a:p>
        </p:txBody>
      </p:sp>
      <p:sp>
        <p:nvSpPr>
          <p:cNvPr id="2" name="Content Placeholder 1">
            <a:extLst>
              <a:ext uri="{FF2B5EF4-FFF2-40B4-BE49-F238E27FC236}">
                <a16:creationId xmlns:a16="http://schemas.microsoft.com/office/drawing/2014/main" id="{25181CF5-3626-6D42-BB51-335307E65F1A}"/>
              </a:ext>
            </a:extLst>
          </p:cNvPr>
          <p:cNvSpPr>
            <a:spLocks noGrp="1"/>
          </p:cNvSpPr>
          <p:nvPr>
            <p:ph idx="1"/>
          </p:nvPr>
        </p:nvSpPr>
        <p:spPr>
          <a:xfrm>
            <a:off x="923988" y="1683658"/>
            <a:ext cx="9018505" cy="1874822"/>
          </a:xfrm>
        </p:spPr>
        <p:txBody>
          <a:bodyPr>
            <a:normAutofit/>
          </a:bodyPr>
          <a:lstStyle/>
          <a:p>
            <a:r>
              <a:rPr lang="en-US" sz="2200" dirty="0"/>
              <a:t>The </a:t>
            </a:r>
            <a:r>
              <a:rPr lang="en-US" sz="2200" dirty="0">
                <a:hlinkClick r:id="rId2"/>
              </a:rPr>
              <a:t>Digital 2030 framework </a:t>
            </a:r>
            <a:r>
              <a:rPr lang="en-US" sz="2200" dirty="0"/>
              <a:t>outlines eight aims (setting an overall strategic direction) and six objective areas (that align to operational or functional areas within learning providers)</a:t>
            </a:r>
          </a:p>
          <a:p>
            <a:r>
              <a:rPr lang="en-US" sz="2200" dirty="0"/>
              <a:t>The six objectives are shown below:</a:t>
            </a:r>
          </a:p>
          <a:p>
            <a:endParaRPr lang="en-US" sz="2200" dirty="0"/>
          </a:p>
        </p:txBody>
      </p:sp>
      <p:pic>
        <p:nvPicPr>
          <p:cNvPr id="7" name="Picture 6" descr="Graphic showing 6 Digital 2030 framework objective areas.&#10;&#10;These are leadership and management, curriculum delivery and assessment, widening participation and learner support, employer and community engagement, staff development an enterprise systems and infrastructure.">
            <a:extLst>
              <a:ext uri="{FF2B5EF4-FFF2-40B4-BE49-F238E27FC236}">
                <a16:creationId xmlns:a16="http://schemas.microsoft.com/office/drawing/2014/main" id="{BCA0E184-E533-BA4F-8E44-10676FD8876C}"/>
              </a:ext>
            </a:extLst>
          </p:cNvPr>
          <p:cNvPicPr>
            <a:picLocks noChangeAspect="1"/>
          </p:cNvPicPr>
          <p:nvPr/>
        </p:nvPicPr>
        <p:blipFill>
          <a:blip r:embed="rId3"/>
          <a:stretch>
            <a:fillRect/>
          </a:stretch>
        </p:blipFill>
        <p:spPr>
          <a:xfrm>
            <a:off x="1034805" y="3340764"/>
            <a:ext cx="8907689" cy="3124200"/>
          </a:xfrm>
          <a:prstGeom prst="rect">
            <a:avLst/>
          </a:prstGeom>
        </p:spPr>
      </p:pic>
    </p:spTree>
    <p:extLst>
      <p:ext uri="{BB962C8B-B14F-4D97-AF65-F5344CB8AC3E}">
        <p14:creationId xmlns:p14="http://schemas.microsoft.com/office/powerpoint/2010/main" val="29033801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solidFill>
            <a:schemeClr val="accent3">
              <a:lumMod val="20000"/>
              <a:lumOff val="80000"/>
            </a:schemeClr>
          </a:solidFill>
        </p:spPr>
        <p:txBody>
          <a:bodyPr>
            <a:normAutofit/>
          </a:bodyPr>
          <a:lstStyle/>
          <a:p>
            <a:r>
              <a:rPr lang="en-US" sz="4400">
                <a:solidFill>
                  <a:schemeClr val="accent2"/>
                </a:solidFill>
              </a:rPr>
              <a:t>3.5 Guidance and support</a:t>
            </a:r>
          </a:p>
        </p:txBody>
      </p:sp>
      <p:sp>
        <p:nvSpPr>
          <p:cNvPr id="9" name="Content Placeholder 2">
            <a:extLst>
              <a:ext uri="{FF2B5EF4-FFF2-40B4-BE49-F238E27FC236}">
                <a16:creationId xmlns:a16="http://schemas.microsoft.com/office/drawing/2014/main" id="{5E6D3035-A607-CA40-945F-1B26A3CD2359}"/>
              </a:ext>
            </a:extLst>
          </p:cNvPr>
          <p:cNvSpPr txBox="1">
            <a:spLocks/>
          </p:cNvSpPr>
          <p:nvPr/>
        </p:nvSpPr>
        <p:spPr>
          <a:xfrm>
            <a:off x="923983" y="2124394"/>
            <a:ext cx="5457361" cy="463713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dirty="0"/>
              <a:t>Teaching practitioners (Q30)</a:t>
            </a:r>
          </a:p>
          <a:p>
            <a:r>
              <a:rPr lang="en-US" sz="2200" dirty="0"/>
              <a:t>86% agree they are informed about keeping student data safe under GDPR</a:t>
            </a:r>
          </a:p>
          <a:p>
            <a:r>
              <a:rPr lang="en-US" sz="2200" dirty="0"/>
              <a:t>67% agree they are informed about digital copyright and licensing</a:t>
            </a:r>
          </a:p>
          <a:p>
            <a:r>
              <a:rPr lang="en-US" sz="2200" dirty="0"/>
              <a:t>72% agree they are informed about equality and accessibility legislation</a:t>
            </a:r>
          </a:p>
          <a:p>
            <a:r>
              <a:rPr lang="en-US" sz="2200" dirty="0"/>
              <a:t>74% agree they are informed about helping students behave safely online</a:t>
            </a:r>
          </a:p>
          <a:p>
            <a:r>
              <a:rPr lang="en-US" sz="2200" dirty="0"/>
              <a:t>67% agree they are informed about their health and wellbeing as a technology user</a:t>
            </a:r>
          </a:p>
          <a:p>
            <a:r>
              <a:rPr lang="en-US" sz="2200" dirty="0"/>
              <a:t>46% agree they are informed about innovations in digital teaching and learning</a:t>
            </a:r>
          </a:p>
          <a:p>
            <a:pPr marL="0" indent="0">
              <a:buFont typeface="Arial" panose="020B0604020202020204" pitchFamily="34" charset="0"/>
              <a:buNone/>
            </a:pPr>
            <a:endParaRPr lang="en-US" sz="2200" b="1" dirty="0"/>
          </a:p>
        </p:txBody>
      </p:sp>
      <p:graphicFrame>
        <p:nvGraphicFramePr>
          <p:cNvPr id="5" name="Chart 4">
            <a:extLst>
              <a:ext uri="{FF2B5EF4-FFF2-40B4-BE49-F238E27FC236}">
                <a16:creationId xmlns:a16="http://schemas.microsoft.com/office/drawing/2014/main" id="{5BDD253A-81B8-4F38-87BF-3ED4C67071F2}"/>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2313294547"/>
              </p:ext>
            </p:extLst>
          </p:nvPr>
        </p:nvGraphicFramePr>
        <p:xfrm>
          <a:off x="6719887" y="2607013"/>
          <a:ext cx="5457361" cy="36954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55045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solidFill>
            <a:schemeClr val="accent3">
              <a:lumMod val="20000"/>
              <a:lumOff val="80000"/>
            </a:schemeClr>
          </a:solidFill>
        </p:spPr>
        <p:txBody>
          <a:bodyPr>
            <a:normAutofit/>
          </a:bodyPr>
          <a:lstStyle/>
          <a:p>
            <a:r>
              <a:rPr lang="en-US" sz="4400">
                <a:solidFill>
                  <a:schemeClr val="accent2"/>
                </a:solidFill>
              </a:rPr>
              <a:t>3.5 Guidance and support</a:t>
            </a:r>
          </a:p>
        </p:txBody>
      </p:sp>
      <p:sp>
        <p:nvSpPr>
          <p:cNvPr id="9" name="Content Placeholder 2">
            <a:extLst>
              <a:ext uri="{FF2B5EF4-FFF2-40B4-BE49-F238E27FC236}">
                <a16:creationId xmlns:a16="http://schemas.microsoft.com/office/drawing/2014/main" id="{5E6D3035-A607-CA40-945F-1B26A3CD2359}"/>
              </a:ext>
            </a:extLst>
          </p:cNvPr>
          <p:cNvSpPr txBox="1">
            <a:spLocks/>
          </p:cNvSpPr>
          <p:nvPr/>
        </p:nvSpPr>
        <p:spPr>
          <a:xfrm>
            <a:off x="923983" y="2124394"/>
            <a:ext cx="5457361" cy="46371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dirty="0"/>
              <a:t>Professional services (Q24)</a:t>
            </a:r>
          </a:p>
          <a:p>
            <a:r>
              <a:rPr lang="en-US" sz="2200" dirty="0"/>
              <a:t>86% agree they are informed about keeping student data safe under GDPR</a:t>
            </a:r>
          </a:p>
          <a:p>
            <a:r>
              <a:rPr lang="en-US" sz="2200" dirty="0"/>
              <a:t>71% agree they are informed about digital copyright and licensing</a:t>
            </a:r>
          </a:p>
          <a:p>
            <a:r>
              <a:rPr lang="en-US" sz="2200" dirty="0"/>
              <a:t>75% agree they are informed about equality and accessibility legislation</a:t>
            </a:r>
          </a:p>
          <a:p>
            <a:r>
              <a:rPr lang="en-US" sz="2200" dirty="0"/>
              <a:t>84% agree they are informed about their health and wellbeing as a technology user</a:t>
            </a:r>
          </a:p>
          <a:p>
            <a:r>
              <a:rPr lang="en-US" sz="2200" dirty="0"/>
              <a:t>88% agree they are informed about behaving safely and respectfully online</a:t>
            </a:r>
          </a:p>
          <a:p>
            <a:pPr marL="0" indent="0">
              <a:buFont typeface="Arial" panose="020B0604020202020204" pitchFamily="34" charset="0"/>
              <a:buNone/>
            </a:pPr>
            <a:endParaRPr lang="en-US" sz="2200" b="1" dirty="0"/>
          </a:p>
        </p:txBody>
      </p:sp>
      <p:graphicFrame>
        <p:nvGraphicFramePr>
          <p:cNvPr id="6" name="Chart 5">
            <a:extLst>
              <a:ext uri="{FF2B5EF4-FFF2-40B4-BE49-F238E27FC236}">
                <a16:creationId xmlns:a16="http://schemas.microsoft.com/office/drawing/2014/main" id="{D60195A7-3C4F-4357-AB84-FCFC3D2E1F66}"/>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1331737528"/>
              </p:ext>
            </p:extLst>
          </p:nvPr>
        </p:nvGraphicFramePr>
        <p:xfrm>
          <a:off x="6138892" y="2124394"/>
          <a:ext cx="6143625" cy="37385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410518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solidFill>
            <a:schemeClr val="accent3">
              <a:lumMod val="20000"/>
              <a:lumOff val="80000"/>
            </a:schemeClr>
          </a:solidFill>
        </p:spPr>
        <p:txBody>
          <a:bodyPr>
            <a:normAutofit/>
          </a:bodyPr>
          <a:lstStyle/>
          <a:p>
            <a:r>
              <a:rPr lang="en-US" sz="4400" dirty="0">
                <a:solidFill>
                  <a:schemeClr val="accent2"/>
                </a:solidFill>
              </a:rPr>
              <a:t>3.6 Supporting learners</a:t>
            </a:r>
          </a:p>
        </p:txBody>
      </p:sp>
      <p:sp>
        <p:nvSpPr>
          <p:cNvPr id="9" name="Content Placeholder 2">
            <a:extLst>
              <a:ext uri="{FF2B5EF4-FFF2-40B4-BE49-F238E27FC236}">
                <a16:creationId xmlns:a16="http://schemas.microsoft.com/office/drawing/2014/main" id="{5E6D3035-A607-CA40-945F-1B26A3CD2359}"/>
              </a:ext>
            </a:extLst>
          </p:cNvPr>
          <p:cNvSpPr txBox="1">
            <a:spLocks/>
          </p:cNvSpPr>
          <p:nvPr/>
        </p:nvSpPr>
        <p:spPr>
          <a:xfrm>
            <a:off x="1124877" y="2035278"/>
            <a:ext cx="10429816" cy="20503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dirty="0"/>
              <a:t>Teaching practitioners (Q26)</a:t>
            </a:r>
          </a:p>
          <a:p>
            <a:pPr marL="342900" indent="-342900">
              <a:buFont typeface="Arial" panose="020B0604020202020204" pitchFamily="34" charset="0"/>
              <a:buChar char="•"/>
            </a:pPr>
            <a:r>
              <a:rPr lang="en-US" sz="2200" dirty="0"/>
              <a:t>77% feel they are quite well or very well supported in their teaching programme to meet the needs of students in completing their course, 5% disagree.</a:t>
            </a:r>
          </a:p>
          <a:p>
            <a:pPr marL="342900" indent="-342900"/>
            <a:r>
              <a:rPr lang="en-US" sz="2200" dirty="0"/>
              <a:t>77% feel they are quite well or very well supported in their teaching programme to meet the needs of students’ target roles and goals, 3% disagree</a:t>
            </a:r>
          </a:p>
        </p:txBody>
      </p:sp>
      <p:graphicFrame>
        <p:nvGraphicFramePr>
          <p:cNvPr id="5" name="Chart 4">
            <a:extLst>
              <a:ext uri="{FF2B5EF4-FFF2-40B4-BE49-F238E27FC236}">
                <a16:creationId xmlns:a16="http://schemas.microsoft.com/office/drawing/2014/main" id="{846980A9-9EF3-4654-9D86-F27F788806C5}"/>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665366470"/>
              </p:ext>
            </p:extLst>
          </p:nvPr>
        </p:nvGraphicFramePr>
        <p:xfrm>
          <a:off x="3239310" y="3924181"/>
          <a:ext cx="5462167" cy="31575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064881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6FF5F3C-1A68-C942-9308-041003FC987A}"/>
              </a:ext>
            </a:extLst>
          </p:cNvPr>
          <p:cNvSpPr>
            <a:spLocks noGrp="1"/>
          </p:cNvSpPr>
          <p:nvPr>
            <p:ph type="title"/>
          </p:nvPr>
        </p:nvSpPr>
        <p:spPr/>
        <p:txBody>
          <a:bodyPr>
            <a:noAutofit/>
          </a:bodyPr>
          <a:lstStyle/>
          <a:p>
            <a:r>
              <a:rPr lang="en-US" sz="4400">
                <a:solidFill>
                  <a:schemeClr val="tx1"/>
                </a:solidFill>
              </a:rPr>
              <a:t>Objective 4</a:t>
            </a:r>
          </a:p>
        </p:txBody>
      </p:sp>
      <p:pic>
        <p:nvPicPr>
          <p:cNvPr id="3" name="Picture 2" descr="Digital 2030 icon for employer and community engagement">
            <a:extLst>
              <a:ext uri="{FF2B5EF4-FFF2-40B4-BE49-F238E27FC236}">
                <a16:creationId xmlns:a16="http://schemas.microsoft.com/office/drawing/2014/main" id="{E5343FCD-8983-4F48-B885-88F756B306DF}"/>
              </a:ext>
            </a:extLst>
          </p:cNvPr>
          <p:cNvPicPr>
            <a:picLocks noChangeAspect="1"/>
          </p:cNvPicPr>
          <p:nvPr/>
        </p:nvPicPr>
        <p:blipFill>
          <a:blip r:embed="rId2"/>
          <a:stretch>
            <a:fillRect/>
          </a:stretch>
        </p:blipFill>
        <p:spPr>
          <a:xfrm>
            <a:off x="923985" y="1938337"/>
            <a:ext cx="6464300" cy="1841500"/>
          </a:xfrm>
          <a:prstGeom prst="rect">
            <a:avLst/>
          </a:prstGeom>
        </p:spPr>
      </p:pic>
    </p:spTree>
    <p:extLst>
      <p:ext uri="{BB962C8B-B14F-4D97-AF65-F5344CB8AC3E}">
        <p14:creationId xmlns:p14="http://schemas.microsoft.com/office/powerpoint/2010/main" val="37017407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solidFill>
            <a:schemeClr val="bg2"/>
          </a:solidFill>
        </p:spPr>
        <p:txBody>
          <a:bodyPr>
            <a:normAutofit/>
          </a:bodyPr>
          <a:lstStyle/>
          <a:p>
            <a:r>
              <a:rPr lang="en-US" sz="4400">
                <a:solidFill>
                  <a:schemeClr val="tx1"/>
                </a:solidFill>
              </a:rPr>
              <a:t>4.1 Consultation and partnerships</a:t>
            </a:r>
          </a:p>
        </p:txBody>
      </p:sp>
      <p:sp>
        <p:nvSpPr>
          <p:cNvPr id="6" name="Content Placeholder 2">
            <a:extLst>
              <a:ext uri="{FF2B5EF4-FFF2-40B4-BE49-F238E27FC236}">
                <a16:creationId xmlns:a16="http://schemas.microsoft.com/office/drawing/2014/main" id="{DEBB5CB8-7D4B-DB47-9300-8C025D437E6A}"/>
              </a:ext>
            </a:extLst>
          </p:cNvPr>
          <p:cNvSpPr>
            <a:spLocks noGrp="1"/>
          </p:cNvSpPr>
          <p:nvPr>
            <p:ph idx="1"/>
          </p:nvPr>
        </p:nvSpPr>
        <p:spPr>
          <a:xfrm>
            <a:off x="838200" y="2050026"/>
            <a:ext cx="5077692" cy="4146419"/>
          </a:xfrm>
        </p:spPr>
        <p:txBody>
          <a:bodyPr>
            <a:normAutofit/>
          </a:bodyPr>
          <a:lstStyle/>
          <a:p>
            <a:pPr marL="0" indent="0">
              <a:buNone/>
            </a:pPr>
            <a:r>
              <a:rPr lang="en-US" sz="2200" b="1" dirty="0"/>
              <a:t>Teaching practitioner</a:t>
            </a:r>
          </a:p>
          <a:p>
            <a:pPr marL="342900" indent="-342900">
              <a:buFont typeface="Arial" panose="020B0604020202020204" pitchFamily="34" charset="0"/>
              <a:buChar char="•"/>
            </a:pPr>
            <a:r>
              <a:rPr lang="en-US" sz="2200" dirty="0"/>
              <a:t>45% agree that software for teaching is industry standard and up to date, compared to just 36% in 2019 (Q11)</a:t>
            </a:r>
          </a:p>
          <a:p>
            <a:pPr marL="342900" indent="-342900">
              <a:buFont typeface="Arial" panose="020B0604020202020204" pitchFamily="34" charset="0"/>
              <a:buChar char="•"/>
            </a:pPr>
            <a:r>
              <a:rPr lang="en-US" sz="2200" dirty="0"/>
              <a:t>52% agree they are provided with time to explore new digital tools and approaches, up from 16% in 2019; 12% disagree (Q29)</a:t>
            </a:r>
          </a:p>
          <a:p>
            <a:pPr marL="342900" indent="-342900">
              <a:buFont typeface="Arial" panose="020B0604020202020204" pitchFamily="34" charset="0"/>
              <a:buChar char="•"/>
            </a:pPr>
            <a:r>
              <a:rPr lang="en-US" sz="2200" dirty="0"/>
              <a:t>29% agree they get the chance to be involved in decisions about digital services; 24% disagree (Q12)</a:t>
            </a:r>
          </a:p>
          <a:p>
            <a:endParaRPr lang="en-US" sz="2200" dirty="0"/>
          </a:p>
          <a:p>
            <a:endParaRPr lang="en-US" sz="2200" dirty="0"/>
          </a:p>
        </p:txBody>
      </p:sp>
      <p:graphicFrame>
        <p:nvGraphicFramePr>
          <p:cNvPr id="7" name="Chart 6">
            <a:extLst>
              <a:ext uri="{FF2B5EF4-FFF2-40B4-BE49-F238E27FC236}">
                <a16:creationId xmlns:a16="http://schemas.microsoft.com/office/drawing/2014/main" id="{DEFE27DD-C211-4F6B-AF5B-88C16BC6ECAF}"/>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2321139619"/>
              </p:ext>
            </p:extLst>
          </p:nvPr>
        </p:nvGraphicFramePr>
        <p:xfrm>
          <a:off x="5807413" y="2389789"/>
          <a:ext cx="5546387" cy="34954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094627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solidFill>
            <a:schemeClr val="bg2"/>
          </a:solidFill>
        </p:spPr>
        <p:txBody>
          <a:bodyPr>
            <a:normAutofit/>
          </a:bodyPr>
          <a:lstStyle/>
          <a:p>
            <a:r>
              <a:rPr lang="en-US" sz="4400" dirty="0">
                <a:solidFill>
                  <a:schemeClr val="tx1"/>
                </a:solidFill>
              </a:rPr>
              <a:t>4.2 Workplace skills</a:t>
            </a:r>
          </a:p>
        </p:txBody>
      </p:sp>
      <p:sp>
        <p:nvSpPr>
          <p:cNvPr id="10" name="Content Placeholder 2">
            <a:extLst>
              <a:ext uri="{FF2B5EF4-FFF2-40B4-BE49-F238E27FC236}">
                <a16:creationId xmlns:a16="http://schemas.microsoft.com/office/drawing/2014/main" id="{4B763BEC-88B6-0044-8B68-69FA3BF34F5A}"/>
              </a:ext>
            </a:extLst>
          </p:cNvPr>
          <p:cNvSpPr txBox="1">
            <a:spLocks/>
          </p:cNvSpPr>
          <p:nvPr/>
        </p:nvSpPr>
        <p:spPr>
          <a:xfrm>
            <a:off x="885441" y="2228849"/>
            <a:ext cx="4787900" cy="458051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t>Learners</a:t>
            </a:r>
            <a:endParaRPr lang="en-GB" sz="2400" dirty="0"/>
          </a:p>
          <a:p>
            <a:r>
              <a:rPr lang="en-US" sz="2400" dirty="0"/>
              <a:t>77% agree that delivery methods on their course meets current or potential employers’ needs quite or very well; 6% disagree (Q29)</a:t>
            </a:r>
          </a:p>
          <a:p>
            <a:r>
              <a:rPr lang="en-US" sz="2400" dirty="0"/>
              <a:t>Only 27% agree their learning provider provides them with the chance to assess their digital skills e.g. for career planning (Q33)</a:t>
            </a:r>
          </a:p>
          <a:p>
            <a:r>
              <a:rPr lang="en-US" sz="2400" dirty="0"/>
              <a:t>In their own time, 46% use digital tools or apps to make notes or recordings weekly or more, 67% to access course materials online and 19% to look for additional resources not recommended the teacher (Q21)</a:t>
            </a:r>
          </a:p>
        </p:txBody>
      </p:sp>
      <p:graphicFrame>
        <p:nvGraphicFramePr>
          <p:cNvPr id="6" name="Chart 5">
            <a:extLst>
              <a:ext uri="{FF2B5EF4-FFF2-40B4-BE49-F238E27FC236}">
                <a16:creationId xmlns:a16="http://schemas.microsoft.com/office/drawing/2014/main" id="{60C89208-96A1-46D9-9BE0-7DB2B03EE304}"/>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909154390"/>
              </p:ext>
            </p:extLst>
          </p:nvPr>
        </p:nvGraphicFramePr>
        <p:xfrm>
          <a:off x="5673341" y="2332899"/>
          <a:ext cx="6143625" cy="37385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776442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solidFill>
            <a:schemeClr val="bg2"/>
          </a:solidFill>
        </p:spPr>
        <p:txBody>
          <a:bodyPr>
            <a:normAutofit/>
          </a:bodyPr>
          <a:lstStyle/>
          <a:p>
            <a:r>
              <a:rPr lang="en-US" sz="4400">
                <a:solidFill>
                  <a:schemeClr val="tx1"/>
                </a:solidFill>
              </a:rPr>
              <a:t>4.3 Involving learners</a:t>
            </a:r>
          </a:p>
        </p:txBody>
      </p:sp>
      <p:sp>
        <p:nvSpPr>
          <p:cNvPr id="6" name="Content Placeholder 2">
            <a:extLst>
              <a:ext uri="{FF2B5EF4-FFF2-40B4-BE49-F238E27FC236}">
                <a16:creationId xmlns:a16="http://schemas.microsoft.com/office/drawing/2014/main" id="{A1A69C0B-903F-E24F-BB1A-B473D237B3A2}"/>
              </a:ext>
            </a:extLst>
          </p:cNvPr>
          <p:cNvSpPr txBox="1">
            <a:spLocks/>
          </p:cNvSpPr>
          <p:nvPr/>
        </p:nvSpPr>
        <p:spPr>
          <a:xfrm>
            <a:off x="844801" y="2272306"/>
            <a:ext cx="4787900" cy="35448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dirty="0"/>
              <a:t>Learners (Q14)</a:t>
            </a:r>
            <a:endParaRPr lang="en-GB" sz="2200" dirty="0"/>
          </a:p>
          <a:p>
            <a:pPr marL="0" indent="0">
              <a:buNone/>
            </a:pPr>
            <a:r>
              <a:rPr lang="en-US" sz="2200" dirty="0"/>
              <a:t>27% agree they are given the chance to be involved in decisions about digital services, down from 58% in 2019; 28% disagree compared to 12% in 2019; 45% were neutral. </a:t>
            </a:r>
          </a:p>
          <a:p>
            <a:pPr marL="0" indent="0">
              <a:buNone/>
            </a:pPr>
            <a:r>
              <a:rPr lang="en-US" sz="2200" dirty="0"/>
              <a:t>This is unsurprising given the need for rapid transformation to digital and blended learning in response to Covid-19. </a:t>
            </a:r>
          </a:p>
          <a:p>
            <a:endParaRPr lang="en-US" sz="2400" dirty="0"/>
          </a:p>
        </p:txBody>
      </p:sp>
      <p:graphicFrame>
        <p:nvGraphicFramePr>
          <p:cNvPr id="5" name="Chart 4">
            <a:extLst>
              <a:ext uri="{FF2B5EF4-FFF2-40B4-BE49-F238E27FC236}">
                <a16:creationId xmlns:a16="http://schemas.microsoft.com/office/drawing/2014/main" id="{1B354770-83A0-4EA0-8408-AE60F876710F}"/>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1892965307"/>
              </p:ext>
            </p:extLst>
          </p:nvPr>
        </p:nvGraphicFramePr>
        <p:xfrm>
          <a:off x="5913120" y="2272306"/>
          <a:ext cx="5440680" cy="32953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990246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solidFill>
            <a:schemeClr val="bg2"/>
          </a:solidFill>
        </p:spPr>
        <p:txBody>
          <a:bodyPr>
            <a:normAutofit/>
          </a:bodyPr>
          <a:lstStyle/>
          <a:p>
            <a:r>
              <a:rPr lang="en-US" sz="4400">
                <a:solidFill>
                  <a:schemeClr val="tx1"/>
                </a:solidFill>
              </a:rPr>
              <a:t>4.4 Online wellbeing</a:t>
            </a:r>
          </a:p>
        </p:txBody>
      </p:sp>
      <p:sp>
        <p:nvSpPr>
          <p:cNvPr id="8" name="Content Placeholder 2">
            <a:extLst>
              <a:ext uri="{FF2B5EF4-FFF2-40B4-BE49-F238E27FC236}">
                <a16:creationId xmlns:a16="http://schemas.microsoft.com/office/drawing/2014/main" id="{810D7108-87F2-FF49-AF26-BBB3519156D3}"/>
              </a:ext>
            </a:extLst>
          </p:cNvPr>
          <p:cNvSpPr txBox="1">
            <a:spLocks/>
          </p:cNvSpPr>
          <p:nvPr/>
        </p:nvSpPr>
        <p:spPr>
          <a:xfrm>
            <a:off x="838200" y="2052320"/>
            <a:ext cx="4787900" cy="32591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t>Learners </a:t>
            </a:r>
            <a:endParaRPr lang="en-GB" sz="2400" dirty="0"/>
          </a:p>
          <a:p>
            <a:r>
              <a:rPr lang="en-US" sz="2200" dirty="0"/>
              <a:t>45% agree they are informed about health and wellbeing as a technology user; 16% disagree (Q34)</a:t>
            </a:r>
          </a:p>
          <a:p>
            <a:r>
              <a:rPr lang="en-US" sz="2200" dirty="0"/>
              <a:t>50% agree they are informed about staying safe online; 13% disagree (Q34)</a:t>
            </a:r>
          </a:p>
        </p:txBody>
      </p:sp>
      <p:sp>
        <p:nvSpPr>
          <p:cNvPr id="5" name="Content Placeholder 2">
            <a:extLst>
              <a:ext uri="{FF2B5EF4-FFF2-40B4-BE49-F238E27FC236}">
                <a16:creationId xmlns:a16="http://schemas.microsoft.com/office/drawing/2014/main" id="{2903E2B8-F196-B744-888C-B159D25F5D77}"/>
              </a:ext>
            </a:extLst>
          </p:cNvPr>
          <p:cNvSpPr txBox="1">
            <a:spLocks/>
          </p:cNvSpPr>
          <p:nvPr/>
        </p:nvSpPr>
        <p:spPr>
          <a:xfrm>
            <a:off x="6696365" y="2233750"/>
            <a:ext cx="4657435" cy="454642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t>Teaching practitioners</a:t>
            </a:r>
          </a:p>
          <a:p>
            <a:r>
              <a:rPr lang="en-GB" sz="2400" dirty="0"/>
              <a:t>67% agree they are informed about their health and wellbeing as a technology user (Q30)</a:t>
            </a:r>
          </a:p>
          <a:p>
            <a:r>
              <a:rPr lang="en-GB" sz="2400" dirty="0"/>
              <a:t>74% agree they are informed about helping students behave safely online (Q30)</a:t>
            </a:r>
          </a:p>
          <a:p>
            <a:pPr marL="0" indent="0">
              <a:buNone/>
            </a:pPr>
            <a:r>
              <a:rPr lang="en-GB" sz="2400" b="1" dirty="0"/>
              <a:t>Professional services</a:t>
            </a:r>
          </a:p>
          <a:p>
            <a:r>
              <a:rPr lang="en-GB" sz="2400" dirty="0"/>
              <a:t>84% agree they are informed about their health and wellbeing as a technology user (Q24)</a:t>
            </a:r>
          </a:p>
          <a:p>
            <a:r>
              <a:rPr lang="en-GB" sz="2400" dirty="0"/>
              <a:t>88% agree they are informed about behaving safely and respectfully online (Q24)</a:t>
            </a:r>
          </a:p>
          <a:p>
            <a:endParaRPr lang="en-GB" sz="2400" dirty="0"/>
          </a:p>
        </p:txBody>
      </p:sp>
      <p:graphicFrame>
        <p:nvGraphicFramePr>
          <p:cNvPr id="6" name="Chart 5">
            <a:extLst>
              <a:ext uri="{FF2B5EF4-FFF2-40B4-BE49-F238E27FC236}">
                <a16:creationId xmlns:a16="http://schemas.microsoft.com/office/drawing/2014/main" id="{6D766B03-7EE5-48D5-B62D-4F4BFB20A633}"/>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2699970150"/>
              </p:ext>
            </p:extLst>
          </p:nvPr>
        </p:nvGraphicFramePr>
        <p:xfrm>
          <a:off x="923984" y="4500880"/>
          <a:ext cx="4440496" cy="25001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096402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solidFill>
            <a:schemeClr val="bg2"/>
          </a:solidFill>
        </p:spPr>
        <p:txBody>
          <a:bodyPr>
            <a:normAutofit/>
          </a:bodyPr>
          <a:lstStyle/>
          <a:p>
            <a:r>
              <a:rPr lang="en-US" sz="4400">
                <a:solidFill>
                  <a:schemeClr val="tx1"/>
                </a:solidFill>
              </a:rPr>
              <a:t>4.5 Welsh language</a:t>
            </a:r>
          </a:p>
        </p:txBody>
      </p:sp>
      <p:sp>
        <p:nvSpPr>
          <p:cNvPr id="5" name="Content Placeholder 2">
            <a:extLst>
              <a:ext uri="{FF2B5EF4-FFF2-40B4-BE49-F238E27FC236}">
                <a16:creationId xmlns:a16="http://schemas.microsoft.com/office/drawing/2014/main" id="{2903E2B8-F196-B744-888C-B159D25F5D77}"/>
              </a:ext>
            </a:extLst>
          </p:cNvPr>
          <p:cNvSpPr txBox="1">
            <a:spLocks/>
          </p:cNvSpPr>
          <p:nvPr/>
        </p:nvSpPr>
        <p:spPr>
          <a:xfrm>
            <a:off x="923984" y="2109019"/>
            <a:ext cx="4657435" cy="39868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b="1" dirty="0"/>
              <a:t>Learners</a:t>
            </a:r>
          </a:p>
          <a:p>
            <a:r>
              <a:rPr lang="en-US" sz="2200" dirty="0"/>
              <a:t>93% rate the delivery methods on their course to enable learning in both English and Welsh as average or above, with 39% rating it as very well (Q29)</a:t>
            </a:r>
          </a:p>
          <a:p>
            <a:r>
              <a:rPr lang="en-US" sz="2200" dirty="0"/>
              <a:t>94% rate the support on their course to enable learning in English or Welsh as average or above, with 45% rating it as very well (Q30)</a:t>
            </a:r>
          </a:p>
          <a:p>
            <a:endParaRPr lang="en-US" sz="2200" dirty="0"/>
          </a:p>
          <a:p>
            <a:pPr marL="0" indent="0">
              <a:buNone/>
            </a:pPr>
            <a:endParaRPr lang="en-US" sz="2200" dirty="0"/>
          </a:p>
          <a:p>
            <a:pPr marL="0" indent="0">
              <a:buFont typeface="Arial" panose="020B0604020202020204" pitchFamily="34" charset="0"/>
              <a:buNone/>
            </a:pPr>
            <a:endParaRPr lang="en-US" sz="2200" dirty="0"/>
          </a:p>
        </p:txBody>
      </p:sp>
      <p:sp>
        <p:nvSpPr>
          <p:cNvPr id="4" name="Content Placeholder 2">
            <a:extLst>
              <a:ext uri="{FF2B5EF4-FFF2-40B4-BE49-F238E27FC236}">
                <a16:creationId xmlns:a16="http://schemas.microsoft.com/office/drawing/2014/main" id="{144F9A3C-CC9D-497D-B571-D8026FED030D}"/>
              </a:ext>
            </a:extLst>
          </p:cNvPr>
          <p:cNvSpPr txBox="1">
            <a:spLocks/>
          </p:cNvSpPr>
          <p:nvPr/>
        </p:nvSpPr>
        <p:spPr>
          <a:xfrm>
            <a:off x="6252904" y="2109019"/>
            <a:ext cx="5100896" cy="4606742"/>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b="1" dirty="0"/>
              <a:t>Teaching practitioners</a:t>
            </a:r>
          </a:p>
          <a:p>
            <a:r>
              <a:rPr lang="en-US" sz="2200" dirty="0"/>
              <a:t>68% rate the delivery methods on their programme to enable learning in both English and Welsh as average or above, with 34% rating it as very or quite well (Q25)</a:t>
            </a:r>
          </a:p>
          <a:p>
            <a:r>
              <a:rPr lang="en-US" sz="2200" dirty="0"/>
              <a:t>82% rate the support on their programme to enable learning in English or Welsh as average or above, with 17% rating it as very well (Q26)</a:t>
            </a:r>
          </a:p>
          <a:p>
            <a:pPr marL="0" indent="0">
              <a:buNone/>
            </a:pPr>
            <a:r>
              <a:rPr lang="en-US" sz="2200" b="1" dirty="0"/>
              <a:t>Professional services</a:t>
            </a:r>
          </a:p>
          <a:p>
            <a:r>
              <a:rPr lang="en-US" sz="2200" dirty="0"/>
              <a:t>100% rate the support received to perform their role in English or Welsh as above average, with 81% feeling quite or very well supported (Q20)</a:t>
            </a:r>
          </a:p>
          <a:p>
            <a:endParaRPr lang="en-US" sz="2200" dirty="0"/>
          </a:p>
          <a:p>
            <a:pPr marL="0" indent="0">
              <a:buNone/>
            </a:pPr>
            <a:endParaRPr lang="en-US" sz="2200" dirty="0"/>
          </a:p>
          <a:p>
            <a:pPr marL="0" indent="0">
              <a:buFont typeface="Arial" panose="020B0604020202020204" pitchFamily="34" charset="0"/>
              <a:buNone/>
            </a:pPr>
            <a:endParaRPr lang="en-US" sz="2200" dirty="0"/>
          </a:p>
        </p:txBody>
      </p:sp>
    </p:spTree>
    <p:extLst>
      <p:ext uri="{BB962C8B-B14F-4D97-AF65-F5344CB8AC3E}">
        <p14:creationId xmlns:p14="http://schemas.microsoft.com/office/powerpoint/2010/main" val="15485605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B3D4EF"/>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6FF5F3C-1A68-C942-9308-041003FC987A}"/>
              </a:ext>
            </a:extLst>
          </p:cNvPr>
          <p:cNvSpPr>
            <a:spLocks noGrp="1"/>
          </p:cNvSpPr>
          <p:nvPr>
            <p:ph type="title"/>
          </p:nvPr>
        </p:nvSpPr>
        <p:spPr/>
        <p:txBody>
          <a:bodyPr>
            <a:noAutofit/>
          </a:bodyPr>
          <a:lstStyle/>
          <a:p>
            <a:r>
              <a:rPr lang="en-US" sz="4400">
                <a:solidFill>
                  <a:schemeClr val="accent2"/>
                </a:solidFill>
              </a:rPr>
              <a:t>Objective 5</a:t>
            </a:r>
          </a:p>
        </p:txBody>
      </p:sp>
      <p:pic>
        <p:nvPicPr>
          <p:cNvPr id="3" name="Picture 2" descr="Digital 2030 framework icon for staff development">
            <a:extLst>
              <a:ext uri="{FF2B5EF4-FFF2-40B4-BE49-F238E27FC236}">
                <a16:creationId xmlns:a16="http://schemas.microsoft.com/office/drawing/2014/main" id="{143BA950-03BA-744D-A8BB-0BB0B64F0459}"/>
              </a:ext>
            </a:extLst>
          </p:cNvPr>
          <p:cNvPicPr>
            <a:picLocks noChangeAspect="1"/>
          </p:cNvPicPr>
          <p:nvPr/>
        </p:nvPicPr>
        <p:blipFill>
          <a:blip r:embed="rId2"/>
          <a:stretch>
            <a:fillRect/>
          </a:stretch>
        </p:blipFill>
        <p:spPr>
          <a:xfrm>
            <a:off x="923985" y="1938337"/>
            <a:ext cx="5486400" cy="1841500"/>
          </a:xfrm>
          <a:prstGeom prst="rect">
            <a:avLst/>
          </a:prstGeom>
        </p:spPr>
      </p:pic>
    </p:spTree>
    <p:extLst>
      <p:ext uri="{BB962C8B-B14F-4D97-AF65-F5344CB8AC3E}">
        <p14:creationId xmlns:p14="http://schemas.microsoft.com/office/powerpoint/2010/main" val="4174901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1216604" cy="637486"/>
          </a:xfrm>
        </p:spPr>
        <p:txBody>
          <a:bodyPr>
            <a:normAutofit fontScale="90000"/>
          </a:bodyPr>
          <a:lstStyle/>
          <a:p>
            <a:r>
              <a:rPr lang="en-US" dirty="0"/>
              <a:t>Insights surveys for Welsh adult and community learning learners, teaching practitioners and professional services staff 2021</a:t>
            </a:r>
          </a:p>
        </p:txBody>
      </p:sp>
      <p:sp>
        <p:nvSpPr>
          <p:cNvPr id="2" name="Content Placeholder 1">
            <a:extLst>
              <a:ext uri="{FF2B5EF4-FFF2-40B4-BE49-F238E27FC236}">
                <a16:creationId xmlns:a16="http://schemas.microsoft.com/office/drawing/2014/main" id="{25181CF5-3626-6D42-BB51-335307E65F1A}"/>
              </a:ext>
            </a:extLst>
          </p:cNvPr>
          <p:cNvSpPr>
            <a:spLocks noGrp="1"/>
          </p:cNvSpPr>
          <p:nvPr>
            <p:ph idx="1"/>
          </p:nvPr>
        </p:nvSpPr>
        <p:spPr>
          <a:xfrm>
            <a:off x="923989" y="2036354"/>
            <a:ext cx="5795898" cy="4597618"/>
          </a:xfrm>
        </p:spPr>
        <p:txBody>
          <a:bodyPr vert="horz" lIns="91440" tIns="45720" rIns="91440" bIns="45720" numCol="1" spcCol="720000" rtlCol="0" anchor="t">
            <a:normAutofit fontScale="92500" lnSpcReduction="10000"/>
          </a:bodyPr>
          <a:lstStyle/>
          <a:p>
            <a:pPr marL="342900" indent="-342900">
              <a:buFont typeface="Arial" panose="020B0604020202020204" pitchFamily="34" charset="0"/>
              <a:buChar char="•"/>
            </a:pPr>
            <a:r>
              <a:rPr lang="en-GB" sz="2200" dirty="0"/>
              <a:t>5921 learners participated: 4437 FE, 1008 WBL and 476 ACL. 21 organisations participated: 9 colleges, 8 ACL providers / partnerships and 4 independent training providers.</a:t>
            </a:r>
            <a:br>
              <a:rPr lang="en-GB" sz="2200" dirty="0"/>
            </a:br>
            <a:r>
              <a:rPr lang="en-GB" sz="2200" dirty="0">
                <a:effectLst/>
                <a:latin typeface="Calibri" panose="020F0502020204030204" pitchFamily="34" charset="0"/>
              </a:rPr>
              <a:t>Note: 5 colleges used more than one learner survey: 4 FE and WBL, 1 FE and ACL</a:t>
            </a:r>
            <a:endParaRPr lang="en-GB" sz="2200" dirty="0"/>
          </a:p>
          <a:p>
            <a:pPr marL="342900" indent="-342900">
              <a:buFont typeface="Arial" panose="020B0604020202020204" pitchFamily="34" charset="0"/>
              <a:buChar char="•"/>
            </a:pPr>
            <a:r>
              <a:rPr lang="en-GB" sz="2200" dirty="0"/>
              <a:t>1181 teaching staff participated from 22 organisations: 10 colleges, 8 ACL providers / partnerships and 4 independent training providers</a:t>
            </a:r>
          </a:p>
          <a:p>
            <a:pPr marL="342900" indent="-342900">
              <a:buFont typeface="Arial" panose="020B0604020202020204" pitchFamily="34" charset="0"/>
              <a:buChar char="•"/>
            </a:pPr>
            <a:r>
              <a:rPr lang="en-GB" sz="2200">
                <a:latin typeface="Calibri"/>
                <a:cs typeface="Calibri"/>
              </a:rPr>
              <a:t>1051 professional learning staff participated from 14 organisations: 10 colleges, 3 ACL providers / partnerships and 1 independent training provider</a:t>
            </a:r>
          </a:p>
          <a:p>
            <a:pPr marL="342900" indent="-342900">
              <a:buFont typeface="Arial" panose="020B0604020202020204" pitchFamily="34" charset="0"/>
              <a:buChar char="•"/>
            </a:pPr>
            <a:r>
              <a:rPr lang="en-GB" sz="2200" dirty="0"/>
              <a:t>Their opinions are summarised in this document, nested within the structure of the Digital 2030 objectives</a:t>
            </a:r>
          </a:p>
          <a:p>
            <a:endParaRPr lang="en-US" sz="2200" dirty="0"/>
          </a:p>
        </p:txBody>
      </p:sp>
      <p:pic>
        <p:nvPicPr>
          <p:cNvPr id="6" name="Picture 5" descr="Model showing the three surveys and themes for digital experience insights. The three surveys are for students, teaching staff and professional services staff. The four themes within each survey look at the digital technology available to participants, the digital environment in the organisation/infrastructure, digital on course/in teaching/in their role and student attitudes to digital/staff professional development.">
            <a:extLst>
              <a:ext uri="{FF2B5EF4-FFF2-40B4-BE49-F238E27FC236}">
                <a16:creationId xmlns:a16="http://schemas.microsoft.com/office/drawing/2014/main" id="{2D16EA3F-F5F9-3B48-986F-1EA98FBF74FD}"/>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7377663" y="2036354"/>
            <a:ext cx="4435559" cy="4321856"/>
          </a:xfrm>
          <a:prstGeom prst="rect">
            <a:avLst/>
          </a:prstGeom>
          <a:ln w="127000">
            <a:solidFill>
              <a:schemeClr val="bg1">
                <a:lumMod val="95000"/>
              </a:schemeClr>
            </a:solidFill>
            <a:miter lim="800000"/>
          </a:ln>
        </p:spPr>
      </p:pic>
    </p:spTree>
    <p:extLst>
      <p:ext uri="{BB962C8B-B14F-4D97-AF65-F5344CB8AC3E}">
        <p14:creationId xmlns:p14="http://schemas.microsoft.com/office/powerpoint/2010/main" val="8286613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solidFill>
            <a:srgbClr val="B3D4EF"/>
          </a:solidFill>
        </p:spPr>
        <p:txBody>
          <a:bodyPr>
            <a:normAutofit/>
          </a:bodyPr>
          <a:lstStyle/>
          <a:p>
            <a:r>
              <a:rPr lang="en-US" sz="4400" dirty="0">
                <a:solidFill>
                  <a:schemeClr val="accent2"/>
                </a:solidFill>
              </a:rPr>
              <a:t>5.1 Staff responsibilities</a:t>
            </a:r>
          </a:p>
        </p:txBody>
      </p:sp>
      <p:sp>
        <p:nvSpPr>
          <p:cNvPr id="6" name="Content Placeholder 2">
            <a:extLst>
              <a:ext uri="{FF2B5EF4-FFF2-40B4-BE49-F238E27FC236}">
                <a16:creationId xmlns:a16="http://schemas.microsoft.com/office/drawing/2014/main" id="{44152B76-EDBE-1F43-A967-D821C2D90F4D}"/>
              </a:ext>
            </a:extLst>
          </p:cNvPr>
          <p:cNvSpPr txBox="1">
            <a:spLocks/>
          </p:cNvSpPr>
          <p:nvPr/>
        </p:nvSpPr>
        <p:spPr>
          <a:xfrm>
            <a:off x="923984" y="2116293"/>
            <a:ext cx="5077692" cy="490707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t>Teaching practitioners</a:t>
            </a:r>
          </a:p>
          <a:p>
            <a:r>
              <a:rPr lang="en-GB" sz="2400" dirty="0"/>
              <a:t>88% said they were quite or very motivated to use technology to support their teaching; 5% were not very motivated (Q20)</a:t>
            </a:r>
          </a:p>
          <a:p>
            <a:r>
              <a:rPr lang="en-US" sz="2400" dirty="0"/>
              <a:t>63% agree they are given guidance about the digital skills needed in their job role; 8% disagree (Q29)</a:t>
            </a:r>
          </a:p>
          <a:p>
            <a:r>
              <a:rPr lang="en-US" sz="2400" dirty="0"/>
              <a:t>71% said they were quite or very confident to try out new technologies; 13% were not very or not at all confident (Q9)</a:t>
            </a:r>
          </a:p>
          <a:p>
            <a:r>
              <a:rPr lang="en-US" sz="2400" dirty="0"/>
              <a:t>When asked to “give an example of a digital tool or app you find really useful for teaching”, the top 3 responses were Zoom, Padlet and Google (Q21)</a:t>
            </a:r>
          </a:p>
        </p:txBody>
      </p:sp>
      <p:sp>
        <p:nvSpPr>
          <p:cNvPr id="7" name="Content Placeholder 2">
            <a:extLst>
              <a:ext uri="{FF2B5EF4-FFF2-40B4-BE49-F238E27FC236}">
                <a16:creationId xmlns:a16="http://schemas.microsoft.com/office/drawing/2014/main" id="{A577CB83-A771-4EB6-A0D1-07BA852CDBDE}"/>
              </a:ext>
            </a:extLst>
          </p:cNvPr>
          <p:cNvSpPr txBox="1">
            <a:spLocks/>
          </p:cNvSpPr>
          <p:nvPr/>
        </p:nvSpPr>
        <p:spPr>
          <a:xfrm>
            <a:off x="6276108" y="2116292"/>
            <a:ext cx="5077692" cy="442624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dirty="0"/>
              <a:t>Professional services</a:t>
            </a:r>
          </a:p>
          <a:p>
            <a:r>
              <a:rPr lang="en-US" sz="2200" dirty="0"/>
              <a:t>70% agree they are given guidance about the digital skills needed in their job role, 5% disagree (Q23)</a:t>
            </a:r>
          </a:p>
          <a:p>
            <a:r>
              <a:rPr lang="en-US" sz="2200" dirty="0"/>
              <a:t>57% said they enjoy trying out new and innovative technologies, 40% said they were comfortable using mainstream technologies; 3% said they would prefer not to use technology unless they had to (Q7)</a:t>
            </a:r>
          </a:p>
          <a:p>
            <a:r>
              <a:rPr lang="en-US" sz="2200" dirty="0"/>
              <a:t>93% stated they were quite or very motivated to use technology to support their role; only 2% were not very motivated (Q16)</a:t>
            </a:r>
          </a:p>
        </p:txBody>
      </p:sp>
    </p:spTree>
    <p:extLst>
      <p:ext uri="{BB962C8B-B14F-4D97-AF65-F5344CB8AC3E}">
        <p14:creationId xmlns:p14="http://schemas.microsoft.com/office/powerpoint/2010/main" val="33847943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solidFill>
            <a:srgbClr val="B3D4EF"/>
          </a:solidFill>
        </p:spPr>
        <p:txBody>
          <a:bodyPr>
            <a:normAutofit/>
          </a:bodyPr>
          <a:lstStyle/>
          <a:p>
            <a:r>
              <a:rPr lang="en-US" sz="4400">
                <a:solidFill>
                  <a:schemeClr val="accent2"/>
                </a:solidFill>
              </a:rPr>
              <a:t>5.2 Learning opportunities</a:t>
            </a:r>
          </a:p>
        </p:txBody>
      </p:sp>
      <p:sp>
        <p:nvSpPr>
          <p:cNvPr id="5" name="Content Placeholder 2">
            <a:extLst>
              <a:ext uri="{FF2B5EF4-FFF2-40B4-BE49-F238E27FC236}">
                <a16:creationId xmlns:a16="http://schemas.microsoft.com/office/drawing/2014/main" id="{4F7DB598-1C55-EC49-9DCB-58EB8D78D850}"/>
              </a:ext>
            </a:extLst>
          </p:cNvPr>
          <p:cNvSpPr txBox="1">
            <a:spLocks/>
          </p:cNvSpPr>
          <p:nvPr/>
        </p:nvSpPr>
        <p:spPr>
          <a:xfrm>
            <a:off x="6258561" y="1910081"/>
            <a:ext cx="5979660" cy="506465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t>Teaching practitioners</a:t>
            </a:r>
          </a:p>
          <a:p>
            <a:r>
              <a:rPr lang="en-GB" sz="1800" dirty="0"/>
              <a:t>94% rate the quality of support from their organisation to develop their digital skills as average or above; 28% as excellent and 4% as best imaginable (Q32)</a:t>
            </a:r>
          </a:p>
          <a:p>
            <a:r>
              <a:rPr lang="en-GB" sz="1800" dirty="0"/>
              <a:t>In response to the question “when have you discussed your digital skills?” respondents stated: 24% at recruitment, 13% at induction, 30% at appraisals, 60% informally with managers, 51% at meetings with colleagues and 62% at staff meetings or CPD sessions. 8% used none of these opportunities (Q31)</a:t>
            </a:r>
          </a:p>
          <a:p>
            <a:r>
              <a:rPr lang="en-GB" sz="1800" dirty="0"/>
              <a:t>22% (18% in 2019)</a:t>
            </a:r>
            <a:r>
              <a:rPr lang="en-GB" sz="1800"/>
              <a:t> </a:t>
            </a:r>
            <a:r>
              <a:rPr lang="en-GB" sz="1800" dirty="0"/>
              <a:t>said they were provided with reward or recognition when they develop digital aspects of their role; 24% (36% in 2019) disagree (Q29)</a:t>
            </a:r>
            <a:r>
              <a:rPr lang="en-GB" sz="1800"/>
              <a:t> </a:t>
            </a:r>
            <a:endParaRPr lang="en-GB" sz="1800" dirty="0"/>
          </a:p>
          <a:p>
            <a:r>
              <a:rPr lang="en-GB" sz="1800" dirty="0"/>
              <a:t>When asked, “</a:t>
            </a:r>
            <a:r>
              <a:rPr lang="en-US" sz="1800" dirty="0"/>
              <a:t>To help you develop your digital skills ... what ONE thing should your organisation do?​”, “time” was the single greatest response e.g. more time for training and more time to develop digital resources; access to devices and resources also featured highly (Q33)</a:t>
            </a:r>
            <a:endParaRPr lang="en-GB" sz="1800" dirty="0"/>
          </a:p>
        </p:txBody>
      </p:sp>
      <p:graphicFrame>
        <p:nvGraphicFramePr>
          <p:cNvPr id="6" name="Chart 5">
            <a:extLst>
              <a:ext uri="{FF2B5EF4-FFF2-40B4-BE49-F238E27FC236}">
                <a16:creationId xmlns:a16="http://schemas.microsoft.com/office/drawing/2014/main" id="{B03DEE21-9871-4708-A811-9CA732AA1FB6}"/>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3068857464"/>
              </p:ext>
            </p:extLst>
          </p:nvPr>
        </p:nvGraphicFramePr>
        <p:xfrm>
          <a:off x="629920" y="2032000"/>
          <a:ext cx="5352591" cy="47447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352726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solidFill>
            <a:srgbClr val="B3D4EF"/>
          </a:solidFill>
        </p:spPr>
        <p:txBody>
          <a:bodyPr>
            <a:normAutofit/>
          </a:bodyPr>
          <a:lstStyle/>
          <a:p>
            <a:r>
              <a:rPr lang="en-US" sz="4400">
                <a:solidFill>
                  <a:schemeClr val="accent2"/>
                </a:solidFill>
              </a:rPr>
              <a:t>5.2 Learning opportunities</a:t>
            </a:r>
          </a:p>
        </p:txBody>
      </p:sp>
      <p:graphicFrame>
        <p:nvGraphicFramePr>
          <p:cNvPr id="8" name="Chart 7" descr="Chart comparing support offered for digital skills development  to teaching practitioners in ACL, FE and WBL sectors">
            <a:extLst>
              <a:ext uri="{FF2B5EF4-FFF2-40B4-BE49-F238E27FC236}">
                <a16:creationId xmlns:a16="http://schemas.microsoft.com/office/drawing/2014/main" id="{621A4D0D-CDF5-462F-9655-BBBA05D9FCD7}"/>
              </a:ext>
            </a:extLst>
          </p:cNvPr>
          <p:cNvGraphicFramePr>
            <a:graphicFrameLocks/>
          </p:cNvGraphicFramePr>
          <p:nvPr>
            <p:extLst>
              <p:ext uri="{D42A27DB-BD31-4B8C-83A1-F6EECF244321}">
                <p14:modId xmlns:p14="http://schemas.microsoft.com/office/powerpoint/2010/main" val="2740613947"/>
              </p:ext>
            </p:extLst>
          </p:nvPr>
        </p:nvGraphicFramePr>
        <p:xfrm>
          <a:off x="923984" y="2422817"/>
          <a:ext cx="6306345" cy="4054476"/>
        </p:xfrm>
        <a:graphic>
          <a:graphicData uri="http://schemas.openxmlformats.org/drawingml/2006/chart">
            <c:chart xmlns:c="http://schemas.openxmlformats.org/drawingml/2006/chart" xmlns:r="http://schemas.openxmlformats.org/officeDocument/2006/relationships" r:id="rId3"/>
          </a:graphicData>
        </a:graphic>
      </p:graphicFrame>
      <p:sp>
        <p:nvSpPr>
          <p:cNvPr id="5" name="Content Placeholder 2">
            <a:extLst>
              <a:ext uri="{FF2B5EF4-FFF2-40B4-BE49-F238E27FC236}">
                <a16:creationId xmlns:a16="http://schemas.microsoft.com/office/drawing/2014/main" id="{4F7DB598-1C55-EC49-9DCB-58EB8D78D850}"/>
              </a:ext>
            </a:extLst>
          </p:cNvPr>
          <p:cNvSpPr txBox="1">
            <a:spLocks/>
          </p:cNvSpPr>
          <p:nvPr/>
        </p:nvSpPr>
        <p:spPr>
          <a:xfrm>
            <a:off x="7580785" y="2065723"/>
            <a:ext cx="4657435" cy="46179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dirty="0"/>
              <a:t>Teaching practitioners</a:t>
            </a:r>
          </a:p>
          <a:p>
            <a:r>
              <a:rPr lang="en-US" sz="2200" dirty="0"/>
              <a:t>Whilst over two thirds of ACL teaching staff feel supported in basic IT skills and teaching in online environments, only 51% feel supported to create digital learning materials; 34% for </a:t>
            </a:r>
            <a:r>
              <a:rPr lang="en-US" sz="2200"/>
              <a:t>specialist</a:t>
            </a:r>
            <a:r>
              <a:rPr lang="en-US" sz="2200" dirty="0"/>
              <a:t> software use; 24% to deliver effective digital assessments and 16% to manage their professional digital identity (Q28)</a:t>
            </a:r>
          </a:p>
          <a:p>
            <a:endParaRPr lang="en-US" sz="2200" dirty="0"/>
          </a:p>
        </p:txBody>
      </p:sp>
    </p:spTree>
    <p:extLst>
      <p:ext uri="{BB962C8B-B14F-4D97-AF65-F5344CB8AC3E}">
        <p14:creationId xmlns:p14="http://schemas.microsoft.com/office/powerpoint/2010/main" val="10033201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solidFill>
            <a:srgbClr val="B3D4EF"/>
          </a:solidFill>
        </p:spPr>
        <p:txBody>
          <a:bodyPr>
            <a:normAutofit/>
          </a:bodyPr>
          <a:lstStyle/>
          <a:p>
            <a:r>
              <a:rPr lang="en-US" sz="4400">
                <a:solidFill>
                  <a:schemeClr val="accent2"/>
                </a:solidFill>
              </a:rPr>
              <a:t>5.2 Learning opportunities</a:t>
            </a:r>
          </a:p>
        </p:txBody>
      </p:sp>
      <p:sp>
        <p:nvSpPr>
          <p:cNvPr id="5" name="Content Placeholder 2">
            <a:extLst>
              <a:ext uri="{FF2B5EF4-FFF2-40B4-BE49-F238E27FC236}">
                <a16:creationId xmlns:a16="http://schemas.microsoft.com/office/drawing/2014/main" id="{4F7DB598-1C55-EC49-9DCB-58EB8D78D850}"/>
              </a:ext>
            </a:extLst>
          </p:cNvPr>
          <p:cNvSpPr txBox="1">
            <a:spLocks/>
          </p:cNvSpPr>
          <p:nvPr/>
        </p:nvSpPr>
        <p:spPr>
          <a:xfrm>
            <a:off x="5963055" y="1889760"/>
            <a:ext cx="6809362" cy="51714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t>Professional services</a:t>
            </a:r>
          </a:p>
          <a:p>
            <a:r>
              <a:rPr lang="en-GB" sz="1900" dirty="0"/>
              <a:t>98% rate the quality of support from their organisation to develop their digital skills as average or above; only 2% as poor (Q26)</a:t>
            </a:r>
          </a:p>
          <a:p>
            <a:r>
              <a:rPr lang="en-GB" sz="1900" dirty="0"/>
              <a:t>In response to the question “when have you discussed your digital skills?” respondents stated: 40% at recruitment, 10% at induction, 50% at appraisals, 72% informally with managers, 66% at meetings with colleagues and 52% at staff meetings or CPD sessions. 5% used none of these opportunities (Q25)</a:t>
            </a:r>
          </a:p>
          <a:p>
            <a:r>
              <a:rPr lang="en-GB" sz="1900" dirty="0"/>
              <a:t>33% said they were provided with reward or recognition when they develop digital aspects of their role compared to 0% in WBL and 22% in FE; 47% neutral and 20% disagree (Q23) </a:t>
            </a:r>
          </a:p>
          <a:p>
            <a:r>
              <a:rPr lang="en-GB" sz="1900" dirty="0"/>
              <a:t>When asked, “</a:t>
            </a:r>
            <a:r>
              <a:rPr lang="en-US" sz="1900" dirty="0"/>
              <a:t>To help you develop your digital skills ... what ONE thing should your organisation do?​</a:t>
            </a:r>
            <a:r>
              <a:rPr lang="en-GB" sz="1900" dirty="0"/>
              <a:t>” digital skills assessment &amp; training and access to resources were the most frequent responses (Q27)</a:t>
            </a:r>
          </a:p>
        </p:txBody>
      </p:sp>
      <p:graphicFrame>
        <p:nvGraphicFramePr>
          <p:cNvPr id="8" name="Chart 7">
            <a:extLst>
              <a:ext uri="{FF2B5EF4-FFF2-40B4-BE49-F238E27FC236}">
                <a16:creationId xmlns:a16="http://schemas.microsoft.com/office/drawing/2014/main" id="{B426D83C-F1F2-4D02-9BFD-0027AB92F3F2}"/>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935921824"/>
              </p:ext>
            </p:extLst>
          </p:nvPr>
        </p:nvGraphicFramePr>
        <p:xfrm>
          <a:off x="525295" y="2383276"/>
          <a:ext cx="5437760" cy="37451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099328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solidFill>
            <a:srgbClr val="B3D4EF"/>
          </a:solidFill>
        </p:spPr>
        <p:txBody>
          <a:bodyPr>
            <a:normAutofit/>
          </a:bodyPr>
          <a:lstStyle/>
          <a:p>
            <a:r>
              <a:rPr lang="en-US" sz="4400">
                <a:solidFill>
                  <a:schemeClr val="accent2"/>
                </a:solidFill>
              </a:rPr>
              <a:t>5.2 Learning opportunities</a:t>
            </a:r>
          </a:p>
        </p:txBody>
      </p:sp>
      <p:graphicFrame>
        <p:nvGraphicFramePr>
          <p:cNvPr id="6" name="Chart 5" descr="Chart comparing digital skills support offered to professional services staff across ACL, FE and WBL">
            <a:extLst>
              <a:ext uri="{FF2B5EF4-FFF2-40B4-BE49-F238E27FC236}">
                <a16:creationId xmlns:a16="http://schemas.microsoft.com/office/drawing/2014/main" id="{621A4D0D-CDF5-462F-9655-BBBA05D9FCD7}"/>
              </a:ext>
            </a:extLst>
          </p:cNvPr>
          <p:cNvGraphicFramePr>
            <a:graphicFrameLocks/>
          </p:cNvGraphicFramePr>
          <p:nvPr>
            <p:extLst>
              <p:ext uri="{D42A27DB-BD31-4B8C-83A1-F6EECF244321}">
                <p14:modId xmlns:p14="http://schemas.microsoft.com/office/powerpoint/2010/main" val="3396694068"/>
              </p:ext>
            </p:extLst>
          </p:nvPr>
        </p:nvGraphicFramePr>
        <p:xfrm>
          <a:off x="642026" y="2065723"/>
          <a:ext cx="6077861" cy="4276711"/>
        </p:xfrm>
        <a:graphic>
          <a:graphicData uri="http://schemas.openxmlformats.org/drawingml/2006/chart">
            <c:chart xmlns:c="http://schemas.openxmlformats.org/drawingml/2006/chart" xmlns:r="http://schemas.openxmlformats.org/officeDocument/2006/relationships" r:id="rId3"/>
          </a:graphicData>
        </a:graphic>
      </p:graphicFrame>
      <p:sp>
        <p:nvSpPr>
          <p:cNvPr id="5" name="Content Placeholder 2">
            <a:extLst>
              <a:ext uri="{FF2B5EF4-FFF2-40B4-BE49-F238E27FC236}">
                <a16:creationId xmlns:a16="http://schemas.microsoft.com/office/drawing/2014/main" id="{4F7DB598-1C55-EC49-9DCB-58EB8D78D850}"/>
              </a:ext>
            </a:extLst>
          </p:cNvPr>
          <p:cNvSpPr txBox="1">
            <a:spLocks/>
          </p:cNvSpPr>
          <p:nvPr/>
        </p:nvSpPr>
        <p:spPr>
          <a:xfrm>
            <a:off x="6867729" y="2065723"/>
            <a:ext cx="5370492" cy="490403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dirty="0"/>
              <a:t>Professional services</a:t>
            </a:r>
          </a:p>
          <a:p>
            <a:r>
              <a:rPr lang="en-US" sz="2200" dirty="0"/>
              <a:t>93% are quite or very motivated to use technology to support their role (Q16)</a:t>
            </a:r>
          </a:p>
          <a:p>
            <a:r>
              <a:rPr lang="en-US" sz="2200" dirty="0"/>
              <a:t>69% are supported to develop online team working skills and 74% for basic IT skills. Only a minority of staff feel supported in other skills areas surveyed, which may reflect the relevance to their role or an area for development (Q22)</a:t>
            </a:r>
          </a:p>
          <a:p>
            <a:r>
              <a:rPr lang="en-US" sz="2200" dirty="0"/>
              <a:t>81% rate the support received to achieve personal aims as quite or very well; only 4% as not very well (Q20)</a:t>
            </a:r>
          </a:p>
          <a:p>
            <a:r>
              <a:rPr lang="en-US" sz="2200" dirty="0"/>
              <a:t>84% rate the support received in delivering their role as quite or very well; 0% not very well or not well at all (Q20)</a:t>
            </a:r>
          </a:p>
          <a:p>
            <a:endParaRPr lang="en-US" sz="2200" dirty="0"/>
          </a:p>
        </p:txBody>
      </p:sp>
    </p:spTree>
    <p:extLst>
      <p:ext uri="{BB962C8B-B14F-4D97-AF65-F5344CB8AC3E}">
        <p14:creationId xmlns:p14="http://schemas.microsoft.com/office/powerpoint/2010/main" val="3310023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solidFill>
            <a:srgbClr val="B3D4EF"/>
          </a:solidFill>
        </p:spPr>
        <p:txBody>
          <a:bodyPr>
            <a:normAutofit/>
          </a:bodyPr>
          <a:lstStyle/>
          <a:p>
            <a:r>
              <a:rPr lang="en-US" sz="4400">
                <a:solidFill>
                  <a:schemeClr val="accent2"/>
                </a:solidFill>
              </a:rPr>
              <a:t>5.3 Reflective practice</a:t>
            </a:r>
          </a:p>
        </p:txBody>
      </p:sp>
      <p:sp>
        <p:nvSpPr>
          <p:cNvPr id="6" name="Content Placeholder 2">
            <a:extLst>
              <a:ext uri="{FF2B5EF4-FFF2-40B4-BE49-F238E27FC236}">
                <a16:creationId xmlns:a16="http://schemas.microsoft.com/office/drawing/2014/main" id="{D4B86CCB-A1D0-2B40-8063-198E5BCFB51B}"/>
              </a:ext>
            </a:extLst>
          </p:cNvPr>
          <p:cNvSpPr txBox="1">
            <a:spLocks/>
          </p:cNvSpPr>
          <p:nvPr/>
        </p:nvSpPr>
        <p:spPr>
          <a:xfrm>
            <a:off x="6696365" y="2084832"/>
            <a:ext cx="4657435" cy="46599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b="1" dirty="0"/>
              <a:t>Teaching practitioners</a:t>
            </a:r>
          </a:p>
          <a:p>
            <a:r>
              <a:rPr lang="en-GB" sz="2200" dirty="0"/>
              <a:t>55% agree that they use digital tools / platforms confidently in the classroom, 9% disagree (Q22)</a:t>
            </a:r>
          </a:p>
          <a:p>
            <a:r>
              <a:rPr lang="en-GB" sz="2200" dirty="0"/>
              <a:t>68% agree that they support students to use digital tools for learning, 3% disagree (Q22)</a:t>
            </a:r>
          </a:p>
          <a:p>
            <a:r>
              <a:rPr lang="en-GB" sz="2200" dirty="0"/>
              <a:t>60% agree that they signpost students to a range of digital resources; 6% disagree (Q22)</a:t>
            </a:r>
          </a:p>
          <a:p>
            <a:r>
              <a:rPr lang="en-GB" sz="2200" dirty="0"/>
              <a:t>78% rate digital teaching and learning at their organisation as good or better (Q24)</a:t>
            </a:r>
          </a:p>
          <a:p>
            <a:pPr marL="0" indent="0">
              <a:buFont typeface="Arial" panose="020B0604020202020204" pitchFamily="34" charset="0"/>
              <a:buNone/>
            </a:pPr>
            <a:endParaRPr lang="en-US" sz="2200" b="1" dirty="0"/>
          </a:p>
        </p:txBody>
      </p:sp>
      <p:graphicFrame>
        <p:nvGraphicFramePr>
          <p:cNvPr id="7" name="Chart 6">
            <a:extLst>
              <a:ext uri="{FF2B5EF4-FFF2-40B4-BE49-F238E27FC236}">
                <a16:creationId xmlns:a16="http://schemas.microsoft.com/office/drawing/2014/main" id="{824D3D79-2C78-4336-8F1D-5C0E15EE799D}"/>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3006728721"/>
              </p:ext>
            </p:extLst>
          </p:nvPr>
        </p:nvGraphicFramePr>
        <p:xfrm>
          <a:off x="923984" y="2467583"/>
          <a:ext cx="5938337" cy="35537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795512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solidFill>
            <a:srgbClr val="B3D4EF"/>
          </a:solidFill>
        </p:spPr>
        <p:txBody>
          <a:bodyPr>
            <a:normAutofit/>
          </a:bodyPr>
          <a:lstStyle/>
          <a:p>
            <a:r>
              <a:rPr lang="en-US" sz="4400">
                <a:solidFill>
                  <a:schemeClr val="accent2"/>
                </a:solidFill>
              </a:rPr>
              <a:t>5.4 Community participation</a:t>
            </a:r>
          </a:p>
        </p:txBody>
      </p:sp>
      <p:sp>
        <p:nvSpPr>
          <p:cNvPr id="5" name="Content Placeholder 2">
            <a:extLst>
              <a:ext uri="{FF2B5EF4-FFF2-40B4-BE49-F238E27FC236}">
                <a16:creationId xmlns:a16="http://schemas.microsoft.com/office/drawing/2014/main" id="{94C73E90-9498-094B-8322-21DA8CEF068E}"/>
              </a:ext>
            </a:extLst>
          </p:cNvPr>
          <p:cNvSpPr txBox="1">
            <a:spLocks/>
          </p:cNvSpPr>
          <p:nvPr/>
        </p:nvSpPr>
        <p:spPr>
          <a:xfrm>
            <a:off x="1105303" y="2616585"/>
            <a:ext cx="10067178" cy="42087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dirty="0"/>
              <a:t>Teaching practitioners</a:t>
            </a:r>
          </a:p>
          <a:p>
            <a:r>
              <a:rPr lang="en-GB" sz="2200" dirty="0"/>
              <a:t>59% agree that their organisation provides a good online environment for collaboration (Q16)</a:t>
            </a:r>
          </a:p>
          <a:p>
            <a:r>
              <a:rPr lang="en-GB" sz="2200" dirty="0"/>
              <a:t>60% discuss their digital skills informally with managers,  51% at meetings with colleagues and 62% at CPD sessions (Q31)</a:t>
            </a:r>
          </a:p>
          <a:p>
            <a:pPr marL="0" indent="0">
              <a:buNone/>
            </a:pPr>
            <a:r>
              <a:rPr lang="en-GB" sz="2200" b="1" dirty="0"/>
              <a:t>Professional services</a:t>
            </a:r>
          </a:p>
          <a:p>
            <a:r>
              <a:rPr lang="en-GB" sz="2200" dirty="0"/>
              <a:t>79% agree that their organisation provides a good online environment for collaboration (Q12)</a:t>
            </a:r>
          </a:p>
          <a:p>
            <a:r>
              <a:rPr lang="en-GB" sz="2200" dirty="0"/>
              <a:t>72% discuss their digital skills informally with managers, 66% at meetings with colleagues and 52% at CPD sessions (Q25)</a:t>
            </a:r>
          </a:p>
          <a:p>
            <a:pPr marL="0" indent="0">
              <a:buNone/>
            </a:pPr>
            <a:endParaRPr lang="en-GB" sz="2200" b="1" dirty="0"/>
          </a:p>
        </p:txBody>
      </p:sp>
    </p:spTree>
    <p:extLst>
      <p:ext uri="{BB962C8B-B14F-4D97-AF65-F5344CB8AC3E}">
        <p14:creationId xmlns:p14="http://schemas.microsoft.com/office/powerpoint/2010/main" val="29418664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solidFill>
            <a:srgbClr val="B3D4EF"/>
          </a:solidFill>
        </p:spPr>
        <p:txBody>
          <a:bodyPr>
            <a:normAutofit/>
          </a:bodyPr>
          <a:lstStyle/>
          <a:p>
            <a:r>
              <a:rPr lang="en-US" sz="4400">
                <a:solidFill>
                  <a:schemeClr val="accent2"/>
                </a:solidFill>
              </a:rPr>
              <a:t>5.5 Champions</a:t>
            </a:r>
          </a:p>
        </p:txBody>
      </p:sp>
      <p:sp>
        <p:nvSpPr>
          <p:cNvPr id="6" name="Content Placeholder 2">
            <a:extLst>
              <a:ext uri="{FF2B5EF4-FFF2-40B4-BE49-F238E27FC236}">
                <a16:creationId xmlns:a16="http://schemas.microsoft.com/office/drawing/2014/main" id="{DB092B6C-1671-FC4C-AAC0-BEAA7C62FA50}"/>
              </a:ext>
            </a:extLst>
          </p:cNvPr>
          <p:cNvSpPr>
            <a:spLocks noGrp="1"/>
          </p:cNvSpPr>
          <p:nvPr>
            <p:ph idx="1"/>
          </p:nvPr>
        </p:nvSpPr>
        <p:spPr>
          <a:xfrm>
            <a:off x="6428452" y="2211404"/>
            <a:ext cx="4925348" cy="4567428"/>
          </a:xfrm>
        </p:spPr>
        <p:txBody>
          <a:bodyPr>
            <a:normAutofit/>
          </a:bodyPr>
          <a:lstStyle/>
          <a:p>
            <a:pPr marL="0" indent="0">
              <a:buNone/>
            </a:pPr>
            <a:r>
              <a:rPr lang="en-US" sz="2200" b="1" dirty="0"/>
              <a:t>Teaching practitioners</a:t>
            </a:r>
          </a:p>
          <a:p>
            <a:pPr marL="342900" indent="-342900">
              <a:buFont typeface="Arial" panose="020B0604020202020204" pitchFamily="34" charset="0"/>
              <a:buChar char="•"/>
            </a:pPr>
            <a:r>
              <a:rPr lang="en-GB" sz="2200" dirty="0"/>
              <a:t>49% state that they enjoy trying out new and innovative technologies, 45% are comfortable using mainstream technologies and 5% prefer not to use technology (Q7)</a:t>
            </a:r>
          </a:p>
          <a:p>
            <a:pPr marL="342900" indent="-342900">
              <a:buFont typeface="Arial" panose="020B0604020202020204" pitchFamily="34" charset="0"/>
              <a:buChar char="•"/>
            </a:pPr>
            <a:r>
              <a:rPr lang="en-GB" sz="2200" dirty="0"/>
              <a:t>71% are quite or very confident at trying out new technologies; 13% are not confident (Q9)</a:t>
            </a:r>
          </a:p>
          <a:p>
            <a:pPr marL="342900" indent="-342900">
              <a:buFont typeface="Arial" panose="020B0604020202020204" pitchFamily="34" charset="0"/>
              <a:buChar char="•"/>
            </a:pPr>
            <a:r>
              <a:rPr lang="en-GB" sz="2200" dirty="0"/>
              <a:t>47% often actively help others develop their digital skills. 10% never help others (Q8)</a:t>
            </a:r>
          </a:p>
          <a:p>
            <a:pPr marL="342900" indent="-342900">
              <a:buFont typeface="Arial" panose="020B0604020202020204" pitchFamily="34" charset="0"/>
              <a:buChar char="•"/>
            </a:pPr>
            <a:endParaRPr lang="en-US" sz="2200" dirty="0"/>
          </a:p>
        </p:txBody>
      </p:sp>
      <p:graphicFrame>
        <p:nvGraphicFramePr>
          <p:cNvPr id="7" name="Chart 6">
            <a:extLst>
              <a:ext uri="{FF2B5EF4-FFF2-40B4-BE49-F238E27FC236}">
                <a16:creationId xmlns:a16="http://schemas.microsoft.com/office/drawing/2014/main" id="{BCD1FF92-D004-464D-BCE1-D81270704BB6}"/>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794535507"/>
              </p:ext>
            </p:extLst>
          </p:nvPr>
        </p:nvGraphicFramePr>
        <p:xfrm>
          <a:off x="923985" y="2036379"/>
          <a:ext cx="5504468" cy="36812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8525852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solidFill>
            <a:srgbClr val="B3D4EF"/>
          </a:solidFill>
        </p:spPr>
        <p:txBody>
          <a:bodyPr>
            <a:normAutofit/>
          </a:bodyPr>
          <a:lstStyle/>
          <a:p>
            <a:r>
              <a:rPr lang="en-US" sz="4400">
                <a:solidFill>
                  <a:schemeClr val="accent2"/>
                </a:solidFill>
              </a:rPr>
              <a:t>5.5 Champions</a:t>
            </a:r>
          </a:p>
        </p:txBody>
      </p:sp>
      <p:sp>
        <p:nvSpPr>
          <p:cNvPr id="6" name="Content Placeholder 2">
            <a:extLst>
              <a:ext uri="{FF2B5EF4-FFF2-40B4-BE49-F238E27FC236}">
                <a16:creationId xmlns:a16="http://schemas.microsoft.com/office/drawing/2014/main" id="{DB092B6C-1671-FC4C-AAC0-BEAA7C62FA50}"/>
              </a:ext>
            </a:extLst>
          </p:cNvPr>
          <p:cNvSpPr>
            <a:spLocks noGrp="1"/>
          </p:cNvSpPr>
          <p:nvPr>
            <p:ph idx="1"/>
          </p:nvPr>
        </p:nvSpPr>
        <p:spPr>
          <a:xfrm>
            <a:off x="6138892" y="2451258"/>
            <a:ext cx="5284086" cy="4567428"/>
          </a:xfrm>
        </p:spPr>
        <p:txBody>
          <a:bodyPr>
            <a:normAutofit/>
          </a:bodyPr>
          <a:lstStyle/>
          <a:p>
            <a:pPr marL="0" indent="0">
              <a:buNone/>
            </a:pPr>
            <a:r>
              <a:rPr lang="en-US" sz="2200" b="1" dirty="0"/>
              <a:t>Professional services</a:t>
            </a:r>
          </a:p>
          <a:p>
            <a:pPr marL="342900" indent="-342900">
              <a:buFont typeface="Arial" panose="020B0604020202020204" pitchFamily="34" charset="0"/>
              <a:buChar char="•"/>
            </a:pPr>
            <a:r>
              <a:rPr lang="en-GB" sz="2200" dirty="0"/>
              <a:t>69% state that they are quite or very confident at trying out new technologies; 10% are not very confident (Q9)</a:t>
            </a:r>
          </a:p>
          <a:p>
            <a:pPr marL="342900" indent="-342900">
              <a:buFont typeface="Arial" panose="020B0604020202020204" pitchFamily="34" charset="0"/>
              <a:buChar char="•"/>
            </a:pPr>
            <a:r>
              <a:rPr lang="en-GB" sz="2200" dirty="0"/>
              <a:t>46% often actively help others develop their digital skills. Only 4% never help others (Q8)</a:t>
            </a:r>
          </a:p>
          <a:p>
            <a:pPr marL="342900" indent="-342900">
              <a:buFont typeface="Arial" panose="020B0604020202020204" pitchFamily="34" charset="0"/>
              <a:buChar char="•"/>
            </a:pPr>
            <a:endParaRPr lang="en-US" sz="2200" dirty="0"/>
          </a:p>
        </p:txBody>
      </p:sp>
      <p:graphicFrame>
        <p:nvGraphicFramePr>
          <p:cNvPr id="5" name="Chart 4">
            <a:extLst>
              <a:ext uri="{FF2B5EF4-FFF2-40B4-BE49-F238E27FC236}">
                <a16:creationId xmlns:a16="http://schemas.microsoft.com/office/drawing/2014/main" id="{BCD1FF92-D004-464D-BCE1-D81270704BB6}"/>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3754100606"/>
              </p:ext>
            </p:extLst>
          </p:nvPr>
        </p:nvGraphicFramePr>
        <p:xfrm>
          <a:off x="923984" y="2078420"/>
          <a:ext cx="5592429" cy="38494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3250923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EAAAB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6FF5F3C-1A68-C942-9308-041003FC987A}"/>
              </a:ext>
            </a:extLst>
          </p:cNvPr>
          <p:cNvSpPr>
            <a:spLocks noGrp="1"/>
          </p:cNvSpPr>
          <p:nvPr>
            <p:ph type="title"/>
          </p:nvPr>
        </p:nvSpPr>
        <p:spPr/>
        <p:txBody>
          <a:bodyPr>
            <a:noAutofit/>
          </a:bodyPr>
          <a:lstStyle/>
          <a:p>
            <a:r>
              <a:rPr lang="en-US" sz="4400">
                <a:solidFill>
                  <a:srgbClr val="C00000"/>
                </a:solidFill>
              </a:rPr>
              <a:t>Objective 6</a:t>
            </a:r>
          </a:p>
        </p:txBody>
      </p:sp>
      <p:pic>
        <p:nvPicPr>
          <p:cNvPr id="6" name="Picture 5" descr="Digital 2020 framework icon for enterprise systems and infrastructure">
            <a:extLst>
              <a:ext uri="{FF2B5EF4-FFF2-40B4-BE49-F238E27FC236}">
                <a16:creationId xmlns:a16="http://schemas.microsoft.com/office/drawing/2014/main" id="{B62DBCA0-43F6-8B43-9FB4-E61FB06036DC}"/>
              </a:ext>
            </a:extLst>
          </p:cNvPr>
          <p:cNvPicPr>
            <a:picLocks noChangeAspect="1"/>
          </p:cNvPicPr>
          <p:nvPr/>
        </p:nvPicPr>
        <p:blipFill>
          <a:blip r:embed="rId2"/>
          <a:stretch>
            <a:fillRect/>
          </a:stretch>
        </p:blipFill>
        <p:spPr>
          <a:xfrm>
            <a:off x="923985" y="1738210"/>
            <a:ext cx="5549900" cy="1841500"/>
          </a:xfrm>
          <a:prstGeom prst="rect">
            <a:avLst/>
          </a:prstGeom>
        </p:spPr>
      </p:pic>
    </p:spTree>
    <p:extLst>
      <p:ext uri="{BB962C8B-B14F-4D97-AF65-F5344CB8AC3E}">
        <p14:creationId xmlns:p14="http://schemas.microsoft.com/office/powerpoint/2010/main" val="687411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26A3AF-71A4-B245-B369-3CFC2B0731ED}"/>
              </a:ext>
            </a:extLst>
          </p:cNvPr>
          <p:cNvSpPr>
            <a:spLocks noGrp="1"/>
          </p:cNvSpPr>
          <p:nvPr>
            <p:ph type="title"/>
          </p:nvPr>
        </p:nvSpPr>
        <p:spPr>
          <a:xfrm>
            <a:off x="923987" y="762635"/>
            <a:ext cx="11091034" cy="1018134"/>
          </a:xfrm>
        </p:spPr>
        <p:txBody>
          <a:bodyPr>
            <a:normAutofit/>
          </a:bodyPr>
          <a:lstStyle/>
          <a:p>
            <a:r>
              <a:rPr lang="en-US" dirty="0"/>
              <a:t>How to use this information pack</a:t>
            </a:r>
          </a:p>
        </p:txBody>
      </p:sp>
      <p:sp>
        <p:nvSpPr>
          <p:cNvPr id="6" name="Content Placeholder 1">
            <a:extLst>
              <a:ext uri="{FF2B5EF4-FFF2-40B4-BE49-F238E27FC236}">
                <a16:creationId xmlns:a16="http://schemas.microsoft.com/office/drawing/2014/main" id="{187686A5-FEB6-8B4D-AA30-03E25546AD48}"/>
              </a:ext>
            </a:extLst>
          </p:cNvPr>
          <p:cNvSpPr>
            <a:spLocks noGrp="1"/>
          </p:cNvSpPr>
          <p:nvPr>
            <p:ph idx="1"/>
          </p:nvPr>
        </p:nvSpPr>
        <p:spPr>
          <a:xfrm>
            <a:off x="923987" y="1996068"/>
            <a:ext cx="11091032" cy="4800972"/>
          </a:xfrm>
        </p:spPr>
        <p:txBody>
          <a:bodyPr>
            <a:normAutofit lnSpcReduction="10000"/>
          </a:bodyPr>
          <a:lstStyle/>
          <a:p>
            <a:r>
              <a:rPr lang="en-US" sz="2200" dirty="0"/>
              <a:t>This slide deck is intended to act as an information pack that provides leaders with a view of the sector findings for each Digital 2030 Framework objective area.</a:t>
            </a:r>
          </a:p>
          <a:p>
            <a:r>
              <a:rPr lang="en-US" sz="2200" dirty="0"/>
              <a:t>The slide deck is not intended for use or presentation in its entirety but to be used by those responsible for any particular objective area for information and comparison between education provider and sectoral findings.</a:t>
            </a:r>
          </a:p>
          <a:p>
            <a:r>
              <a:rPr lang="en-US" sz="2200" dirty="0"/>
              <a:t>Each finding presented is accompanied by the question number, allowing easy cross matching to your organisation’s survey results, which are held locally.</a:t>
            </a:r>
          </a:p>
          <a:p>
            <a:r>
              <a:rPr lang="en-US" sz="2200" dirty="0"/>
              <a:t>Where possible, findings have been compared to the previous study undertaken in 2019, thus showing distance travelled in the implementation and embedding of the Digital 2030 Framework. </a:t>
            </a:r>
          </a:p>
          <a:p>
            <a:r>
              <a:rPr lang="en-US" sz="2200" i="1" dirty="0"/>
              <a:t>Note: for ACL providers the 2019 survey was not widely completed so comparisons may be harder to measure.</a:t>
            </a:r>
          </a:p>
          <a:p>
            <a:r>
              <a:rPr lang="en-US" sz="2200" dirty="0"/>
              <a:t>Jisc and Welsh Government are committed to supporting the sector and individual education providers in meeting priorities identified through the 2021 study.</a:t>
            </a:r>
          </a:p>
        </p:txBody>
      </p:sp>
    </p:spTree>
    <p:extLst>
      <p:ext uri="{BB962C8B-B14F-4D97-AF65-F5344CB8AC3E}">
        <p14:creationId xmlns:p14="http://schemas.microsoft.com/office/powerpoint/2010/main" val="38999192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solidFill>
            <a:srgbClr val="EAAAB2"/>
          </a:solidFill>
        </p:spPr>
        <p:txBody>
          <a:bodyPr>
            <a:normAutofit/>
          </a:bodyPr>
          <a:lstStyle/>
          <a:p>
            <a:r>
              <a:rPr lang="en-US" sz="4400">
                <a:solidFill>
                  <a:srgbClr val="C00000"/>
                </a:solidFill>
              </a:rPr>
              <a:t>6.1 Learner experience</a:t>
            </a:r>
          </a:p>
        </p:txBody>
      </p:sp>
      <p:sp>
        <p:nvSpPr>
          <p:cNvPr id="5" name="Content Placeholder 2">
            <a:extLst>
              <a:ext uri="{FF2B5EF4-FFF2-40B4-BE49-F238E27FC236}">
                <a16:creationId xmlns:a16="http://schemas.microsoft.com/office/drawing/2014/main" id="{C0D817C4-B988-B44B-B6F0-D31689CBC7CA}"/>
              </a:ext>
            </a:extLst>
          </p:cNvPr>
          <p:cNvSpPr txBox="1">
            <a:spLocks/>
          </p:cNvSpPr>
          <p:nvPr/>
        </p:nvSpPr>
        <p:spPr>
          <a:xfrm>
            <a:off x="885440" y="2145428"/>
            <a:ext cx="5659197" cy="4820451"/>
          </a:xfrm>
          <a:prstGeom prst="rect">
            <a:avLst/>
          </a:prstGeom>
        </p:spPr>
        <p:txBody>
          <a:bodyPr vert="horz" lIns="91440" tIns="45720" rIns="91440" bIns="45720" rtlCol="0">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500" b="1" dirty="0"/>
              <a:t>Learners</a:t>
            </a:r>
          </a:p>
          <a:p>
            <a:r>
              <a:rPr lang="en-US" sz="5100" dirty="0"/>
              <a:t>58% are quite or very confident at trying out new technologies; 22% are not very or not at all confident, which is higher than both FE and WBL (Q11)</a:t>
            </a:r>
          </a:p>
          <a:p>
            <a:r>
              <a:rPr lang="en-US" sz="5100" dirty="0"/>
              <a:t>15% prefer not to use technology unless they have to, higher than both FE and WBL; 38% enjoy trying out new and innovative technologies and 46% are comfortable using mainstream technologies (Q9)</a:t>
            </a:r>
          </a:p>
          <a:p>
            <a:r>
              <a:rPr lang="en-US" sz="5100" dirty="0"/>
              <a:t>Use of online course materials, e-books and e-journals, online skills training resources and recorded lectures have increased since 2019. This finding is highly likely to have been materially affected by Covid-19 restrictions and related practices (Q12)</a:t>
            </a:r>
          </a:p>
          <a:p>
            <a:r>
              <a:rPr lang="en-US" sz="5100" dirty="0"/>
              <a:t>45% agree that teaching spaces are well designed for technology use; 54% agree the software used is industry standard and up to date (Q13)</a:t>
            </a:r>
          </a:p>
          <a:p>
            <a:endParaRPr lang="en-US" sz="2400" dirty="0"/>
          </a:p>
          <a:p>
            <a:endParaRPr lang="en-GB" sz="2400" dirty="0"/>
          </a:p>
        </p:txBody>
      </p:sp>
      <p:graphicFrame>
        <p:nvGraphicFramePr>
          <p:cNvPr id="7" name="Chart 6">
            <a:extLst>
              <a:ext uri="{FF2B5EF4-FFF2-40B4-BE49-F238E27FC236}">
                <a16:creationId xmlns:a16="http://schemas.microsoft.com/office/drawing/2014/main" id="{4510FA9E-F078-4DFE-AFAE-C89DDC95D6E5}"/>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3227588733"/>
              </p:ext>
            </p:extLst>
          </p:nvPr>
        </p:nvGraphicFramePr>
        <p:xfrm>
          <a:off x="6719887" y="2670884"/>
          <a:ext cx="5429960" cy="36618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514722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solidFill>
            <a:srgbClr val="EAAAB2"/>
          </a:solidFill>
        </p:spPr>
        <p:txBody>
          <a:bodyPr>
            <a:normAutofit/>
          </a:bodyPr>
          <a:lstStyle/>
          <a:p>
            <a:r>
              <a:rPr lang="en-US" sz="4400">
                <a:solidFill>
                  <a:srgbClr val="C00000"/>
                </a:solidFill>
              </a:rPr>
              <a:t>6.2 Compliance</a:t>
            </a:r>
          </a:p>
        </p:txBody>
      </p:sp>
      <p:sp>
        <p:nvSpPr>
          <p:cNvPr id="6" name="Content Placeholder 2">
            <a:extLst>
              <a:ext uri="{FF2B5EF4-FFF2-40B4-BE49-F238E27FC236}">
                <a16:creationId xmlns:a16="http://schemas.microsoft.com/office/drawing/2014/main" id="{0139B017-52F6-45B8-BFC6-9FCB254AAD0A}"/>
              </a:ext>
            </a:extLst>
          </p:cNvPr>
          <p:cNvSpPr txBox="1">
            <a:spLocks/>
          </p:cNvSpPr>
          <p:nvPr/>
        </p:nvSpPr>
        <p:spPr>
          <a:xfrm>
            <a:off x="923984" y="2017388"/>
            <a:ext cx="4972455" cy="504489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dirty="0"/>
              <a:t>Teaching practitioners (Q30)</a:t>
            </a:r>
          </a:p>
          <a:p>
            <a:r>
              <a:rPr lang="en-US" sz="2200" dirty="0"/>
              <a:t>86% agree they are informed about keeping student data safe under GDPR</a:t>
            </a:r>
          </a:p>
          <a:p>
            <a:r>
              <a:rPr lang="en-US" sz="2200" dirty="0"/>
              <a:t>67% agree they are informed about digital copyright and licensing</a:t>
            </a:r>
          </a:p>
          <a:p>
            <a:r>
              <a:rPr lang="en-US" sz="2200" dirty="0"/>
              <a:t>72% agree they are informed about equality and accessibility legislation</a:t>
            </a:r>
          </a:p>
          <a:p>
            <a:r>
              <a:rPr lang="en-US" sz="2200" dirty="0"/>
              <a:t>74% agree they are informed about helping students behave safely online</a:t>
            </a:r>
          </a:p>
          <a:p>
            <a:r>
              <a:rPr lang="en-US" sz="2200" dirty="0"/>
              <a:t>67% agree they are informed about their health and wellbeing as a technology user</a:t>
            </a:r>
          </a:p>
          <a:p>
            <a:r>
              <a:rPr lang="en-US" sz="2200" dirty="0"/>
              <a:t>46% agree they are informed about innovations in digital teaching and learning</a:t>
            </a:r>
          </a:p>
        </p:txBody>
      </p:sp>
      <p:sp>
        <p:nvSpPr>
          <p:cNvPr id="10" name="Content Placeholder 2">
            <a:extLst>
              <a:ext uri="{FF2B5EF4-FFF2-40B4-BE49-F238E27FC236}">
                <a16:creationId xmlns:a16="http://schemas.microsoft.com/office/drawing/2014/main" id="{138063DA-ACEE-4E2E-9D32-666831DA5652}"/>
              </a:ext>
            </a:extLst>
          </p:cNvPr>
          <p:cNvSpPr>
            <a:spLocks noGrp="1"/>
          </p:cNvSpPr>
          <p:nvPr>
            <p:ph idx="1"/>
          </p:nvPr>
        </p:nvSpPr>
        <p:spPr>
          <a:xfrm>
            <a:off x="6276108" y="2017388"/>
            <a:ext cx="5077692" cy="4343111"/>
          </a:xfrm>
        </p:spPr>
        <p:txBody>
          <a:bodyPr>
            <a:normAutofit fontScale="92500" lnSpcReduction="20000"/>
          </a:bodyPr>
          <a:lstStyle/>
          <a:p>
            <a:pPr marL="0" indent="0">
              <a:buNone/>
            </a:pPr>
            <a:r>
              <a:rPr lang="en-US" sz="2400" b="1" dirty="0"/>
              <a:t>Professional services (Q24)</a:t>
            </a:r>
          </a:p>
          <a:p>
            <a:pPr marL="342900" indent="-342900">
              <a:buFont typeface="Arial" panose="020B0604020202020204" pitchFamily="34" charset="0"/>
              <a:buChar char="•"/>
            </a:pPr>
            <a:r>
              <a:rPr lang="en-US" sz="2400" dirty="0"/>
              <a:t>86% agree their organisation informs them of their responsibilities regarding keeping student data safe under GDPR</a:t>
            </a:r>
          </a:p>
          <a:p>
            <a:pPr marL="342900" indent="-342900">
              <a:buFont typeface="Arial" panose="020B0604020202020204" pitchFamily="34" charset="0"/>
              <a:buChar char="•"/>
            </a:pPr>
            <a:r>
              <a:rPr lang="en-US" sz="2400" dirty="0"/>
              <a:t>71% agree they are informed about digital copyright and licensing </a:t>
            </a:r>
          </a:p>
          <a:p>
            <a:pPr marL="342900" indent="-342900">
              <a:buFont typeface="Arial" panose="020B0604020202020204" pitchFamily="34" charset="0"/>
              <a:buChar char="•"/>
            </a:pPr>
            <a:r>
              <a:rPr lang="en-US" sz="2400" dirty="0"/>
              <a:t>88% agree they are informed about behaving safely and respectfully online</a:t>
            </a:r>
          </a:p>
          <a:p>
            <a:pPr marL="342900" indent="-342900">
              <a:buFont typeface="Arial" panose="020B0604020202020204" pitchFamily="34" charset="0"/>
              <a:buChar char="•"/>
            </a:pPr>
            <a:r>
              <a:rPr lang="en-US" sz="2400" dirty="0"/>
              <a:t>84% agree they are informed about health and wellbeing as a technology user</a:t>
            </a:r>
          </a:p>
          <a:p>
            <a:pPr marL="342900" indent="-342900">
              <a:buFont typeface="Arial" panose="020B0604020202020204" pitchFamily="34" charset="0"/>
              <a:buChar char="•"/>
            </a:pPr>
            <a:r>
              <a:rPr lang="en-US" sz="2400" dirty="0"/>
              <a:t>75% agree they are informed about equality and accessibility legislation</a:t>
            </a:r>
          </a:p>
          <a:p>
            <a:endParaRPr lang="en-US" sz="2200" dirty="0"/>
          </a:p>
          <a:p>
            <a:endParaRPr lang="en-US" sz="2200" dirty="0"/>
          </a:p>
        </p:txBody>
      </p:sp>
    </p:spTree>
    <p:extLst>
      <p:ext uri="{BB962C8B-B14F-4D97-AF65-F5344CB8AC3E}">
        <p14:creationId xmlns:p14="http://schemas.microsoft.com/office/powerpoint/2010/main" val="38381330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solidFill>
            <a:srgbClr val="EAAAB2"/>
          </a:solidFill>
        </p:spPr>
        <p:txBody>
          <a:bodyPr>
            <a:normAutofit/>
          </a:bodyPr>
          <a:lstStyle/>
          <a:p>
            <a:r>
              <a:rPr lang="en-US" sz="4400">
                <a:solidFill>
                  <a:srgbClr val="C00000"/>
                </a:solidFill>
              </a:rPr>
              <a:t>6.2 Compliance</a:t>
            </a:r>
          </a:p>
        </p:txBody>
      </p:sp>
      <p:sp>
        <p:nvSpPr>
          <p:cNvPr id="9" name="Content Placeholder 2">
            <a:extLst>
              <a:ext uri="{FF2B5EF4-FFF2-40B4-BE49-F238E27FC236}">
                <a16:creationId xmlns:a16="http://schemas.microsoft.com/office/drawing/2014/main" id="{9B06A73D-E37B-4EA3-8E73-F0189958450B}"/>
              </a:ext>
            </a:extLst>
          </p:cNvPr>
          <p:cNvSpPr txBox="1">
            <a:spLocks/>
          </p:cNvSpPr>
          <p:nvPr/>
        </p:nvSpPr>
        <p:spPr>
          <a:xfrm>
            <a:off x="923984" y="2027116"/>
            <a:ext cx="4972455" cy="46371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dirty="0"/>
              <a:t>Learners (Q34)</a:t>
            </a:r>
          </a:p>
          <a:p>
            <a:r>
              <a:rPr lang="en-US" sz="2000" dirty="0"/>
              <a:t>62% agree they are informed about keeping personal data safe; 10% disagree</a:t>
            </a:r>
          </a:p>
          <a:p>
            <a:r>
              <a:rPr lang="en-US" sz="2000" dirty="0"/>
              <a:t>45% agree they are informed about digital copyright and licensing, significantly lower than both FE and WBL; 7% disagree</a:t>
            </a:r>
          </a:p>
          <a:p>
            <a:r>
              <a:rPr lang="en-US" sz="2000" dirty="0"/>
              <a:t>Only 50% agree they are informed about staying safe online; 7% disagree</a:t>
            </a:r>
          </a:p>
          <a:p>
            <a:r>
              <a:rPr lang="en-US" sz="2000" dirty="0"/>
              <a:t>Only 45% agree they are informed about their health and wellbeing as a technology user; 10% disagree</a:t>
            </a:r>
          </a:p>
          <a:p>
            <a:pPr marL="0" indent="0">
              <a:buFont typeface="Arial" panose="020B0604020202020204" pitchFamily="34" charset="0"/>
              <a:buNone/>
            </a:pPr>
            <a:endParaRPr lang="en-US" sz="2200" b="1" dirty="0"/>
          </a:p>
        </p:txBody>
      </p:sp>
    </p:spTree>
    <p:extLst>
      <p:ext uri="{BB962C8B-B14F-4D97-AF65-F5344CB8AC3E}">
        <p14:creationId xmlns:p14="http://schemas.microsoft.com/office/powerpoint/2010/main" val="141389005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solidFill>
            <a:srgbClr val="EAAAB2"/>
          </a:solidFill>
        </p:spPr>
        <p:txBody>
          <a:bodyPr>
            <a:normAutofit/>
          </a:bodyPr>
          <a:lstStyle/>
          <a:p>
            <a:r>
              <a:rPr lang="en-US" sz="4400">
                <a:solidFill>
                  <a:srgbClr val="C00000"/>
                </a:solidFill>
              </a:rPr>
              <a:t>6.3 Effective support systems</a:t>
            </a:r>
          </a:p>
        </p:txBody>
      </p:sp>
      <p:sp>
        <p:nvSpPr>
          <p:cNvPr id="13" name="Content Placeholder 2">
            <a:extLst>
              <a:ext uri="{FF2B5EF4-FFF2-40B4-BE49-F238E27FC236}">
                <a16:creationId xmlns:a16="http://schemas.microsoft.com/office/drawing/2014/main" id="{556A267C-E994-42BE-A4CF-751B3E5BDFDB}"/>
              </a:ext>
            </a:extLst>
          </p:cNvPr>
          <p:cNvSpPr txBox="1">
            <a:spLocks/>
          </p:cNvSpPr>
          <p:nvPr/>
        </p:nvSpPr>
        <p:spPr>
          <a:xfrm>
            <a:off x="923984" y="2301662"/>
            <a:ext cx="4972455" cy="46371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dirty="0"/>
              <a:t>Learners</a:t>
            </a:r>
          </a:p>
          <a:p>
            <a:r>
              <a:rPr lang="en-US" sz="2200" dirty="0"/>
              <a:t>73% rated the quality of their learning provider’s digital provision (software, hardware, learning environment) as good or better; Nobody rated it as poor (Q20)</a:t>
            </a:r>
          </a:p>
          <a:p>
            <a:r>
              <a:rPr lang="en-US" sz="2200" dirty="0"/>
              <a:t>Only 2% felt more computers in computer rooms would be useful to them; 13% more laptops/tablets in classrooms and 11% stated more laptops / tablets available on long term loan would be useful. 74% felt none of these would be useful, significantly higher than FE and WBL (Q19)</a:t>
            </a:r>
          </a:p>
          <a:p>
            <a:endParaRPr lang="en-US" sz="2200" b="1" dirty="0"/>
          </a:p>
          <a:p>
            <a:pPr marL="0" indent="0">
              <a:buFont typeface="Arial" panose="020B0604020202020204" pitchFamily="34" charset="0"/>
              <a:buNone/>
            </a:pPr>
            <a:endParaRPr lang="en-US" sz="2200" b="1" dirty="0"/>
          </a:p>
        </p:txBody>
      </p:sp>
      <p:graphicFrame>
        <p:nvGraphicFramePr>
          <p:cNvPr id="6" name="Chart 5">
            <a:extLst>
              <a:ext uri="{FF2B5EF4-FFF2-40B4-BE49-F238E27FC236}">
                <a16:creationId xmlns:a16="http://schemas.microsoft.com/office/drawing/2014/main" id="{00780E0D-35A9-4A7E-B39D-6C4806DD2037}"/>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2504093377"/>
              </p:ext>
            </p:extLst>
          </p:nvPr>
        </p:nvGraphicFramePr>
        <p:xfrm>
          <a:off x="5817140" y="2596877"/>
          <a:ext cx="5536660" cy="43419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0726186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solidFill>
            <a:srgbClr val="EAAAB2"/>
          </a:solidFill>
        </p:spPr>
        <p:txBody>
          <a:bodyPr>
            <a:normAutofit/>
          </a:bodyPr>
          <a:lstStyle/>
          <a:p>
            <a:r>
              <a:rPr lang="en-US" sz="4400">
                <a:solidFill>
                  <a:srgbClr val="C00000"/>
                </a:solidFill>
              </a:rPr>
              <a:t>6.3 Effective support systems</a:t>
            </a:r>
          </a:p>
        </p:txBody>
      </p:sp>
      <p:sp>
        <p:nvSpPr>
          <p:cNvPr id="7" name="Content Placeholder 2">
            <a:extLst>
              <a:ext uri="{FF2B5EF4-FFF2-40B4-BE49-F238E27FC236}">
                <a16:creationId xmlns:a16="http://schemas.microsoft.com/office/drawing/2014/main" id="{FE638E2C-6540-4C41-A4FC-2907460A5BC5}"/>
              </a:ext>
            </a:extLst>
          </p:cNvPr>
          <p:cNvSpPr txBox="1">
            <a:spLocks/>
          </p:cNvSpPr>
          <p:nvPr/>
        </p:nvSpPr>
        <p:spPr>
          <a:xfrm>
            <a:off x="923984" y="2356052"/>
            <a:ext cx="4972455" cy="42682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dirty="0"/>
              <a:t>Teaching practitioners</a:t>
            </a:r>
          </a:p>
          <a:p>
            <a:r>
              <a:rPr lang="en-US" sz="2200" dirty="0"/>
              <a:t>63% rated the quality of their learning organisation’s digital provision (software, hardware, learning environment) as good or better; only 8% rated it poor or worse (Q17)</a:t>
            </a:r>
          </a:p>
          <a:p>
            <a:r>
              <a:rPr lang="en-US" sz="2200" dirty="0"/>
              <a:t>Availability of most support systems and has decreased since 2019, however the access to lecture capture has grown from 5% to 10% with 69% of teaching staff having access to online skills </a:t>
            </a:r>
            <a:r>
              <a:rPr lang="en-US" sz="2200"/>
              <a:t>training</a:t>
            </a:r>
            <a:r>
              <a:rPr lang="en-US" sz="2200" dirty="0"/>
              <a:t> resources (Q10)</a:t>
            </a:r>
            <a:endParaRPr lang="en-US" sz="2200" b="1" dirty="0"/>
          </a:p>
          <a:p>
            <a:pPr marL="0" indent="0">
              <a:buFont typeface="Arial" panose="020B0604020202020204" pitchFamily="34" charset="0"/>
              <a:buNone/>
            </a:pPr>
            <a:endParaRPr lang="en-US" sz="2200" b="1" dirty="0"/>
          </a:p>
        </p:txBody>
      </p:sp>
      <p:graphicFrame>
        <p:nvGraphicFramePr>
          <p:cNvPr id="6" name="Chart 5">
            <a:extLst>
              <a:ext uri="{FF2B5EF4-FFF2-40B4-BE49-F238E27FC236}">
                <a16:creationId xmlns:a16="http://schemas.microsoft.com/office/drawing/2014/main" id="{00780E0D-35A9-4A7E-B39D-6C4806DD2037}"/>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3224557804"/>
              </p:ext>
            </p:extLst>
          </p:nvPr>
        </p:nvGraphicFramePr>
        <p:xfrm>
          <a:off x="5787957" y="2356052"/>
          <a:ext cx="5565843" cy="37140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5175287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solidFill>
            <a:srgbClr val="EAAAB2"/>
          </a:solidFill>
        </p:spPr>
        <p:txBody>
          <a:bodyPr>
            <a:normAutofit/>
          </a:bodyPr>
          <a:lstStyle/>
          <a:p>
            <a:r>
              <a:rPr lang="en-US" sz="4400">
                <a:solidFill>
                  <a:srgbClr val="C00000"/>
                </a:solidFill>
              </a:rPr>
              <a:t>6.3 Effective support systems</a:t>
            </a:r>
          </a:p>
        </p:txBody>
      </p:sp>
      <p:sp>
        <p:nvSpPr>
          <p:cNvPr id="7" name="Content Placeholder 2">
            <a:extLst>
              <a:ext uri="{FF2B5EF4-FFF2-40B4-BE49-F238E27FC236}">
                <a16:creationId xmlns:a16="http://schemas.microsoft.com/office/drawing/2014/main" id="{FE638E2C-6540-4C41-A4FC-2907460A5BC5}"/>
              </a:ext>
            </a:extLst>
          </p:cNvPr>
          <p:cNvSpPr txBox="1">
            <a:spLocks/>
          </p:cNvSpPr>
          <p:nvPr/>
        </p:nvSpPr>
        <p:spPr>
          <a:xfrm>
            <a:off x="923984" y="2677810"/>
            <a:ext cx="4972455" cy="373271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dirty="0"/>
              <a:t>Professional services</a:t>
            </a:r>
          </a:p>
          <a:p>
            <a:r>
              <a:rPr lang="en-US" sz="2200" dirty="0"/>
              <a:t>100% rated the quality of their organisation’s digital provision (software, hardware, learning environment) as above average; 86% rated it good or better (Q14)</a:t>
            </a:r>
          </a:p>
          <a:p>
            <a:r>
              <a:rPr lang="en-US" sz="2200" dirty="0"/>
              <a:t>69% state they have access to reliable </a:t>
            </a:r>
            <a:r>
              <a:rPr lang="en-US" sz="2200" dirty="0" err="1"/>
              <a:t>wifi</a:t>
            </a:r>
            <a:r>
              <a:rPr lang="en-US" sz="2200" dirty="0"/>
              <a:t>; 45% (62% in 2019) to file storage and back-up; 69% to online skills training resources (Q10)</a:t>
            </a:r>
          </a:p>
          <a:p>
            <a:r>
              <a:rPr lang="en-US" sz="2200" dirty="0"/>
              <a:t>When asked about the systems regularly used at work 67% agree they are reliable, 55% are well designed, 59% are easy to navigate and 60% are up to date (Q13)</a:t>
            </a:r>
          </a:p>
          <a:p>
            <a:endParaRPr lang="en-US" sz="2200" b="1" dirty="0"/>
          </a:p>
          <a:p>
            <a:pPr marL="0" indent="0">
              <a:buFont typeface="Arial" panose="020B0604020202020204" pitchFamily="34" charset="0"/>
              <a:buNone/>
            </a:pPr>
            <a:endParaRPr lang="en-US" sz="2200" b="1" dirty="0"/>
          </a:p>
        </p:txBody>
      </p:sp>
      <p:graphicFrame>
        <p:nvGraphicFramePr>
          <p:cNvPr id="5" name="Chart 4">
            <a:extLst>
              <a:ext uri="{FF2B5EF4-FFF2-40B4-BE49-F238E27FC236}">
                <a16:creationId xmlns:a16="http://schemas.microsoft.com/office/drawing/2014/main" id="{4CE9C57C-C42A-4CCC-9313-747186FF992B}"/>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2295892639"/>
              </p:ext>
            </p:extLst>
          </p:nvPr>
        </p:nvGraphicFramePr>
        <p:xfrm>
          <a:off x="6116320" y="2677810"/>
          <a:ext cx="5237480" cy="32454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4666376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solidFill>
            <a:srgbClr val="EAAAB2"/>
          </a:solidFill>
        </p:spPr>
        <p:txBody>
          <a:bodyPr>
            <a:normAutofit/>
          </a:bodyPr>
          <a:lstStyle/>
          <a:p>
            <a:r>
              <a:rPr lang="en-US" sz="4400">
                <a:solidFill>
                  <a:srgbClr val="C00000"/>
                </a:solidFill>
              </a:rPr>
              <a:t>6.4 Collaboration</a:t>
            </a:r>
          </a:p>
        </p:txBody>
      </p:sp>
      <p:sp>
        <p:nvSpPr>
          <p:cNvPr id="7" name="Content Placeholder 2">
            <a:extLst>
              <a:ext uri="{FF2B5EF4-FFF2-40B4-BE49-F238E27FC236}">
                <a16:creationId xmlns:a16="http://schemas.microsoft.com/office/drawing/2014/main" id="{18D05FE7-C65D-E942-B015-24A9411117B6}"/>
              </a:ext>
            </a:extLst>
          </p:cNvPr>
          <p:cNvSpPr txBox="1">
            <a:spLocks/>
          </p:cNvSpPr>
          <p:nvPr/>
        </p:nvSpPr>
        <p:spPr>
          <a:xfrm>
            <a:off x="923984" y="2074062"/>
            <a:ext cx="10429816" cy="48067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0" i="1" dirty="0">
                <a:solidFill>
                  <a:srgbClr val="231F20"/>
                </a:solidFill>
                <a:effectLst/>
                <a:latin typeface="Calibri" panose="020F0502020204030204" pitchFamily="34" charset="0"/>
                <a:cs typeface="Calibri" panose="020F0502020204030204" pitchFamily="34" charset="0"/>
              </a:rPr>
              <a:t>Collaboration with other organisations on digital technologies is encouraged to share information and expertise, avoid duplication, create efficiency savings, and address gaps in provision.</a:t>
            </a:r>
          </a:p>
          <a:p>
            <a:pPr marL="0" indent="0">
              <a:buFont typeface="Arial" panose="020B0604020202020204" pitchFamily="34" charset="0"/>
              <a:buNone/>
            </a:pPr>
            <a:endParaRPr lang="en-US" sz="2200" dirty="0">
              <a:solidFill>
                <a:srgbClr val="231F20"/>
              </a:solidFill>
              <a:latin typeface="Calibri" panose="020F0502020204030204" pitchFamily="34" charset="0"/>
              <a:cs typeface="Calibri" panose="020F0502020204030204" pitchFamily="34" charset="0"/>
            </a:endParaRPr>
          </a:p>
          <a:p>
            <a:pPr marL="0" indent="0">
              <a:buFont typeface="Arial" panose="020B0604020202020204" pitchFamily="34" charset="0"/>
              <a:buNone/>
            </a:pPr>
            <a:r>
              <a:rPr lang="en-US" sz="2200" dirty="0">
                <a:solidFill>
                  <a:srgbClr val="231F20"/>
                </a:solidFill>
                <a:latin typeface="Calibri" panose="020F0502020204030204" pitchFamily="34" charset="0"/>
                <a:cs typeface="Calibri" panose="020F0502020204030204" pitchFamily="34" charset="0"/>
              </a:rPr>
              <a:t>This survey considers the ingredients for collaboration from an institutional basis. In terms of sectoral collaboration, the adult and community learning sector comprises a number of regional partnerships, reaping operational and strategic benefits. ACL providers are all members of the adult learning partnership Wales that meets regularly to share experiences, drive sector enhancement activities and respond to national consultations etc.</a:t>
            </a:r>
          </a:p>
          <a:p>
            <a:pPr marL="0" indent="0">
              <a:buNone/>
            </a:pPr>
            <a:endParaRPr lang="en-US" sz="2200" dirty="0">
              <a:solidFill>
                <a:srgbClr val="231F20"/>
              </a:solidFill>
              <a:latin typeface="Calibri" panose="020F0502020204030204" pitchFamily="34" charset="0"/>
              <a:cs typeface="Calibri" panose="020F0502020204030204" pitchFamily="34" charset="0"/>
            </a:endParaRPr>
          </a:p>
          <a:p>
            <a:pPr marL="0" indent="0">
              <a:buNone/>
            </a:pPr>
            <a:r>
              <a:rPr lang="en-US" sz="2200" dirty="0">
                <a:solidFill>
                  <a:srgbClr val="231F20"/>
                </a:solidFill>
                <a:latin typeface="Calibri" panose="020F0502020204030204" pitchFamily="34" charset="0"/>
                <a:cs typeface="Calibri" panose="020F0502020204030204" pitchFamily="34" charset="0"/>
              </a:rPr>
              <a:t>The sector has also benefitted from a range of Welsh Government funded collaborative projects including a number facilitated by Jisc.</a:t>
            </a:r>
          </a:p>
          <a:p>
            <a:pPr marL="0" indent="0">
              <a:buFont typeface="Arial" panose="020B0604020202020204" pitchFamily="34" charset="0"/>
              <a:buNone/>
            </a:pPr>
            <a:endParaRPr lang="en-US" sz="2200" dirty="0">
              <a:solidFill>
                <a:srgbClr val="231F2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8494036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solidFill>
            <a:srgbClr val="EAAAB2"/>
          </a:solidFill>
        </p:spPr>
        <p:txBody>
          <a:bodyPr>
            <a:normAutofit/>
          </a:bodyPr>
          <a:lstStyle/>
          <a:p>
            <a:r>
              <a:rPr lang="en-US" sz="4400">
                <a:solidFill>
                  <a:srgbClr val="C00000"/>
                </a:solidFill>
              </a:rPr>
              <a:t>6.4 Collaboration</a:t>
            </a:r>
          </a:p>
        </p:txBody>
      </p:sp>
      <p:sp>
        <p:nvSpPr>
          <p:cNvPr id="5" name="Content Placeholder 2">
            <a:extLst>
              <a:ext uri="{FF2B5EF4-FFF2-40B4-BE49-F238E27FC236}">
                <a16:creationId xmlns:a16="http://schemas.microsoft.com/office/drawing/2014/main" id="{571A8696-CF16-4B22-992A-BAC63E561D21}"/>
              </a:ext>
            </a:extLst>
          </p:cNvPr>
          <p:cNvSpPr txBox="1">
            <a:spLocks/>
          </p:cNvSpPr>
          <p:nvPr/>
        </p:nvSpPr>
        <p:spPr>
          <a:xfrm>
            <a:off x="923984" y="2013102"/>
            <a:ext cx="4633914" cy="4806797"/>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dirty="0"/>
              <a:t>Learners</a:t>
            </a:r>
          </a:p>
          <a:p>
            <a:r>
              <a:rPr lang="en-US" sz="2200" dirty="0"/>
              <a:t>61% work online with other learners weekly or more; only 27% never work online with other learners (Q25)</a:t>
            </a:r>
          </a:p>
          <a:p>
            <a:r>
              <a:rPr lang="en-US" sz="2200" dirty="0"/>
              <a:t>15% use polls or live quizzes weekly or more; 56% never use polls or live quizzes (Q25)</a:t>
            </a:r>
          </a:p>
          <a:p>
            <a:r>
              <a:rPr lang="en-US" sz="2200" dirty="0"/>
              <a:t>44% receive digital feedback weekly or more whereas 21% receive digital feedback monthly or less and 35% never (Q25)</a:t>
            </a:r>
          </a:p>
          <a:p>
            <a:r>
              <a:rPr lang="en-US" sz="2200" dirty="0"/>
              <a:t>Since 2019, there has been an increase in learners wanting: more practice questions available online and course related videos (Q23)</a:t>
            </a:r>
          </a:p>
          <a:p>
            <a:r>
              <a:rPr lang="en-US" sz="2200" dirty="0"/>
              <a:t>61% agree that their learning provider lets them access online systems and services from anywhere; 7% disagree (Q18)</a:t>
            </a:r>
          </a:p>
          <a:p>
            <a:pPr marL="0" indent="0">
              <a:buFont typeface="Arial" panose="020B0604020202020204" pitchFamily="34" charset="0"/>
              <a:buNone/>
            </a:pPr>
            <a:endParaRPr lang="en-US" sz="2200" dirty="0"/>
          </a:p>
        </p:txBody>
      </p:sp>
      <p:graphicFrame>
        <p:nvGraphicFramePr>
          <p:cNvPr id="6" name="Chart 5">
            <a:extLst>
              <a:ext uri="{FF2B5EF4-FFF2-40B4-BE49-F238E27FC236}">
                <a16:creationId xmlns:a16="http://schemas.microsoft.com/office/drawing/2014/main" id="{CE9F3A1D-9AE2-4247-BE38-CCB887B63202}"/>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3521954937"/>
              </p:ext>
            </p:extLst>
          </p:nvPr>
        </p:nvGraphicFramePr>
        <p:xfrm>
          <a:off x="5924145" y="2389262"/>
          <a:ext cx="5429655" cy="37099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9777877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solidFill>
            <a:srgbClr val="EAAAB2"/>
          </a:solidFill>
        </p:spPr>
        <p:txBody>
          <a:bodyPr>
            <a:normAutofit/>
          </a:bodyPr>
          <a:lstStyle/>
          <a:p>
            <a:r>
              <a:rPr lang="en-US" sz="4400">
                <a:solidFill>
                  <a:srgbClr val="C00000"/>
                </a:solidFill>
              </a:rPr>
              <a:t>6.4 Collaboration</a:t>
            </a:r>
          </a:p>
        </p:txBody>
      </p:sp>
      <p:sp>
        <p:nvSpPr>
          <p:cNvPr id="5" name="Content Placeholder 2">
            <a:extLst>
              <a:ext uri="{FF2B5EF4-FFF2-40B4-BE49-F238E27FC236}">
                <a16:creationId xmlns:a16="http://schemas.microsoft.com/office/drawing/2014/main" id="{571A8696-CF16-4B22-992A-BAC63E561D21}"/>
              </a:ext>
            </a:extLst>
          </p:cNvPr>
          <p:cNvSpPr txBox="1">
            <a:spLocks/>
          </p:cNvSpPr>
          <p:nvPr/>
        </p:nvSpPr>
        <p:spPr>
          <a:xfrm>
            <a:off x="923984" y="2013102"/>
            <a:ext cx="4633914" cy="4806797"/>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dirty="0"/>
              <a:t>Teaching practitioners</a:t>
            </a:r>
          </a:p>
          <a:p>
            <a:r>
              <a:rPr lang="en-US" sz="2200" dirty="0"/>
              <a:t>75% work online with learners weekly or more; 11% never (Q18)</a:t>
            </a:r>
          </a:p>
          <a:p>
            <a:r>
              <a:rPr lang="en-US" sz="2200" dirty="0"/>
              <a:t>69% use polls or live quizzes (41% weekly or more); 31% never use polls or live quizzes (Q18)</a:t>
            </a:r>
          </a:p>
          <a:p>
            <a:r>
              <a:rPr lang="en-US" sz="2200" dirty="0"/>
              <a:t>58% give digital feedback weekly or more; 22% monthly or less and 20% never (Q18)</a:t>
            </a:r>
          </a:p>
          <a:p>
            <a:r>
              <a:rPr lang="en-US" sz="2200" dirty="0"/>
              <a:t>When asked who supports you most to use technology in your teaching and learning 40% stated teaching colleagues; 25% support staff; 3% family and friends and 33% online videos and resources (Q23)</a:t>
            </a:r>
          </a:p>
          <a:p>
            <a:r>
              <a:rPr lang="en-US" sz="2200" dirty="0"/>
              <a:t>59% agree that their organisation provides a good online environment for collaboration (Q16)</a:t>
            </a:r>
          </a:p>
          <a:p>
            <a:pPr marL="0" indent="0">
              <a:buFont typeface="Arial" panose="020B0604020202020204" pitchFamily="34" charset="0"/>
              <a:buNone/>
            </a:pPr>
            <a:endParaRPr lang="en-US" sz="2200" dirty="0"/>
          </a:p>
        </p:txBody>
      </p:sp>
      <p:graphicFrame>
        <p:nvGraphicFramePr>
          <p:cNvPr id="7" name="Chart 6">
            <a:extLst>
              <a:ext uri="{FF2B5EF4-FFF2-40B4-BE49-F238E27FC236}">
                <a16:creationId xmlns:a16="http://schemas.microsoft.com/office/drawing/2014/main" id="{78992E46-2202-497C-966E-8E14C200DCE2}"/>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3956788518"/>
              </p:ext>
            </p:extLst>
          </p:nvPr>
        </p:nvGraphicFramePr>
        <p:xfrm>
          <a:off x="5557898" y="2297348"/>
          <a:ext cx="5795902" cy="37921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0846536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solidFill>
            <a:srgbClr val="EAAAB2"/>
          </a:solidFill>
        </p:spPr>
        <p:txBody>
          <a:bodyPr>
            <a:normAutofit/>
          </a:bodyPr>
          <a:lstStyle/>
          <a:p>
            <a:r>
              <a:rPr lang="en-US" sz="4400">
                <a:solidFill>
                  <a:srgbClr val="C00000"/>
                </a:solidFill>
              </a:rPr>
              <a:t>6.5 Strategic investment</a:t>
            </a:r>
          </a:p>
        </p:txBody>
      </p:sp>
      <p:sp>
        <p:nvSpPr>
          <p:cNvPr id="7" name="Content Placeholder 2">
            <a:extLst>
              <a:ext uri="{FF2B5EF4-FFF2-40B4-BE49-F238E27FC236}">
                <a16:creationId xmlns:a16="http://schemas.microsoft.com/office/drawing/2014/main" id="{A08D0117-FA3C-F64F-AFD4-A9D59653C581}"/>
              </a:ext>
            </a:extLst>
          </p:cNvPr>
          <p:cNvSpPr>
            <a:spLocks noGrp="1"/>
          </p:cNvSpPr>
          <p:nvPr>
            <p:ph idx="1"/>
          </p:nvPr>
        </p:nvSpPr>
        <p:spPr>
          <a:xfrm>
            <a:off x="838200" y="1853334"/>
            <a:ext cx="7060660" cy="4343111"/>
          </a:xfrm>
        </p:spPr>
        <p:txBody>
          <a:bodyPr>
            <a:normAutofit/>
          </a:bodyPr>
          <a:lstStyle/>
          <a:p>
            <a:pPr marL="0" indent="0">
              <a:buNone/>
            </a:pPr>
            <a:r>
              <a:rPr lang="en-US" sz="2200" dirty="0"/>
              <a:t>The insights surveys are not directly relevant to this objective, because it requires specific feedback from senior leaders in order to identify whether and how they are investing financially in order to enhance learner support, skills and employability.</a:t>
            </a:r>
          </a:p>
          <a:p>
            <a:pPr marL="0" indent="0">
              <a:buNone/>
            </a:pPr>
            <a:r>
              <a:rPr lang="en-US" sz="2200" dirty="0"/>
              <a:t>We would recommend that to track this objective, direct interaction with senior leaders would be the most appropriate method.</a:t>
            </a:r>
          </a:p>
          <a:p>
            <a:pPr marL="0" indent="0">
              <a:buNone/>
            </a:pPr>
            <a:r>
              <a:rPr lang="en-US" sz="2200" dirty="0"/>
              <a:t>Throughout 2020/21 Welsh Government has funded a number of Jisc led projects that will have had a bearing on this objective including digital leadership and the post-16 IT studies.</a:t>
            </a:r>
          </a:p>
          <a:p>
            <a:endParaRPr lang="en-US" sz="2200" dirty="0"/>
          </a:p>
          <a:p>
            <a:endParaRPr lang="en-US" sz="2200" dirty="0"/>
          </a:p>
        </p:txBody>
      </p:sp>
    </p:spTree>
    <p:extLst>
      <p:ext uri="{BB962C8B-B14F-4D97-AF65-F5344CB8AC3E}">
        <p14:creationId xmlns:p14="http://schemas.microsoft.com/office/powerpoint/2010/main" val="1135077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9B4A28-918D-4865-8918-F9CAA85206D1}"/>
              </a:ext>
            </a:extLst>
          </p:cNvPr>
          <p:cNvSpPr>
            <a:spLocks noGrp="1"/>
          </p:cNvSpPr>
          <p:nvPr>
            <p:ph type="title"/>
          </p:nvPr>
        </p:nvSpPr>
        <p:spPr>
          <a:xfrm>
            <a:off x="923985" y="1017142"/>
            <a:ext cx="4086948" cy="1654806"/>
          </a:xfrm>
        </p:spPr>
        <p:txBody>
          <a:bodyPr/>
          <a:lstStyle/>
          <a:p>
            <a:r>
              <a:rPr lang="en-GB" dirty="0"/>
              <a:t>Section 1:</a:t>
            </a:r>
            <a:br>
              <a:rPr lang="en-GB" dirty="0"/>
            </a:br>
            <a:r>
              <a:rPr lang="en-GB" dirty="0">
                <a:solidFill>
                  <a:schemeClr val="bg1"/>
                </a:solidFill>
              </a:rPr>
              <a:t>Key messages</a:t>
            </a:r>
            <a:br>
              <a:rPr lang="en-US" dirty="0">
                <a:solidFill>
                  <a:schemeClr val="bg1"/>
                </a:solidFill>
              </a:rPr>
            </a:br>
            <a:endParaRPr lang="en-GB" dirty="0"/>
          </a:p>
        </p:txBody>
      </p:sp>
    </p:spTree>
    <p:extLst>
      <p:ext uri="{BB962C8B-B14F-4D97-AF65-F5344CB8AC3E}">
        <p14:creationId xmlns:p14="http://schemas.microsoft.com/office/powerpoint/2010/main" val="76698121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solidFill>
            <a:srgbClr val="EAAAB2"/>
          </a:solidFill>
        </p:spPr>
        <p:txBody>
          <a:bodyPr>
            <a:normAutofit/>
          </a:bodyPr>
          <a:lstStyle/>
          <a:p>
            <a:r>
              <a:rPr lang="en-US" sz="4400">
                <a:solidFill>
                  <a:srgbClr val="C00000"/>
                </a:solidFill>
              </a:rPr>
              <a:t>6.6 Consultation and evaluation</a:t>
            </a:r>
          </a:p>
        </p:txBody>
      </p:sp>
      <p:sp>
        <p:nvSpPr>
          <p:cNvPr id="5" name="Content Placeholder 2">
            <a:extLst>
              <a:ext uri="{FF2B5EF4-FFF2-40B4-BE49-F238E27FC236}">
                <a16:creationId xmlns:a16="http://schemas.microsoft.com/office/drawing/2014/main" id="{C0D817C4-B988-B44B-B6F0-D31689CBC7CA}"/>
              </a:ext>
            </a:extLst>
          </p:cNvPr>
          <p:cNvSpPr txBox="1">
            <a:spLocks/>
          </p:cNvSpPr>
          <p:nvPr/>
        </p:nvSpPr>
        <p:spPr>
          <a:xfrm>
            <a:off x="885441" y="2013102"/>
            <a:ext cx="4787900" cy="35334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dirty="0"/>
              <a:t>Learners</a:t>
            </a:r>
            <a:endParaRPr lang="en-GB" sz="2200" dirty="0"/>
          </a:p>
          <a:p>
            <a:r>
              <a:rPr lang="en-US" sz="2200" dirty="0"/>
              <a:t>27% agree they get the chance to be involved in decisions about digital services, which is comparable to both WBL (31%) and FE (29%); 28% disagree (Q14)</a:t>
            </a:r>
          </a:p>
        </p:txBody>
      </p:sp>
      <p:sp>
        <p:nvSpPr>
          <p:cNvPr id="6" name="Content Placeholder 2">
            <a:extLst>
              <a:ext uri="{FF2B5EF4-FFF2-40B4-BE49-F238E27FC236}">
                <a16:creationId xmlns:a16="http://schemas.microsoft.com/office/drawing/2014/main" id="{3F1642A5-26AF-4142-821C-D936E93028B2}"/>
              </a:ext>
            </a:extLst>
          </p:cNvPr>
          <p:cNvSpPr txBox="1">
            <a:spLocks/>
          </p:cNvSpPr>
          <p:nvPr/>
        </p:nvSpPr>
        <p:spPr>
          <a:xfrm>
            <a:off x="6696365" y="2013102"/>
            <a:ext cx="4657435" cy="45049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dirty="0"/>
              <a:t>Teaching practitioners</a:t>
            </a:r>
          </a:p>
          <a:p>
            <a:r>
              <a:rPr lang="en-GB" sz="2200" dirty="0"/>
              <a:t>29% agree they have the opportunity to be involved in decisions about digital services;</a:t>
            </a:r>
            <a:r>
              <a:rPr lang="en-US" sz="2200" dirty="0"/>
              <a:t> </a:t>
            </a:r>
            <a:r>
              <a:rPr lang="en-GB" sz="2200" dirty="0"/>
              <a:t>24% disagree (Q12)</a:t>
            </a:r>
          </a:p>
          <a:p>
            <a:pPr marL="0" indent="0">
              <a:buNone/>
            </a:pPr>
            <a:r>
              <a:rPr lang="en-GB" sz="2200" b="1" dirty="0"/>
              <a:t>Professional services</a:t>
            </a:r>
          </a:p>
          <a:p>
            <a:r>
              <a:rPr lang="en-GB" sz="2200" dirty="0"/>
              <a:t>38% agree they have the opportunity to be involved in decisions about digital services</a:t>
            </a:r>
            <a:r>
              <a:rPr lang="en-US" sz="2200" dirty="0"/>
              <a:t>; </a:t>
            </a:r>
            <a:r>
              <a:rPr lang="en-GB" sz="2200" dirty="0"/>
              <a:t>14% disagree (Q12)</a:t>
            </a:r>
          </a:p>
          <a:p>
            <a:pPr marL="0" indent="0">
              <a:buNone/>
            </a:pPr>
            <a:endParaRPr lang="en-GB" sz="2400" dirty="0"/>
          </a:p>
        </p:txBody>
      </p:sp>
    </p:spTree>
    <p:extLst>
      <p:ext uri="{BB962C8B-B14F-4D97-AF65-F5344CB8AC3E}">
        <p14:creationId xmlns:p14="http://schemas.microsoft.com/office/powerpoint/2010/main" val="163326282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0BD47A-B0BF-4F9F-A262-411139D4F92F}"/>
              </a:ext>
            </a:extLst>
          </p:cNvPr>
          <p:cNvSpPr>
            <a:spLocks noGrp="1"/>
          </p:cNvSpPr>
          <p:nvPr>
            <p:ph type="title"/>
          </p:nvPr>
        </p:nvSpPr>
        <p:spPr>
          <a:xfrm>
            <a:off x="912968" y="973075"/>
            <a:ext cx="4086948" cy="1381673"/>
          </a:xfrm>
        </p:spPr>
        <p:txBody>
          <a:bodyPr/>
          <a:lstStyle/>
          <a:p>
            <a:r>
              <a:rPr lang="en-GB" dirty="0">
                <a:solidFill>
                  <a:schemeClr val="accent2"/>
                </a:solidFill>
              </a:rPr>
              <a:t>Next steps</a:t>
            </a:r>
          </a:p>
        </p:txBody>
      </p:sp>
      <p:sp>
        <p:nvSpPr>
          <p:cNvPr id="2" name="TextBox 1">
            <a:extLst>
              <a:ext uri="{FF2B5EF4-FFF2-40B4-BE49-F238E27FC236}">
                <a16:creationId xmlns:a16="http://schemas.microsoft.com/office/drawing/2014/main" id="{710C36D1-8B51-4F89-B00B-CE13318BEE59}"/>
              </a:ext>
            </a:extLst>
          </p:cNvPr>
          <p:cNvSpPr txBox="1"/>
          <p:nvPr/>
        </p:nvSpPr>
        <p:spPr>
          <a:xfrm>
            <a:off x="912968" y="2343732"/>
            <a:ext cx="7764104" cy="5016758"/>
          </a:xfrm>
          <a:prstGeom prst="rect">
            <a:avLst/>
          </a:prstGeom>
          <a:noFill/>
        </p:spPr>
        <p:txBody>
          <a:bodyPr wrap="square" rtlCol="0">
            <a:spAutoFit/>
          </a:bodyPr>
          <a:lstStyle/>
          <a:p>
            <a:r>
              <a:rPr lang="en-GB" sz="4000" dirty="0">
                <a:solidFill>
                  <a:schemeClr val="bg1"/>
                </a:solidFill>
              </a:rPr>
              <a:t>To discuss these findings in more detail, how they relate to your organisation and to explore how Jisc may be able to support any identified priority areas please contact your Jisc account manager:  </a:t>
            </a:r>
            <a:r>
              <a:rPr lang="en-GB" sz="4000" dirty="0">
                <a:solidFill>
                  <a:schemeClr val="accent2"/>
                </a:solidFill>
              </a:rPr>
              <a:t>https://www.jisc.ac.uk/contact/your-account-manager</a:t>
            </a:r>
          </a:p>
        </p:txBody>
      </p:sp>
    </p:spTree>
    <p:extLst>
      <p:ext uri="{BB962C8B-B14F-4D97-AF65-F5344CB8AC3E}">
        <p14:creationId xmlns:p14="http://schemas.microsoft.com/office/powerpoint/2010/main" val="2709910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CDE73-7542-3D44-9727-6172E8088BC3}"/>
              </a:ext>
            </a:extLst>
          </p:cNvPr>
          <p:cNvSpPr>
            <a:spLocks noGrp="1"/>
          </p:cNvSpPr>
          <p:nvPr>
            <p:ph type="title"/>
          </p:nvPr>
        </p:nvSpPr>
        <p:spPr>
          <a:xfrm>
            <a:off x="923984" y="1017143"/>
            <a:ext cx="10429816" cy="717235"/>
          </a:xfrm>
          <a:solidFill>
            <a:schemeClr val="accent1">
              <a:lumMod val="40000"/>
              <a:lumOff val="60000"/>
            </a:schemeClr>
          </a:solidFill>
        </p:spPr>
        <p:txBody>
          <a:bodyPr>
            <a:normAutofit/>
          </a:bodyPr>
          <a:lstStyle/>
          <a:p>
            <a:r>
              <a:rPr lang="en-US" sz="4400" dirty="0">
                <a:solidFill>
                  <a:schemeClr val="accent1">
                    <a:lumMod val="75000"/>
                  </a:schemeClr>
                </a:solidFill>
              </a:rPr>
              <a:t>Key messages: Learners</a:t>
            </a:r>
          </a:p>
        </p:txBody>
      </p:sp>
      <p:sp>
        <p:nvSpPr>
          <p:cNvPr id="5" name="Content Placeholder 2">
            <a:extLst>
              <a:ext uri="{FF2B5EF4-FFF2-40B4-BE49-F238E27FC236}">
                <a16:creationId xmlns:a16="http://schemas.microsoft.com/office/drawing/2014/main" id="{C0D817C4-B988-B44B-B6F0-D31689CBC7CA}"/>
              </a:ext>
            </a:extLst>
          </p:cNvPr>
          <p:cNvSpPr txBox="1">
            <a:spLocks/>
          </p:cNvSpPr>
          <p:nvPr/>
        </p:nvSpPr>
        <p:spPr>
          <a:xfrm>
            <a:off x="885440" y="1906621"/>
            <a:ext cx="10468360" cy="5165387"/>
          </a:xfrm>
          <a:prstGeom prst="rect">
            <a:avLst/>
          </a:prstGeom>
        </p:spPr>
        <p:txBody>
          <a:bodyPr vert="horz" lIns="91440" tIns="45720" rIns="91440" bIns="45720" rtlCol="0" anchor="t">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800" dirty="0">
                <a:ea typeface="+mn-lt"/>
                <a:cs typeface="+mn-lt"/>
              </a:rPr>
              <a:t>Only 29% of learners stated they discussed digital skills at induction and 27% agreeing they are provided with the chance to assess digital skills e.g. for career planning. However, 78% feel well supported on their course to meet employer's needs and 65% rate the quality of digital skills support as average or better. </a:t>
            </a:r>
          </a:p>
          <a:p>
            <a:r>
              <a:rPr lang="en-US" sz="4800" dirty="0">
                <a:ea typeface="+mn-lt"/>
                <a:cs typeface="+mn-lt"/>
              </a:rPr>
              <a:t>70% highly rate delivery methods to enable learning in both English and Welsh.</a:t>
            </a:r>
          </a:p>
          <a:p>
            <a:r>
              <a:rPr lang="en-US" sz="4800" dirty="0">
                <a:ea typeface="+mn-lt"/>
                <a:cs typeface="+mn-lt"/>
              </a:rPr>
              <a:t>Only 45% of learners agree they are informed about health and wellbeing as a technology user, 50% about staying safe online and 62% that they are informed about keeping personal data safe. This leaves, in some cases, over half of learners as either unsure or uninformed. </a:t>
            </a:r>
          </a:p>
          <a:p>
            <a:r>
              <a:rPr lang="en-GB" sz="4800" dirty="0">
                <a:ea typeface="+mn-lt"/>
                <a:cs typeface="+mn-lt"/>
              </a:rPr>
              <a:t>73% rate their provider’s digital provision as good or better; 74% rate the quality of digital teaching and learning as good or better. However the satisfaction ratings for learning spaces are less positive with 66% agreeing their learning environment is reliable; 53% that it is well designed; 57% that it is easy to navigate and only 45% that teaching spaces are well </a:t>
            </a:r>
            <a:r>
              <a:rPr lang="en-GB" sz="4800">
                <a:ea typeface="+mn-lt"/>
                <a:cs typeface="+mn-lt"/>
              </a:rPr>
              <a:t>designed</a:t>
            </a:r>
            <a:r>
              <a:rPr lang="en-GB" sz="4800" dirty="0">
                <a:ea typeface="+mn-lt"/>
                <a:cs typeface="+mn-lt"/>
              </a:rPr>
              <a:t>.</a:t>
            </a:r>
          </a:p>
          <a:p>
            <a:r>
              <a:rPr lang="en-GB" sz="4800" dirty="0">
                <a:ea typeface="+mn-lt"/>
                <a:cs typeface="+mn-lt"/>
              </a:rPr>
              <a:t>58% are confident to try out new technologies whereas 42% are neutral or lack confidence. </a:t>
            </a:r>
          </a:p>
          <a:p>
            <a:r>
              <a:rPr lang="en-GB" sz="4800" dirty="0">
                <a:ea typeface="+mn-lt"/>
                <a:cs typeface="+mn-lt"/>
              </a:rPr>
              <a:t>Since 2019 there has been an increase in the number of learners finding practice questions and course related videos as most useful. The value placed on interactive polls and quizzes, time working with other students and references &amp; readings has fallen. </a:t>
            </a:r>
          </a:p>
        </p:txBody>
      </p:sp>
    </p:spTree>
    <p:extLst>
      <p:ext uri="{BB962C8B-B14F-4D97-AF65-F5344CB8AC3E}">
        <p14:creationId xmlns:p14="http://schemas.microsoft.com/office/powerpoint/2010/main" val="2830370861"/>
      </p:ext>
    </p:extLst>
  </p:cSld>
  <p:clrMapOvr>
    <a:masterClrMapping/>
  </p:clrMapOvr>
</p:sld>
</file>

<file path=ppt/theme/theme1.xml><?xml version="1.0" encoding="utf-8"?>
<a:theme xmlns:a="http://schemas.openxmlformats.org/drawingml/2006/main" name="Office Theme">
  <a:themeElements>
    <a:clrScheme name="Digital 2030">
      <a:dk1>
        <a:srgbClr val="000000"/>
      </a:dk1>
      <a:lt1>
        <a:srgbClr val="FFFFFF"/>
      </a:lt1>
      <a:dk2>
        <a:srgbClr val="44546A"/>
      </a:dk2>
      <a:lt2>
        <a:srgbClr val="E7E6E6"/>
      </a:lt2>
      <a:accent1>
        <a:srgbClr val="EC6608"/>
      </a:accent1>
      <a:accent2>
        <a:srgbClr val="003C74"/>
      </a:accent2>
      <a:accent3>
        <a:srgbClr val="36A9E1"/>
      </a:accent3>
      <a:accent4>
        <a:srgbClr val="FEFFFF"/>
      </a:accent4>
      <a:accent5>
        <a:srgbClr val="FEFFFF"/>
      </a:accent5>
      <a:accent6>
        <a:srgbClr val="FEFFFF"/>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79c6cfb5-50bc-4fca-81ee-f60fcea9a646" ContentTypeId="0x0101" PreviousValue="fals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0D2B1F000696245A639B322C977F663" ma:contentTypeVersion="13" ma:contentTypeDescription="Create a new document." ma:contentTypeScope="" ma:versionID="92f39eb141bf679fb3981e2e712d68f5">
  <xsd:schema xmlns:xsd="http://www.w3.org/2001/XMLSchema" xmlns:xs="http://www.w3.org/2001/XMLSchema" xmlns:p="http://schemas.microsoft.com/office/2006/metadata/properties" xmlns:ns2="6e44448e-c765-4703-82ca-5241509215a0" xmlns:ns3="a19de418-d5f7-4ec9-a8ee-b7936ea582ce" targetNamespace="http://schemas.microsoft.com/office/2006/metadata/properties" ma:root="true" ma:fieldsID="6dbed776dcfa3dae93b38a9abf986b1a" ns2:_="" ns3:_="">
    <xsd:import namespace="6e44448e-c765-4703-82ca-5241509215a0"/>
    <xsd:import namespace="a19de418-d5f7-4ec9-a8ee-b7936ea582c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44448e-c765-4703-82ca-5241509215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19de418-d5f7-4ec9-a8ee-b7936ea582ce"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422C457-C041-42D0-8735-9CAC6F54F288}">
  <ds:schemaRefs>
    <ds:schemaRef ds:uri="Microsoft.SharePoint.Taxonomy.ContentTypeSync"/>
  </ds:schemaRefs>
</ds:datastoreItem>
</file>

<file path=customXml/itemProps2.xml><?xml version="1.0" encoding="utf-8"?>
<ds:datastoreItem xmlns:ds="http://schemas.openxmlformats.org/officeDocument/2006/customXml" ds:itemID="{DE9CC43C-0C66-466D-9A1D-6173E580618D}">
  <ds:schemaRefs>
    <ds:schemaRef ds:uri="http://schemas.microsoft.com/sharepoint/v3/contenttype/forms"/>
  </ds:schemaRefs>
</ds:datastoreItem>
</file>

<file path=customXml/itemProps3.xml><?xml version="1.0" encoding="utf-8"?>
<ds:datastoreItem xmlns:ds="http://schemas.openxmlformats.org/officeDocument/2006/customXml" ds:itemID="{35352AFD-3ADD-4DA9-9BCC-EF1A1E458C21}">
  <ds:schemaRefs>
    <ds:schemaRef ds:uri="6e44448e-c765-4703-82ca-5241509215a0"/>
    <ds:schemaRef ds:uri="a19de418-d5f7-4ec9-a8ee-b7936ea582c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F666BDAF-A698-4233-87A1-8985FEEE37FA}">
  <ds:schemaRefs>
    <ds:schemaRef ds:uri="88bd7b57-2950-49e5-9fde-965518f9d511"/>
    <ds:schemaRef ds:uri="d31733f0-324d-4d61-bc5a-662c62d347c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36741</TotalTime>
  <Words>9749</Words>
  <Application>Microsoft Office PowerPoint</Application>
  <PresentationFormat>Custom</PresentationFormat>
  <Paragraphs>692</Paragraphs>
  <Slides>81</Slides>
  <Notes>56</Notes>
  <HiddenSlides>0</HiddenSlides>
  <MMClips>0</MMClips>
  <ScaleCrop>false</ScaleCrop>
  <HeadingPairs>
    <vt:vector size="4" baseType="variant">
      <vt:variant>
        <vt:lpstr>Theme</vt:lpstr>
      </vt:variant>
      <vt:variant>
        <vt:i4>1</vt:i4>
      </vt:variant>
      <vt:variant>
        <vt:lpstr>Slide Titles</vt:lpstr>
      </vt:variant>
      <vt:variant>
        <vt:i4>81</vt:i4>
      </vt:variant>
    </vt:vector>
  </HeadingPairs>
  <TitlesOfParts>
    <vt:vector size="82" baseType="lpstr">
      <vt:lpstr>Office Theme</vt:lpstr>
      <vt:lpstr>Adult and community learning in Wales: what are our learners, teaching practitioners and professional services staff telling us?</vt:lpstr>
      <vt:lpstr>Contents</vt:lpstr>
      <vt:lpstr>Introduction Aims and overview</vt:lpstr>
      <vt:lpstr>Aim of this presentation</vt:lpstr>
      <vt:lpstr>Post-digital learning in Wales</vt:lpstr>
      <vt:lpstr>Insights surveys for Welsh adult and community learning learners, teaching practitioners and professional services staff 2021</vt:lpstr>
      <vt:lpstr>How to use this information pack</vt:lpstr>
      <vt:lpstr>Section 1: Key messages </vt:lpstr>
      <vt:lpstr>Key messages: Learners</vt:lpstr>
      <vt:lpstr>Key messages: Teaching practitioners</vt:lpstr>
      <vt:lpstr>Key messages: Professional services staff</vt:lpstr>
      <vt:lpstr>Section 2: Describing Welsh adult and community learners, teaching practitioners and professional services staff (profile and quotes) </vt:lpstr>
      <vt:lpstr>A profile of adult and community learners who completed the surveys</vt:lpstr>
      <vt:lpstr>A profile of adult and community teaching practitioners and professional services staff who completed the surveys</vt:lpstr>
      <vt:lpstr>Quotes from ACL learners</vt:lpstr>
      <vt:lpstr>Quotes from ACL teaching practitioners</vt:lpstr>
      <vt:lpstr>Quotes from ACL professional services staff</vt:lpstr>
      <vt:lpstr>Section 3: Mapping the six Digital 2030 objectives to the insights questions </vt:lpstr>
      <vt:lpstr>Objective 1</vt:lpstr>
      <vt:lpstr>1.1 Vision and commitment</vt:lpstr>
      <vt:lpstr>1.2 Policy and compliance:</vt:lpstr>
      <vt:lpstr>1.2 Policy and compliance</vt:lpstr>
      <vt:lpstr>1.2 Policy and compliance: professional services staff wellbeing</vt:lpstr>
      <vt:lpstr>1.3 Effective collaboration</vt:lpstr>
      <vt:lpstr>1.3 Effective collaboration</vt:lpstr>
      <vt:lpstr>1.4 Evaluation and enhancement</vt:lpstr>
      <vt:lpstr>1.5 Digital culture (digital skills development)</vt:lpstr>
      <vt:lpstr>1.5 Digital culture (digital skills development)</vt:lpstr>
      <vt:lpstr>1.6 Digital organisation</vt:lpstr>
      <vt:lpstr>1.6 Digital organisation</vt:lpstr>
      <vt:lpstr>1.6 Digital organisation</vt:lpstr>
      <vt:lpstr>Objective 2</vt:lpstr>
      <vt:lpstr>2.1 Learner skills (for course and personal goals)</vt:lpstr>
      <vt:lpstr>2.2 Learner progress</vt:lpstr>
      <vt:lpstr>2.3 Digital delivery</vt:lpstr>
      <vt:lpstr>2.3 Digital delivery</vt:lpstr>
      <vt:lpstr>2.3 Digital delivery</vt:lpstr>
      <vt:lpstr>2.4 Inclusive practice</vt:lpstr>
      <vt:lpstr>2.5 Innovative approaches</vt:lpstr>
      <vt:lpstr>2.6 Learning spaces (virtual and physical)</vt:lpstr>
      <vt:lpstr>2.6 Learning spaces (virtual and physical)</vt:lpstr>
      <vt:lpstr>Objective 3</vt:lpstr>
      <vt:lpstr>3.1 Maximising potential</vt:lpstr>
      <vt:lpstr>3.2 Overcoming barriers</vt:lpstr>
      <vt:lpstr>3.2 Overcoming barriers</vt:lpstr>
      <vt:lpstr>3.3 Ensuring accessibility</vt:lpstr>
      <vt:lpstr>3.4 Partnership working</vt:lpstr>
      <vt:lpstr>3.4 Partnership working</vt:lpstr>
      <vt:lpstr>3.4 Partnership working</vt:lpstr>
      <vt:lpstr>3.5 Guidance and support</vt:lpstr>
      <vt:lpstr>3.5 Guidance and support</vt:lpstr>
      <vt:lpstr>3.6 Supporting learners</vt:lpstr>
      <vt:lpstr>Objective 4</vt:lpstr>
      <vt:lpstr>4.1 Consultation and partnerships</vt:lpstr>
      <vt:lpstr>4.2 Workplace skills</vt:lpstr>
      <vt:lpstr>4.3 Involving learners</vt:lpstr>
      <vt:lpstr>4.4 Online wellbeing</vt:lpstr>
      <vt:lpstr>4.5 Welsh language</vt:lpstr>
      <vt:lpstr>Objective 5</vt:lpstr>
      <vt:lpstr>5.1 Staff responsibilities</vt:lpstr>
      <vt:lpstr>5.2 Learning opportunities</vt:lpstr>
      <vt:lpstr>5.2 Learning opportunities</vt:lpstr>
      <vt:lpstr>5.2 Learning opportunities</vt:lpstr>
      <vt:lpstr>5.2 Learning opportunities</vt:lpstr>
      <vt:lpstr>5.3 Reflective practice</vt:lpstr>
      <vt:lpstr>5.4 Community participation</vt:lpstr>
      <vt:lpstr>5.5 Champions</vt:lpstr>
      <vt:lpstr>5.5 Champions</vt:lpstr>
      <vt:lpstr>Objective 6</vt:lpstr>
      <vt:lpstr>6.1 Learner experience</vt:lpstr>
      <vt:lpstr>6.2 Compliance</vt:lpstr>
      <vt:lpstr>6.2 Compliance</vt:lpstr>
      <vt:lpstr>6.3 Effective support systems</vt:lpstr>
      <vt:lpstr>6.3 Effective support systems</vt:lpstr>
      <vt:lpstr>6.3 Effective support systems</vt:lpstr>
      <vt:lpstr>6.4 Collaboration</vt:lpstr>
      <vt:lpstr>6.4 Collaboration</vt:lpstr>
      <vt:lpstr>6.4 Collaboration</vt:lpstr>
      <vt:lpstr>6.5 Strategic investment</vt:lpstr>
      <vt:lpstr>6.6 Consultation and evaluation</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Temple</dc:creator>
  <cp:lastModifiedBy>Alyson Nicholson</cp:lastModifiedBy>
  <cp:revision>6</cp:revision>
  <dcterms:created xsi:type="dcterms:W3CDTF">2019-06-19T09:10:05Z</dcterms:created>
  <dcterms:modified xsi:type="dcterms:W3CDTF">2021-10-27T12:34:18Z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0x01010070D2B1F000696245A639B322C977F663</vt:lpwstr>
  </property>
</Properties>
</file>