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5"/>
    <p:sldMasterId id="2147483652" r:id="rId6"/>
    <p:sldMasterId id="2147483662" r:id="rId7"/>
    <p:sldMasterId id="2147483693" r:id="rId8"/>
    <p:sldMasterId id="2147483698" r:id="rId9"/>
    <p:sldMasterId id="2147483665" r:id="rId10"/>
  </p:sldMasterIdLst>
  <p:notesMasterIdLst>
    <p:notesMasterId r:id="rId44"/>
  </p:notesMasterIdLst>
  <p:handoutMasterIdLst>
    <p:handoutMasterId r:id="rId45"/>
  </p:handoutMasterIdLst>
  <p:sldIdLst>
    <p:sldId id="256" r:id="rId11"/>
    <p:sldId id="270" r:id="rId12"/>
    <p:sldId id="286" r:id="rId13"/>
    <p:sldId id="271" r:id="rId14"/>
    <p:sldId id="287" r:id="rId15"/>
    <p:sldId id="288" r:id="rId16"/>
    <p:sldId id="289" r:id="rId17"/>
    <p:sldId id="290" r:id="rId18"/>
    <p:sldId id="292" r:id="rId19"/>
    <p:sldId id="319" r:id="rId20"/>
    <p:sldId id="311" r:id="rId21"/>
    <p:sldId id="295" r:id="rId22"/>
    <p:sldId id="296" r:id="rId23"/>
    <p:sldId id="321" r:id="rId24"/>
    <p:sldId id="312" r:id="rId25"/>
    <p:sldId id="313" r:id="rId26"/>
    <p:sldId id="314" r:id="rId27"/>
    <p:sldId id="299" r:id="rId28"/>
    <p:sldId id="323" r:id="rId29"/>
    <p:sldId id="315" r:id="rId30"/>
    <p:sldId id="316" r:id="rId31"/>
    <p:sldId id="317" r:id="rId32"/>
    <p:sldId id="302" r:id="rId33"/>
    <p:sldId id="324" r:id="rId34"/>
    <p:sldId id="322" r:id="rId35"/>
    <p:sldId id="304" r:id="rId36"/>
    <p:sldId id="305" r:id="rId37"/>
    <p:sldId id="306" r:id="rId38"/>
    <p:sldId id="318" r:id="rId39"/>
    <p:sldId id="307" r:id="rId40"/>
    <p:sldId id="308" r:id="rId41"/>
    <p:sldId id="309" r:id="rId42"/>
    <p:sldId id="310" r:id="rId43"/>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4" pos="5239" userDrawn="1">
          <p15:clr>
            <a:srgbClr val="A4A3A4"/>
          </p15:clr>
        </p15:guide>
        <p15:guide id="5" pos="2880" userDrawn="1">
          <p15:clr>
            <a:srgbClr val="A4A3A4"/>
          </p15:clr>
        </p15:guide>
        <p15:guide id="6" orient="horz" pos="16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AB7D0A-7807-17F7-8D65-61EE0CE6FFCE}" name="Rachel Horsfall" initials="RH" userId="S::Rachel.Horsfall@jisc.ac.uk::01ee7d5e-db6a-4659-9af8-eda7d4136131" providerId="AD"/>
  <p188:author id="{B9722F0D-04A3-D4F5-872C-B405246A2F2D}" name="Mark Langer-Crame" initials="ML" userId="S::mark.langer-crame@jisc.ac.uk::6ec005be-9392-41a7-be3e-e5bf6434789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achel Horsfall" initials="RH" lastIdx="34" clrIdx="0">
    <p:extLst>
      <p:ext uri="{19B8F6BF-5375-455C-9EA6-DF929625EA0E}">
        <p15:presenceInfo xmlns:p15="http://schemas.microsoft.com/office/powerpoint/2012/main" userId="S::Rachel.Horsfall@jisc.ac.uk::01ee7d5e-db6a-4659-9af8-eda7d4136131" providerId="AD"/>
      </p:ext>
    </p:extLst>
  </p:cmAuthor>
  <p:cmAuthor id="2" name="Clare Killen" initials="CK" lastIdx="30" clrIdx="1">
    <p:extLst>
      <p:ext uri="{19B8F6BF-5375-455C-9EA6-DF929625EA0E}">
        <p15:presenceInfo xmlns:p15="http://schemas.microsoft.com/office/powerpoint/2012/main" userId="S::clare.killen@jisc.ac.uk::a00f7c11-7611-48fa-9026-8645f644ffc1" providerId="AD"/>
      </p:ext>
    </p:extLst>
  </p:cmAuthor>
  <p:cmAuthor id="3" name="Mark Langer-Crame" initials="ML" lastIdx="7" clrIdx="2">
    <p:extLst>
      <p:ext uri="{19B8F6BF-5375-455C-9EA6-DF929625EA0E}">
        <p15:presenceInfo xmlns:p15="http://schemas.microsoft.com/office/powerpoint/2012/main" userId="S::mark.langer-crame@jisc.ac.uk::6ec005be-9392-41a7-be3e-e5bf643478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4977"/>
    <a:srgbClr val="8E1558"/>
    <a:srgbClr val="00857D"/>
    <a:srgbClr val="6D2077"/>
    <a:srgbClr val="0D224C"/>
    <a:srgbClr val="007FB3"/>
    <a:srgbClr val="2A4898"/>
    <a:srgbClr val="003D50"/>
    <a:srgbClr val="384973"/>
    <a:srgbClr val="F8A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4D0E22-E555-4B7D-A7C1-F1463C680761}" v="7" dt="2022-12-16T16:11:27.2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4"/>
  </p:normalViewPr>
  <p:slideViewPr>
    <p:cSldViewPr snapToGrid="0">
      <p:cViewPr varScale="1">
        <p:scale>
          <a:sx n="120" d="100"/>
          <a:sy n="120" d="100"/>
        </p:scale>
        <p:origin x="872" y="168"/>
      </p:cViewPr>
      <p:guideLst>
        <p:guide pos="5239"/>
        <p:guide pos="2880"/>
        <p:guide orient="horz" pos="162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theme" Target="theme/theme1.xml"/><Relationship Id="rId10" Type="http://schemas.openxmlformats.org/officeDocument/2006/relationships/slideMaster" Target="slideMasters/slideMaster6.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notesMaster" Target="notesMasters/notesMaster1.xml"/><Relationship Id="rId52"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viewProps" Target="viewProps.xml"/><Relationship Id="rId8" Type="http://schemas.openxmlformats.org/officeDocument/2006/relationships/slideMaster" Target="slideMasters/slideMaster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commentAuthors" Target="commentAuthors.xml"/><Relationship Id="rId20" Type="http://schemas.openxmlformats.org/officeDocument/2006/relationships/slide" Target="slides/slide10.xml"/><Relationship Id="rId41" Type="http://schemas.openxmlformats.org/officeDocument/2006/relationships/slide" Target="slides/slide31.xml"/><Relationship Id="rId1" Type="http://schemas.openxmlformats.org/officeDocument/2006/relationships/customXml" Target="../customXml/item1.xml"/><Relationship Id="rId6"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radarChart>
        <c:radarStyle val="marker"/>
        <c:varyColors val="0"/>
        <c:ser>
          <c:idx val="1"/>
          <c:order val="0"/>
          <c:spPr>
            <a:ln w="12700" cap="flat" cmpd="sng" algn="ctr">
              <a:solidFill>
                <a:srgbClr val="F8A800"/>
              </a:solidFill>
              <a:prstDash val="solid"/>
              <a:miter lim="800000"/>
            </a:ln>
            <a:effectLst/>
          </c:spPr>
          <c:marker>
            <c:symbol val="none"/>
          </c:marker>
          <c:dLbls>
            <c:spPr>
              <a:solidFill>
                <a:schemeClr val="accent2">
                  <a:lumMod val="40000"/>
                  <a:lumOff val="6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'Key metrics summary (slide 4)'!$C$8:$C$16</c:f>
              <c:strCache>
                <c:ptCount val="9"/>
                <c:pt idx="0">
                  <c:v>Support access to online platforms/services off campus</c:v>
                </c:pt>
                <c:pt idx="1">
                  <c:v>Comfortable how learner/student data was collected/used</c:v>
                </c:pt>
                <c:pt idx="2">
                  <c:v>Quality of the online teaching environment</c:v>
                </c:pt>
                <c:pt idx="3">
                  <c:v>Use of digital resources was convenient</c:v>
                </c:pt>
                <c:pt idx="4">
                  <c:v>Use of digital resources enabled students/learners to make progress</c:v>
                </c:pt>
                <c:pt idx="5">
                  <c:v>Use of digital resources allowed them to assess student/learners fairly</c:v>
                </c:pt>
                <c:pt idx="6">
                  <c:v>Provided guidance about digital skills for teaching role</c:v>
                </c:pt>
                <c:pt idx="7">
                  <c:v>Provided assessment of digital skills and training needs </c:v>
                </c:pt>
                <c:pt idx="8">
                  <c:v>Supported to teach effectively online</c:v>
                </c:pt>
              </c:strCache>
            </c:strRef>
          </c:cat>
          <c:val>
            <c:numRef>
              <c:f>'Key metrics summary (slide 4)'!$D$8:$D$16</c:f>
              <c:numCache>
                <c:formatCode>0%</c:formatCode>
                <c:ptCount val="9"/>
                <c:pt idx="0">
                  <c:v>0.5</c:v>
                </c:pt>
                <c:pt idx="1">
                  <c:v>0.5</c:v>
                </c:pt>
                <c:pt idx="2">
                  <c:v>0.5</c:v>
                </c:pt>
                <c:pt idx="3">
                  <c:v>0.5</c:v>
                </c:pt>
                <c:pt idx="4">
                  <c:v>0.5</c:v>
                </c:pt>
                <c:pt idx="5">
                  <c:v>0.5</c:v>
                </c:pt>
                <c:pt idx="6">
                  <c:v>0.5</c:v>
                </c:pt>
                <c:pt idx="7">
                  <c:v>0.5</c:v>
                </c:pt>
                <c:pt idx="8">
                  <c:v>0.5</c:v>
                </c:pt>
              </c:numCache>
            </c:numRef>
          </c:val>
          <c:extLst>
            <c:ext xmlns:c16="http://schemas.microsoft.com/office/drawing/2014/chart" uri="{C3380CC4-5D6E-409C-BE32-E72D297353CC}">
              <c16:uniqueId val="{00000000-EA81-4840-B459-55312AC342D7}"/>
            </c:ext>
          </c:extLst>
        </c:ser>
        <c:dLbls>
          <c:showLegendKey val="0"/>
          <c:showVal val="0"/>
          <c:showCatName val="0"/>
          <c:showSerName val="0"/>
          <c:showPercent val="0"/>
          <c:showBubbleSize val="0"/>
        </c:dLbls>
        <c:axId val="693082816"/>
        <c:axId val="693084512"/>
      </c:radarChart>
      <c:catAx>
        <c:axId val="693082816"/>
        <c:scaling>
          <c:orientation val="minMax"/>
        </c:scaling>
        <c:delete val="0"/>
        <c:axPos val="b"/>
        <c:majorGridlines>
          <c:spPr>
            <a:ln w="9525" cap="flat" cmpd="sng" algn="ctr">
              <a:solidFill>
                <a:schemeClr val="tx1">
                  <a:lumMod val="15000"/>
                  <a:lumOff val="85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93084512"/>
        <c:crosses val="autoZero"/>
        <c:auto val="1"/>
        <c:lblAlgn val="ctr"/>
        <c:lblOffset val="100"/>
        <c:noMultiLvlLbl val="0"/>
      </c:catAx>
      <c:valAx>
        <c:axId val="693084512"/>
        <c:scaling>
          <c:orientation val="minMax"/>
          <c:max val="1"/>
        </c:scaling>
        <c:delete val="1"/>
        <c:axPos val="l"/>
        <c:majorGridlines>
          <c:spPr>
            <a:ln w="9525" cap="flat" cmpd="sng" algn="ctr">
              <a:solidFill>
                <a:schemeClr val="tx1">
                  <a:lumMod val="15000"/>
                  <a:lumOff val="85000"/>
                </a:schemeClr>
              </a:solidFill>
              <a:prstDash val="solid"/>
              <a:round/>
            </a:ln>
            <a:effectLst/>
          </c:spPr>
        </c:majorGridlines>
        <c:numFmt formatCode="0%" sourceLinked="1"/>
        <c:majorTickMark val="out"/>
        <c:minorTickMark val="none"/>
        <c:tickLblPos val="nextTo"/>
        <c:crossAx val="693082816"/>
        <c:crosses val="autoZero"/>
        <c:crossBetween val="between"/>
        <c:majorUnit val="0.2"/>
      </c:valAx>
      <c:spPr>
        <a:noFill/>
        <a:ln>
          <a:noFill/>
        </a:ln>
        <a:effectLst/>
      </c:spPr>
    </c:plotArea>
    <c:plotVisOnly val="1"/>
    <c:dispBlanksAs val="gap"/>
    <c:showDLblsOverMax val="0"/>
    <c:extLst/>
  </c:chart>
  <c:spPr>
    <a:noFill/>
    <a:ln w="6350" cap="flat" cmpd="sng" algn="ctr">
      <a:noFill/>
      <a:prstDash val="solid"/>
      <a:round/>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r>
              <a:rPr lang="en-US" sz="1100">
                <a:solidFill>
                  <a:schemeClr val="bg1"/>
                </a:solidFill>
                <a:latin typeface="Arial" panose="020B0604020202020204" pitchFamily="34" charset="0"/>
                <a:cs typeface="Arial" panose="020B0604020202020204" pitchFamily="34" charset="0"/>
              </a:rPr>
              <a:t>How much do you agree that we have provided:</a:t>
            </a:r>
            <a:endParaRPr lang="en-GB" sz="1100">
              <a:solidFill>
                <a:schemeClr val="bg1"/>
              </a:solidFill>
              <a:latin typeface="Arial" panose="020B0604020202020204" pitchFamily="34" charset="0"/>
              <a:cs typeface="Arial" panose="020B0604020202020204" pitchFamily="34" charset="0"/>
            </a:endParaRPr>
          </a:p>
        </c:rich>
      </c:tx>
      <c:layout>
        <c:manualLayout>
          <c:xMode val="edge"/>
          <c:yMode val="edge"/>
          <c:x val="0.26552590941912385"/>
          <c:y val="3.0320909155401362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stacked"/>
        <c:varyColors val="0"/>
        <c:ser>
          <c:idx val="0"/>
          <c:order val="0"/>
          <c:tx>
            <c:strRef>
              <c:f>'Digital skills (slide 27)'!$G$7</c:f>
              <c:strCache>
                <c:ptCount val="1"/>
                <c:pt idx="0">
                  <c:v>Agree</c:v>
                </c:pt>
              </c:strCache>
            </c:strRef>
          </c:tx>
          <c:spPr>
            <a:solidFill>
              <a:srgbClr val="8E155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'Digital skills (slide 27)'!$F$8:$F$12</c:f>
              <c:strCache>
                <c:ptCount val="5"/>
                <c:pt idx="0">
                  <c:v>Guidance about the digital skills needed in your teaching role?</c:v>
                </c:pt>
                <c:pt idx="1">
                  <c:v>An assessment of your digital skills and training needs?</c:v>
                </c:pt>
                <c:pt idx="2">
                  <c:v>Time to explore new digital tools and approaches? </c:v>
                </c:pt>
                <c:pt idx="3">
                  <c:v>Formal recognition, accreditation or certification for your digital skills?</c:v>
                </c:pt>
                <c:pt idx="4">
                  <c:v>Development opportunities to build digital skills for future employment?</c:v>
                </c:pt>
              </c:strCache>
            </c:strRef>
          </c:cat>
          <c:val>
            <c:numRef>
              <c:f>'Digital skills (slide 27)'!$G$8:$G$12</c:f>
              <c:numCache>
                <c:formatCode>0%</c:formatCode>
                <c:ptCount val="5"/>
                <c:pt idx="0">
                  <c:v>0.41666666666666669</c:v>
                </c:pt>
                <c:pt idx="1">
                  <c:v>0.41666666666666669</c:v>
                </c:pt>
                <c:pt idx="2">
                  <c:v>0.41666666666666669</c:v>
                </c:pt>
                <c:pt idx="3">
                  <c:v>0.41666666666666669</c:v>
                </c:pt>
                <c:pt idx="4">
                  <c:v>0.41666666666666669</c:v>
                </c:pt>
              </c:numCache>
            </c:numRef>
          </c:val>
          <c:extLst>
            <c:ext xmlns:c16="http://schemas.microsoft.com/office/drawing/2014/chart" uri="{C3380CC4-5D6E-409C-BE32-E72D297353CC}">
              <c16:uniqueId val="{00000000-FEB9-40EB-8112-075BA25FC786}"/>
            </c:ext>
          </c:extLst>
        </c:ser>
        <c:ser>
          <c:idx val="1"/>
          <c:order val="1"/>
          <c:tx>
            <c:strRef>
              <c:f>'Digital skills (slide 27)'!$H$7</c:f>
              <c:strCache>
                <c:ptCount val="1"/>
                <c:pt idx="0">
                  <c:v>Neutral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'Digital skills (slide 27)'!$F$8:$F$12</c:f>
              <c:strCache>
                <c:ptCount val="5"/>
                <c:pt idx="0">
                  <c:v>Guidance about the digital skills needed in your teaching role?</c:v>
                </c:pt>
                <c:pt idx="1">
                  <c:v>An assessment of your digital skills and training needs?</c:v>
                </c:pt>
                <c:pt idx="2">
                  <c:v>Time to explore new digital tools and approaches? </c:v>
                </c:pt>
                <c:pt idx="3">
                  <c:v>Formal recognition, accreditation or certification for your digital skills?</c:v>
                </c:pt>
                <c:pt idx="4">
                  <c:v>Development opportunities to build digital skills for future employment?</c:v>
                </c:pt>
              </c:strCache>
            </c:strRef>
          </c:cat>
          <c:val>
            <c:numRef>
              <c:f>'Digital skills (slide 27)'!$H$8:$H$12</c:f>
              <c:numCache>
                <c:formatCode>0%</c:formatCode>
                <c:ptCount val="5"/>
                <c:pt idx="0">
                  <c:v>0.33333333333333331</c:v>
                </c:pt>
                <c:pt idx="1">
                  <c:v>0.33333333333333331</c:v>
                </c:pt>
                <c:pt idx="2">
                  <c:v>0.33333333333333331</c:v>
                </c:pt>
                <c:pt idx="3">
                  <c:v>0.33333333333333331</c:v>
                </c:pt>
                <c:pt idx="4">
                  <c:v>0.33333333333333331</c:v>
                </c:pt>
              </c:numCache>
            </c:numRef>
          </c:val>
          <c:extLst>
            <c:ext xmlns:c16="http://schemas.microsoft.com/office/drawing/2014/chart" uri="{C3380CC4-5D6E-409C-BE32-E72D297353CC}">
              <c16:uniqueId val="{00000001-FEB9-40EB-8112-075BA25FC786}"/>
            </c:ext>
          </c:extLst>
        </c:ser>
        <c:ser>
          <c:idx val="2"/>
          <c:order val="2"/>
          <c:tx>
            <c:strRef>
              <c:f>'Digital skills (slide 27)'!$I$7</c:f>
              <c:strCache>
                <c:ptCount val="1"/>
                <c:pt idx="0">
                  <c:v>Disagree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'Digital skills (slide 27)'!$F$8:$F$12</c:f>
              <c:strCache>
                <c:ptCount val="5"/>
                <c:pt idx="0">
                  <c:v>Guidance about the digital skills needed in your teaching role?</c:v>
                </c:pt>
                <c:pt idx="1">
                  <c:v>An assessment of your digital skills and training needs?</c:v>
                </c:pt>
                <c:pt idx="2">
                  <c:v>Time to explore new digital tools and approaches? </c:v>
                </c:pt>
                <c:pt idx="3">
                  <c:v>Formal recognition, accreditation or certification for your digital skills?</c:v>
                </c:pt>
                <c:pt idx="4">
                  <c:v>Development opportunities to build digital skills for future employment?</c:v>
                </c:pt>
              </c:strCache>
            </c:strRef>
          </c:cat>
          <c:val>
            <c:numRef>
              <c:f>'Digital skills (slide 27)'!$I$8:$I$12</c:f>
              <c:numCache>
                <c:formatCode>0%</c:formatCode>
                <c:ptCount val="5"/>
                <c:pt idx="0">
                  <c:v>0.25</c:v>
                </c:pt>
                <c:pt idx="1">
                  <c:v>0.25</c:v>
                </c:pt>
                <c:pt idx="2">
                  <c:v>0.25</c:v>
                </c:pt>
                <c:pt idx="3">
                  <c:v>0.25</c:v>
                </c:pt>
                <c:pt idx="4">
                  <c:v>0.25</c:v>
                </c:pt>
              </c:numCache>
            </c:numRef>
          </c:val>
          <c:extLst>
            <c:ext xmlns:c16="http://schemas.microsoft.com/office/drawing/2014/chart" uri="{C3380CC4-5D6E-409C-BE32-E72D297353CC}">
              <c16:uniqueId val="{00000002-FEB9-40EB-8112-075BA25FC786}"/>
            </c:ext>
          </c:extLst>
        </c:ser>
        <c:dLbls>
          <c:showLegendKey val="0"/>
          <c:showVal val="0"/>
          <c:showCatName val="0"/>
          <c:showSerName val="0"/>
          <c:showPercent val="0"/>
          <c:showBubbleSize val="0"/>
        </c:dLbls>
        <c:gapWidth val="150"/>
        <c:overlap val="100"/>
        <c:axId val="1171363967"/>
        <c:axId val="1170765471"/>
      </c:barChart>
      <c:catAx>
        <c:axId val="1171363967"/>
        <c:scaling>
          <c:orientation val="maxMin"/>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1170765471"/>
        <c:crosses val="autoZero"/>
        <c:auto val="1"/>
        <c:lblAlgn val="ctr"/>
        <c:lblOffset val="100"/>
        <c:noMultiLvlLbl val="0"/>
      </c:catAx>
      <c:valAx>
        <c:axId val="1170765471"/>
        <c:scaling>
          <c:orientation val="minMax"/>
          <c:max val="1"/>
        </c:scaling>
        <c:delete val="1"/>
        <c:axPos val="t"/>
        <c:numFmt formatCode="0%" sourceLinked="1"/>
        <c:majorTickMark val="none"/>
        <c:minorTickMark val="none"/>
        <c:tickLblPos val="nextTo"/>
        <c:crossAx val="1171363967"/>
        <c:crosses val="autoZero"/>
        <c:crossBetween val="between"/>
      </c:valAx>
      <c:spPr>
        <a:no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a:solidFill>
                  <a:schemeClr val="bg1"/>
                </a:solidFill>
                <a:effectLst/>
                <a:latin typeface="Arial" panose="020B0604020202020204" pitchFamily="34" charset="0"/>
                <a:cs typeface="Arial" panose="020B0604020202020204" pitchFamily="34" charset="0"/>
              </a:rPr>
              <a:t>Where do you go for help with online and digital skills? </a:t>
            </a:r>
            <a:r>
              <a:rPr lang="en-GB" sz="1100" b="0" i="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8833513991095477"/>
          <c:y val="1.9592532955429807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'Online help (slide 28)'!$E$9:$E$17</c:f>
              <c:strCache>
                <c:ptCount val="9"/>
                <c:pt idx="0">
                  <c:v>Students/learners</c:v>
                </c:pt>
                <c:pt idx="1">
                  <c:v>Teaching colleagues</c:v>
                </c:pt>
                <c:pt idx="2">
                  <c:v>Library/learning resources staff</c:v>
                </c:pt>
                <c:pt idx="3">
                  <c:v>IT staff</c:v>
                </c:pt>
                <c:pt idx="4">
                  <c:v>Teaching and learning/e-learning staff and/or technicians</c:v>
                </c:pt>
                <c:pt idx="5">
                  <c:v>Other professional staff</c:v>
                </c:pt>
                <c:pt idx="6">
                  <c:v>Friends and family</c:v>
                </c:pt>
                <c:pt idx="7">
                  <c:v>Online videos and resources</c:v>
                </c:pt>
                <c:pt idx="8">
                  <c:v>I don't look for help</c:v>
                </c:pt>
              </c:strCache>
            </c:strRef>
          </c:cat>
          <c:val>
            <c:numRef>
              <c:f>'Online help (slide 28)'!$F$9:$F$17</c:f>
              <c:numCache>
                <c:formatCode>0%</c:formatCode>
                <c:ptCount val="9"/>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pt idx="8">
                  <c:v>0.83333333333333337</c:v>
                </c:pt>
              </c:numCache>
            </c:numRef>
          </c:val>
          <c:extLst>
            <c:ext xmlns:c16="http://schemas.microsoft.com/office/drawing/2014/chart" uri="{C3380CC4-5D6E-409C-BE32-E72D297353CC}">
              <c16:uniqueId val="{00000000-7AD5-4D9E-ABEB-0961D64C2459}"/>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a:solidFill>
                  <a:schemeClr val="bg1"/>
                </a:solidFill>
                <a:effectLst/>
                <a:latin typeface="Arial" panose="020B0604020202020204" pitchFamily="34" charset="0"/>
                <a:cs typeface="Arial" panose="020B0604020202020204" pitchFamily="34" charset="0"/>
              </a:rPr>
              <a:t>Which of these skills have we provided support or training for?  </a:t>
            </a:r>
            <a:r>
              <a:rPr lang="en-GB" sz="1100" b="0" i="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8833513991095477"/>
          <c:y val="1.9592532955429807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'Skills help (slide 32)'!$E$9:$E$22</c:f>
              <c:strCache>
                <c:ptCount val="14"/>
                <c:pt idx="0">
                  <c:v>Basic IT skills</c:v>
                </c:pt>
                <c:pt idx="1">
                  <c:v>Teaching online</c:v>
                </c:pt>
                <c:pt idx="2">
                  <c:v>Specialist software for your subject/role</c:v>
                </c:pt>
                <c:pt idx="3">
                  <c:v>Handling digital information, data and media</c:v>
                </c:pt>
                <c:pt idx="4">
                  <c:v>Data analysis</c:v>
                </c:pt>
                <c:pt idx="5">
                  <c:v>Coding or scripting</c:v>
                </c:pt>
                <c:pt idx="6">
                  <c:v>Creating accessible digital content</c:v>
                </c:pt>
                <c:pt idx="7">
                  <c:v>Managing social media or public web pages</c:v>
                </c:pt>
                <c:pt idx="8">
                  <c:v>Delivering effective digital assessments</c:v>
                </c:pt>
                <c:pt idx="9">
                  <c:v>Online publishing</c:v>
                </c:pt>
                <c:pt idx="10">
                  <c:v>Behaving safely and respectfully online</c:v>
                </c:pt>
                <c:pt idx="11">
                  <c:v>Keeping data secure</c:v>
                </c:pt>
                <c:pt idx="12">
                  <c:v>Digital copyright, IPR and licensing</c:v>
                </c:pt>
                <c:pt idx="13">
                  <c:v>None of these</c:v>
                </c:pt>
              </c:strCache>
            </c:strRef>
          </c:cat>
          <c:val>
            <c:numRef>
              <c:f>'Skills help (slide 32)'!$F$9:$F$22</c:f>
              <c:numCache>
                <c:formatCode>0%</c:formatCode>
                <c:ptCount val="14"/>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pt idx="8">
                  <c:v>0.83333333333333337</c:v>
                </c:pt>
                <c:pt idx="9">
                  <c:v>0.83333333333333337</c:v>
                </c:pt>
                <c:pt idx="10">
                  <c:v>0.83333333333333337</c:v>
                </c:pt>
                <c:pt idx="11">
                  <c:v>0.83333333333333337</c:v>
                </c:pt>
                <c:pt idx="12">
                  <c:v>0.83333333333333337</c:v>
                </c:pt>
                <c:pt idx="13">
                  <c:v>0.83333333333333337</c:v>
                </c:pt>
              </c:numCache>
            </c:numRef>
          </c:val>
          <c:extLst>
            <c:ext xmlns:c16="http://schemas.microsoft.com/office/drawing/2014/chart" uri="{C3380CC4-5D6E-409C-BE32-E72D297353CC}">
              <c16:uniqueId val="{00000000-AEB7-4D1C-953C-789D902E1374}"/>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000" b="1" dirty="0">
                <a:solidFill>
                  <a:schemeClr val="bg1"/>
                </a:solidFill>
                <a:latin typeface="Arial" panose="020B0604020202020204" pitchFamily="34" charset="0"/>
                <a:cs typeface="Arial" panose="020B0604020202020204" pitchFamily="34" charset="0"/>
              </a:rPr>
              <a:t>Overall, how well do we support you to teach effectively online?</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'Support learn (slide 29)'!$E$7</c:f>
              <c:strCache>
                <c:ptCount val="1"/>
                <c:pt idx="0">
                  <c:v>Overall, how well do we support you to teach effectively online?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'Support learn (slide 29)'!$D$8:$D$14</c:f>
              <c:strCache>
                <c:ptCount val="7"/>
                <c:pt idx="0">
                  <c:v>Best imaginable</c:v>
                </c:pt>
                <c:pt idx="1">
                  <c:v>Excellent</c:v>
                </c:pt>
                <c:pt idx="2">
                  <c:v>Good</c:v>
                </c:pt>
                <c:pt idx="3">
                  <c:v>Average</c:v>
                </c:pt>
                <c:pt idx="4">
                  <c:v>Poor</c:v>
                </c:pt>
                <c:pt idx="5">
                  <c:v>Awful</c:v>
                </c:pt>
                <c:pt idx="6">
                  <c:v>Worst imaginable</c:v>
                </c:pt>
              </c:strCache>
            </c:strRef>
          </c:cat>
          <c:val>
            <c:numRef>
              <c:f>'Support learn (slide 29)'!$E$8:$E$14</c:f>
              <c:numCache>
                <c:formatCode>0%</c:formatCode>
                <c:ptCount val="7"/>
                <c:pt idx="0">
                  <c:v>0.14285714285714285</c:v>
                </c:pt>
                <c:pt idx="1">
                  <c:v>0.14285714285714285</c:v>
                </c:pt>
                <c:pt idx="2">
                  <c:v>0.14285714285714285</c:v>
                </c:pt>
                <c:pt idx="3">
                  <c:v>0.14285714285714285</c:v>
                </c:pt>
                <c:pt idx="4">
                  <c:v>0.14285714285714285</c:v>
                </c:pt>
                <c:pt idx="5">
                  <c:v>0.14285714285714285</c:v>
                </c:pt>
                <c:pt idx="6">
                  <c:v>0.14285714285714285</c:v>
                </c:pt>
              </c:numCache>
            </c:numRef>
          </c:val>
          <c:extLst>
            <c:ext xmlns:c16="http://schemas.microsoft.com/office/drawing/2014/chart" uri="{C3380CC4-5D6E-409C-BE32-E72D297353CC}">
              <c16:uniqueId val="{00000000-80DC-41A9-99B4-2A0E43A70EE1}"/>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dirty="0">
                <a:solidFill>
                  <a:schemeClr val="bg1"/>
                </a:solidFill>
                <a:effectLst/>
                <a:latin typeface="Arial" panose="020B0604020202020204" pitchFamily="34" charset="0"/>
                <a:cs typeface="Arial" panose="020B0604020202020204" pitchFamily="34" charset="0"/>
              </a:rPr>
              <a:t>Which of these devices do you regularly use for teaching? </a:t>
            </a:r>
            <a:r>
              <a:rPr lang="en-GB" sz="1100" b="0" i="0" dirty="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2229836547572453"/>
          <c:y val="2.464805412194156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37929466184191057"/>
          <c:y val="0.12588377908475262"/>
          <c:w val="0.62070533815808948"/>
          <c:h val="0.83170514679787277"/>
        </c:manualLayout>
      </c:layout>
      <c:barChart>
        <c:barDir val="bar"/>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'Devices used (slide 11)'!$E$9:$E$18</c:f>
              <c:strCache>
                <c:ptCount val="10"/>
                <c:pt idx="0">
                  <c:v>Desktop computer</c:v>
                </c:pt>
                <c:pt idx="1">
                  <c:v>Laptop</c:v>
                </c:pt>
                <c:pt idx="2">
                  <c:v>Tablet</c:v>
                </c:pt>
                <c:pt idx="3">
                  <c:v>Smartphone</c:v>
                </c:pt>
                <c:pt idx="4">
                  <c:v>Virtual reality (VR), VR headset or simulated environment/virtual machinery</c:v>
                </c:pt>
                <c:pt idx="5">
                  <c:v>Additional screen</c:v>
                </c:pt>
                <c:pt idx="6">
                  <c:v>Microphone or headset</c:v>
                </c:pt>
                <c:pt idx="7">
                  <c:v>Camera or webcam</c:v>
                </c:pt>
                <c:pt idx="8">
                  <c:v>Other</c:v>
                </c:pt>
                <c:pt idx="9">
                  <c:v>None</c:v>
                </c:pt>
              </c:strCache>
            </c:strRef>
          </c:cat>
          <c:val>
            <c:numRef>
              <c:f>'Devices used (slide 11)'!$F$9:$F$18</c:f>
              <c:numCache>
                <c:formatCode>0%</c:formatCode>
                <c:ptCount val="10"/>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pt idx="8">
                  <c:v>0.83333333333333337</c:v>
                </c:pt>
                <c:pt idx="9">
                  <c:v>0.83333333333333337</c:v>
                </c:pt>
              </c:numCache>
            </c:numRef>
          </c:val>
          <c:extLst>
            <c:ext xmlns:c16="http://schemas.microsoft.com/office/drawing/2014/chart" uri="{C3380CC4-5D6E-409C-BE32-E72D297353CC}">
              <c16:uniqueId val="{00000000-EBC3-4E91-9FC5-7D68DC1DA174}"/>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1" dirty="0">
                <a:solidFill>
                  <a:schemeClr val="bg1"/>
                </a:solidFill>
                <a:latin typeface="Arial" panose="020B0604020202020204" pitchFamily="34" charset="0"/>
                <a:cs typeface="Arial" panose="020B0604020202020204" pitchFamily="34" charset="0"/>
              </a:rPr>
              <a:t>Overall, how would you rate the quality of the online teaching environment?</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'Online environment (slide 16)'!$E$7</c:f>
              <c:strCache>
                <c:ptCount val="1"/>
                <c:pt idx="0">
                  <c:v>Overall, how would you rate the quality of the online teaching environment?</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'Online environment (slide 16)'!$D$8:$D$14</c:f>
              <c:strCache>
                <c:ptCount val="7"/>
                <c:pt idx="0">
                  <c:v>Best imaginable</c:v>
                </c:pt>
                <c:pt idx="1">
                  <c:v>Excellent</c:v>
                </c:pt>
                <c:pt idx="2">
                  <c:v>Good</c:v>
                </c:pt>
                <c:pt idx="3">
                  <c:v>Average</c:v>
                </c:pt>
                <c:pt idx="4">
                  <c:v>Poor</c:v>
                </c:pt>
                <c:pt idx="5">
                  <c:v>Awful</c:v>
                </c:pt>
                <c:pt idx="6">
                  <c:v>Worst imaginable</c:v>
                </c:pt>
              </c:strCache>
            </c:strRef>
          </c:cat>
          <c:val>
            <c:numRef>
              <c:f>'Online environment (slide 16)'!$E$8:$E$14</c:f>
              <c:numCache>
                <c:formatCode>0%</c:formatCode>
                <c:ptCount val="7"/>
                <c:pt idx="0">
                  <c:v>0.14285714285714285</c:v>
                </c:pt>
                <c:pt idx="1">
                  <c:v>0.14285714285714285</c:v>
                </c:pt>
                <c:pt idx="2">
                  <c:v>0.14285714285714285</c:v>
                </c:pt>
                <c:pt idx="3">
                  <c:v>0.14285714285714285</c:v>
                </c:pt>
                <c:pt idx="4">
                  <c:v>0.14285714285714285</c:v>
                </c:pt>
                <c:pt idx="5">
                  <c:v>0.14285714285714285</c:v>
                </c:pt>
                <c:pt idx="6">
                  <c:v>0.14285714285714285</c:v>
                </c:pt>
              </c:numCache>
            </c:numRef>
          </c:val>
          <c:extLst>
            <c:ext xmlns:c16="http://schemas.microsoft.com/office/drawing/2014/chart" uri="{C3380CC4-5D6E-409C-BE32-E72D297353CC}">
              <c16:uniqueId val="{00000000-79C2-44D0-8B12-BACC1EC4C9BC}"/>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1" dirty="0">
                <a:solidFill>
                  <a:schemeClr val="bg1"/>
                </a:solidFill>
                <a:latin typeface="Arial" panose="020B0604020202020204" pitchFamily="34" charset="0"/>
                <a:cs typeface="Arial" panose="020B0604020202020204" pitchFamily="34" charset="0"/>
              </a:rPr>
              <a:t>What would you prefer us to invest in if funds were available?</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'Prefer invest (slide 17)'!$E$7</c:f>
              <c:strCache>
                <c:ptCount val="1"/>
                <c:pt idx="0">
                  <c:v>What would you prefer us to invest in?</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'Prefer invest (slide 17)'!$D$8:$D$12</c:f>
              <c:strCache>
                <c:ptCount val="5"/>
                <c:pt idx="0">
                  <c:v>More computers and devices</c:v>
                </c:pt>
                <c:pt idx="1">
                  <c:v>Upgrade platforms and systems</c:v>
                </c:pt>
                <c:pt idx="2">
                  <c:v>Specialist software for your courses</c:v>
                </c:pt>
                <c:pt idx="3">
                  <c:v>IT support</c:v>
                </c:pt>
                <c:pt idx="4">
                  <c:v>Digital content eg augmented/virtual reality or simulations</c:v>
                </c:pt>
              </c:strCache>
            </c:strRef>
          </c:cat>
          <c:val>
            <c:numRef>
              <c:f>'Prefer invest (slide 17)'!$E$8:$E$12</c:f>
              <c:numCache>
                <c:formatCode>0%</c:formatCode>
                <c:ptCount val="5"/>
                <c:pt idx="0">
                  <c:v>0.2</c:v>
                </c:pt>
                <c:pt idx="1">
                  <c:v>0.2</c:v>
                </c:pt>
                <c:pt idx="2">
                  <c:v>0.2</c:v>
                </c:pt>
                <c:pt idx="3">
                  <c:v>0.2</c:v>
                </c:pt>
                <c:pt idx="4">
                  <c:v>0.2</c:v>
                </c:pt>
              </c:numCache>
            </c:numRef>
          </c:val>
          <c:extLst>
            <c:ext xmlns:c16="http://schemas.microsoft.com/office/drawing/2014/chart" uri="{C3380CC4-5D6E-409C-BE32-E72D297353CC}">
              <c16:uniqueId val="{00000000-C9B0-400D-B7A0-990DF4013F7A}"/>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1" dirty="0">
                <a:solidFill>
                  <a:schemeClr val="bg1"/>
                </a:solidFill>
                <a:latin typeface="Arial" panose="020B0604020202020204" pitchFamily="34" charset="0"/>
                <a:cs typeface="Arial" panose="020B0604020202020204" pitchFamily="34" charset="0"/>
              </a:rPr>
              <a:t>Thinking about the current academic year:</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'Quality online learn (slide 19)'!$G$7</c:f>
              <c:strCache>
                <c:ptCount val="1"/>
                <c:pt idx="0">
                  <c:v>Have your taught classes taken place?</c:v>
                </c:pt>
              </c:strCache>
            </c:strRef>
          </c:tx>
          <c:spPr>
            <a:solidFill>
              <a:srgbClr val="0D224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'Quality online learn (slide 19)'!$F$8:$F$10</c:f>
              <c:strCache>
                <c:ptCount val="3"/>
                <c:pt idx="0">
                  <c:v>Mainly on campus</c:v>
                </c:pt>
                <c:pt idx="1">
                  <c:v>A mix of on campus and online</c:v>
                </c:pt>
                <c:pt idx="2">
                  <c:v>Mainly online</c:v>
                </c:pt>
              </c:strCache>
            </c:strRef>
          </c:cat>
          <c:val>
            <c:numRef>
              <c:f>'Quality online learn (slide 19)'!$G$8:$G$10</c:f>
              <c:numCache>
                <c:formatCode>0%</c:formatCode>
                <c:ptCount val="3"/>
                <c:pt idx="0">
                  <c:v>0.33333333333333331</c:v>
                </c:pt>
                <c:pt idx="1">
                  <c:v>0.33333333333333331</c:v>
                </c:pt>
                <c:pt idx="2">
                  <c:v>0.33333333333333331</c:v>
                </c:pt>
              </c:numCache>
            </c:numRef>
          </c:val>
          <c:extLst>
            <c:ext xmlns:c16="http://schemas.microsoft.com/office/drawing/2014/chart" uri="{C3380CC4-5D6E-409C-BE32-E72D297353CC}">
              <c16:uniqueId val="{00000000-DF4B-406E-B062-791BE463F8CA}"/>
            </c:ext>
          </c:extLst>
        </c:ser>
        <c:ser>
          <c:idx val="1"/>
          <c:order val="1"/>
          <c:tx>
            <c:strRef>
              <c:f>'Quality online learn (slide 19)'!$H$7</c:f>
              <c:strCache>
                <c:ptCount val="1"/>
                <c:pt idx="0">
                  <c:v>How do you prefer to be teach?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'Quality online learn (slide 19)'!$F$8:$F$10</c:f>
              <c:strCache>
                <c:ptCount val="3"/>
                <c:pt idx="0">
                  <c:v>Mainly on campus</c:v>
                </c:pt>
                <c:pt idx="1">
                  <c:v>A mix of on campus and online</c:v>
                </c:pt>
                <c:pt idx="2">
                  <c:v>Mainly online</c:v>
                </c:pt>
              </c:strCache>
            </c:strRef>
          </c:cat>
          <c:val>
            <c:numRef>
              <c:f>'Quality online learn (slide 19)'!$H$8:$H$10</c:f>
              <c:numCache>
                <c:formatCode>0%</c:formatCode>
                <c:ptCount val="3"/>
                <c:pt idx="0">
                  <c:v>0.33333333333333331</c:v>
                </c:pt>
                <c:pt idx="1">
                  <c:v>0.33333333333333331</c:v>
                </c:pt>
                <c:pt idx="2">
                  <c:v>0.33333333333333331</c:v>
                </c:pt>
              </c:numCache>
            </c:numRef>
          </c:val>
          <c:extLst>
            <c:ext xmlns:c16="http://schemas.microsoft.com/office/drawing/2014/chart" uri="{C3380CC4-5D6E-409C-BE32-E72D297353CC}">
              <c16:uniqueId val="{00000000-B05F-41DF-9315-5BC7786C4073}"/>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US" sz="1100" b="1" dirty="0">
                <a:solidFill>
                  <a:schemeClr val="bg1"/>
                </a:solidFill>
              </a:rPr>
              <a:t>Have any of these made it difficult for you to use digital technologies in your teaching</a:t>
            </a:r>
            <a:r>
              <a:rPr lang="en-US" sz="1100" b="1" baseline="0" dirty="0">
                <a:solidFill>
                  <a:schemeClr val="bg1"/>
                </a:solidFill>
              </a:rPr>
              <a:t> (</a:t>
            </a:r>
            <a:r>
              <a:rPr lang="en-US" sz="1100" b="0" baseline="0" dirty="0">
                <a:solidFill>
                  <a:schemeClr val="bg1"/>
                </a:solidFill>
              </a:rPr>
              <a:t>tic</a:t>
            </a:r>
            <a:r>
              <a:rPr lang="en-GB" sz="1100" b="0" dirty="0">
                <a:solidFill>
                  <a:schemeClr val="bg1"/>
                </a:solidFill>
              </a:rPr>
              <a:t>k all that apply)</a:t>
            </a:r>
          </a:p>
        </c:rich>
      </c:tx>
      <c:layout>
        <c:manualLayout>
          <c:xMode val="edge"/>
          <c:yMode val="edge"/>
          <c:x val="0.12836654389763877"/>
          <c:y val="2.4648101236326839E-2"/>
        </c:manualLayout>
      </c:layout>
      <c:overlay val="0"/>
      <c:spPr>
        <a:noFill/>
        <a:ln>
          <a:noFill/>
        </a:ln>
        <a:effectLst/>
      </c:spPr>
      <c:txPr>
        <a:bodyPr rot="0" spcFirstLastPara="1" vertOverflow="ellipsis" vert="horz" wrap="square" anchor="ctr" anchorCtr="1"/>
        <a:lstStyle/>
        <a:p>
          <a:pPr>
            <a:defRPr sz="1100" b="0"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29635917268632123"/>
          <c:y val="0.17957584255283551"/>
          <c:w val="0.68801627905689244"/>
          <c:h val="0.68321442974346036"/>
        </c:manualLayout>
      </c:layout>
      <c:barChart>
        <c:barDir val="bar"/>
        <c:grouping val="clustered"/>
        <c:varyColors val="0"/>
        <c:ser>
          <c:idx val="0"/>
          <c:order val="0"/>
          <c:tx>
            <c:strRef>
              <c:f>'Difficulties (slide 20)'!$I$9</c:f>
              <c:strCache>
                <c:ptCount val="1"/>
                <c:pt idx="0">
                  <c:v>On campus</c:v>
                </c:pt>
              </c:strCache>
            </c:strRef>
          </c:tx>
          <c:spPr>
            <a:solidFill>
              <a:srgbClr val="0D224C"/>
            </a:solidFill>
            <a:ln w="9525" cap="flat" cmpd="sng" algn="ctr">
              <a:noFill/>
              <a:round/>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'Difficulties (slide 20)'!$H$10:$H$16</c:f>
              <c:strCache>
                <c:ptCount val="7"/>
                <c:pt idx="0">
                  <c:v>No suitable computer/device</c:v>
                </c:pt>
                <c:pt idx="1">
                  <c:v>No safe area to work</c:v>
                </c:pt>
                <c:pt idx="2">
                  <c:v>No private area to work</c:v>
                </c:pt>
                <c:pt idx="3">
                  <c:v>Poor wifi connection</c:v>
                </c:pt>
                <c:pt idx="4">
                  <c:v>Mobile data costs</c:v>
                </c:pt>
                <c:pt idx="5">
                  <c:v>Can't access the systems you need</c:v>
                </c:pt>
                <c:pt idx="6">
                  <c:v>No issues</c:v>
                </c:pt>
              </c:strCache>
            </c:strRef>
          </c:cat>
          <c:val>
            <c:numRef>
              <c:f>'Difficulties (slide 20)'!$I$10:$I$16</c:f>
              <c:numCache>
                <c:formatCode>0%</c:formatCode>
                <c:ptCount val="7"/>
                <c:pt idx="0">
                  <c:v>0.83333333333333337</c:v>
                </c:pt>
                <c:pt idx="1">
                  <c:v>0.83333333333333337</c:v>
                </c:pt>
                <c:pt idx="2">
                  <c:v>0.83333333333333337</c:v>
                </c:pt>
                <c:pt idx="3">
                  <c:v>0.83333333333333337</c:v>
                </c:pt>
                <c:pt idx="4">
                  <c:v>0.83333333333333337</c:v>
                </c:pt>
                <c:pt idx="5">
                  <c:v>0.83333333333333337</c:v>
                </c:pt>
                <c:pt idx="6">
                  <c:v>0.83333333333333337</c:v>
                </c:pt>
              </c:numCache>
            </c:numRef>
          </c:val>
          <c:extLst>
            <c:ext xmlns:c16="http://schemas.microsoft.com/office/drawing/2014/chart" uri="{C3380CC4-5D6E-409C-BE32-E72D297353CC}">
              <c16:uniqueId val="{00000000-E0DC-4247-9181-B3036ADC37D4}"/>
            </c:ext>
          </c:extLst>
        </c:ser>
        <c:ser>
          <c:idx val="1"/>
          <c:order val="1"/>
          <c:tx>
            <c:strRef>
              <c:f>'Difficulties (slide 20)'!$J$9</c:f>
              <c:strCache>
                <c:ptCount val="1"/>
                <c:pt idx="0">
                  <c:v>Off campus</c:v>
                </c:pt>
              </c:strCache>
            </c:strRef>
          </c:tx>
          <c:spPr>
            <a:gradFill rotWithShape="1">
              <a:gsLst>
                <a:gs pos="0">
                  <a:schemeClr val="accent5">
                    <a:shade val="76000"/>
                    <a:lumMod val="110000"/>
                    <a:satMod val="105000"/>
                    <a:tint val="67000"/>
                  </a:schemeClr>
                </a:gs>
                <a:gs pos="50000">
                  <a:schemeClr val="accent5">
                    <a:shade val="76000"/>
                    <a:lumMod val="105000"/>
                    <a:satMod val="103000"/>
                    <a:tint val="73000"/>
                  </a:schemeClr>
                </a:gs>
                <a:gs pos="100000">
                  <a:schemeClr val="accent5">
                    <a:shade val="76000"/>
                    <a:lumMod val="105000"/>
                    <a:satMod val="109000"/>
                    <a:tint val="81000"/>
                  </a:schemeClr>
                </a:gs>
              </a:gsLst>
              <a:lin ang="5400000" scaled="0"/>
            </a:gradFill>
            <a:ln w="9525" cap="flat" cmpd="sng" algn="ctr">
              <a:solidFill>
                <a:schemeClr val="accent5">
                  <a:shade val="76000"/>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'Difficulties (slide 20)'!$H$10:$H$16</c:f>
              <c:strCache>
                <c:ptCount val="7"/>
                <c:pt idx="0">
                  <c:v>No suitable computer/device</c:v>
                </c:pt>
                <c:pt idx="1">
                  <c:v>No safe area to work</c:v>
                </c:pt>
                <c:pt idx="2">
                  <c:v>No private area to work</c:v>
                </c:pt>
                <c:pt idx="3">
                  <c:v>Poor wifi connection</c:v>
                </c:pt>
                <c:pt idx="4">
                  <c:v>Mobile data costs</c:v>
                </c:pt>
                <c:pt idx="5">
                  <c:v>Can't access the systems you need</c:v>
                </c:pt>
                <c:pt idx="6">
                  <c:v>No issues</c:v>
                </c:pt>
              </c:strCache>
            </c:strRef>
          </c:cat>
          <c:val>
            <c:numRef>
              <c:f>'Difficulties (slide 20)'!$J$10:$J$16</c:f>
              <c:numCache>
                <c:formatCode>0%</c:formatCode>
                <c:ptCount val="7"/>
                <c:pt idx="0">
                  <c:v>0.83333333333333337</c:v>
                </c:pt>
                <c:pt idx="1">
                  <c:v>0.83333333333333337</c:v>
                </c:pt>
                <c:pt idx="2">
                  <c:v>0.83333333333333337</c:v>
                </c:pt>
                <c:pt idx="3">
                  <c:v>0.83333333333333337</c:v>
                </c:pt>
                <c:pt idx="4">
                  <c:v>0.83333333333333337</c:v>
                </c:pt>
                <c:pt idx="5">
                  <c:v>0.83333333333333337</c:v>
                </c:pt>
                <c:pt idx="6">
                  <c:v>0.83333333333333337</c:v>
                </c:pt>
              </c:numCache>
            </c:numRef>
          </c:val>
          <c:extLst>
            <c:ext xmlns:c16="http://schemas.microsoft.com/office/drawing/2014/chart" uri="{C3380CC4-5D6E-409C-BE32-E72D297353CC}">
              <c16:uniqueId val="{00000000-22F4-4D4D-86C1-AF8D81475338}"/>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US" sz="1100" b="1" i="0" dirty="0">
                <a:solidFill>
                  <a:schemeClr val="bg1"/>
                </a:solidFill>
                <a:effectLst/>
                <a:latin typeface="Arial" panose="020B0604020202020204" pitchFamily="34" charset="0"/>
                <a:cs typeface="Arial" panose="020B0604020202020204" pitchFamily="34" charset="0"/>
              </a:rPr>
              <a:t>In the last academic year, which of these activities have you engaged in as part of your teaching? </a:t>
            </a:r>
            <a:r>
              <a:rPr lang="en-GB" sz="1100" b="0" i="0" dirty="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2836654389763877"/>
          <c:y val="2.4648101236326839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rgbClr val="0D224C"/>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'Which activities (slide 21)'!$E$9:$E$21</c:f>
              <c:strCache>
                <c:ptCount val="13"/>
                <c:pt idx="0">
                  <c:v>Delivered a recorded lecture or class</c:v>
                </c:pt>
                <c:pt idx="1">
                  <c:v>Produced and/or uploaded content onliine</c:v>
                </c:pt>
                <c:pt idx="2">
                  <c:v>Mixed face-to-face/online class</c:v>
                </c:pt>
                <c:pt idx="3">
                  <c:v>Computer-marked test/assessment</c:v>
                </c:pt>
                <c:pt idx="4">
                  <c:v>Online quizzes</c:v>
                </c:pt>
                <c:pt idx="5">
                  <c:v>Live polling</c:v>
                </c:pt>
                <c:pt idx="6">
                  <c:v>Set online research tasks</c:v>
                </c:pt>
                <c:pt idx="7">
                  <c:v>Take part/moderate online text-based discussion</c:v>
                </c:pt>
                <c:pt idx="8">
                  <c:v>Supported online collaboration</c:v>
                </c:pt>
                <c:pt idx="9">
                  <c:v>Virtual lab, practical or fieldwork</c:v>
                </c:pt>
                <c:pt idx="10">
                  <c:v>Online game or simulation</c:v>
                </c:pt>
                <c:pt idx="11">
                  <c:v>Virtual/augmented or extended reality</c:v>
                </c:pt>
                <c:pt idx="12">
                  <c:v>None of these</c:v>
                </c:pt>
              </c:strCache>
            </c:strRef>
          </c:cat>
          <c:val>
            <c:numRef>
              <c:f>'Which activities (slide 21)'!$F$9:$F$21</c:f>
              <c:numCache>
                <c:formatCode>0%</c:formatCode>
                <c:ptCount val="13"/>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pt idx="8">
                  <c:v>0.83333333333333337</c:v>
                </c:pt>
                <c:pt idx="9">
                  <c:v>0.83333333333333337</c:v>
                </c:pt>
                <c:pt idx="10">
                  <c:v>0.83333333333333337</c:v>
                </c:pt>
                <c:pt idx="11">
                  <c:v>0.83333333333333337</c:v>
                </c:pt>
                <c:pt idx="12">
                  <c:v>0.83333333333333337</c:v>
                </c:pt>
              </c:numCache>
            </c:numRef>
          </c:val>
          <c:extLst>
            <c:ext xmlns:c16="http://schemas.microsoft.com/office/drawing/2014/chart" uri="{C3380CC4-5D6E-409C-BE32-E72D297353CC}">
              <c16:uniqueId val="{00000000-30FC-47AB-88CF-0F2CAF21F736}"/>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r>
              <a:rPr lang="en-US" sz="1100" dirty="0">
                <a:solidFill>
                  <a:schemeClr val="bg1"/>
                </a:solidFill>
                <a:latin typeface="Arial" panose="020B0604020202020204" pitchFamily="34" charset="0"/>
                <a:cs typeface="Arial" panose="020B0604020202020204" pitchFamily="34" charset="0"/>
              </a:rPr>
              <a:t>How much do you agree that use of digital technologies in your teaching:</a:t>
            </a:r>
            <a:endParaRPr lang="en-GB" sz="1100" dirty="0">
              <a:solidFill>
                <a:schemeClr val="bg1"/>
              </a:solidFill>
              <a:latin typeface="Arial" panose="020B0604020202020204" pitchFamily="34" charset="0"/>
              <a:cs typeface="Arial" panose="020B0604020202020204" pitchFamily="34" charset="0"/>
            </a:endParaRPr>
          </a:p>
        </c:rich>
      </c:tx>
      <c:layout>
        <c:manualLayout>
          <c:xMode val="edge"/>
          <c:yMode val="edge"/>
          <c:x val="0.16813825567189322"/>
          <c:y val="2.9236614256194275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4989886184066844"/>
          <c:y val="0.14857719540550521"/>
          <c:w val="0.47663842858552047"/>
          <c:h val="0.74889642880064367"/>
        </c:manualLayout>
      </c:layout>
      <c:barChart>
        <c:barDir val="bar"/>
        <c:grouping val="stacked"/>
        <c:varyColors val="0"/>
        <c:ser>
          <c:idx val="0"/>
          <c:order val="0"/>
          <c:tx>
            <c:strRef>
              <c:f>'Learning online (slide 22)'!$G$7</c:f>
              <c:strCache>
                <c:ptCount val="1"/>
                <c:pt idx="0">
                  <c:v>Agree</c:v>
                </c:pt>
              </c:strCache>
            </c:strRef>
          </c:tx>
          <c:spPr>
            <a:solidFill>
              <a:srgbClr val="0D224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'Learning online (slide 22)'!$F$8:$F$12</c:f>
              <c:strCache>
                <c:ptCount val="5"/>
                <c:pt idx="0">
                  <c:v>Is convenient for you?</c:v>
                </c:pt>
                <c:pt idx="1">
                  <c:v>Allows you to teach in the ways that you prefer?</c:v>
                </c:pt>
                <c:pt idx="2">
                  <c:v>Enables [students/learners] to make good progress? *</c:v>
                </c:pt>
                <c:pt idx="3">
                  <c:v>Makes you feel part of a community of staff and students? </c:v>
                </c:pt>
                <c:pt idx="4">
                  <c:v>Allows you to assess [students/learners] fairly? *</c:v>
                </c:pt>
              </c:strCache>
            </c:strRef>
          </c:cat>
          <c:val>
            <c:numRef>
              <c:f>'Learning online (slide 22)'!$G$8:$G$12</c:f>
              <c:numCache>
                <c:formatCode>0%</c:formatCode>
                <c:ptCount val="5"/>
                <c:pt idx="0">
                  <c:v>0.41666666666666669</c:v>
                </c:pt>
                <c:pt idx="1">
                  <c:v>0.41666666666666669</c:v>
                </c:pt>
                <c:pt idx="2">
                  <c:v>0.41666666666666669</c:v>
                </c:pt>
                <c:pt idx="3">
                  <c:v>0.41666666666666669</c:v>
                </c:pt>
                <c:pt idx="4">
                  <c:v>0.41666666666666669</c:v>
                </c:pt>
              </c:numCache>
            </c:numRef>
          </c:val>
          <c:extLst>
            <c:ext xmlns:c16="http://schemas.microsoft.com/office/drawing/2014/chart" uri="{C3380CC4-5D6E-409C-BE32-E72D297353CC}">
              <c16:uniqueId val="{00000000-6F5F-499F-A2BF-52D40340DB5A}"/>
            </c:ext>
          </c:extLst>
        </c:ser>
        <c:ser>
          <c:idx val="1"/>
          <c:order val="1"/>
          <c:tx>
            <c:strRef>
              <c:f>'Learning online (slide 22)'!$H$7</c:f>
              <c:strCache>
                <c:ptCount val="1"/>
                <c:pt idx="0">
                  <c:v>Neutral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'Learning online (slide 22)'!$F$8:$F$12</c:f>
              <c:strCache>
                <c:ptCount val="5"/>
                <c:pt idx="0">
                  <c:v>Is convenient for you?</c:v>
                </c:pt>
                <c:pt idx="1">
                  <c:v>Allows you to teach in the ways that you prefer?</c:v>
                </c:pt>
                <c:pt idx="2">
                  <c:v>Enables [students/learners] to make good progress? *</c:v>
                </c:pt>
                <c:pt idx="3">
                  <c:v>Makes you feel part of a community of staff and students? </c:v>
                </c:pt>
                <c:pt idx="4">
                  <c:v>Allows you to assess [students/learners] fairly? *</c:v>
                </c:pt>
              </c:strCache>
            </c:strRef>
          </c:cat>
          <c:val>
            <c:numRef>
              <c:f>'Learning online (slide 22)'!$H$8:$H$12</c:f>
              <c:numCache>
                <c:formatCode>0%</c:formatCode>
                <c:ptCount val="5"/>
                <c:pt idx="0">
                  <c:v>0.33333333333333331</c:v>
                </c:pt>
                <c:pt idx="1">
                  <c:v>0.33333333333333331</c:v>
                </c:pt>
                <c:pt idx="2">
                  <c:v>0.33333333333333331</c:v>
                </c:pt>
                <c:pt idx="3">
                  <c:v>0.33333333333333331</c:v>
                </c:pt>
                <c:pt idx="4">
                  <c:v>0.33333333333333331</c:v>
                </c:pt>
              </c:numCache>
            </c:numRef>
          </c:val>
          <c:extLst>
            <c:ext xmlns:c16="http://schemas.microsoft.com/office/drawing/2014/chart" uri="{C3380CC4-5D6E-409C-BE32-E72D297353CC}">
              <c16:uniqueId val="{00000001-6F5F-499F-A2BF-52D40340DB5A}"/>
            </c:ext>
          </c:extLst>
        </c:ser>
        <c:ser>
          <c:idx val="2"/>
          <c:order val="2"/>
          <c:tx>
            <c:strRef>
              <c:f>'Learning online (slide 22)'!$I$7</c:f>
              <c:strCache>
                <c:ptCount val="1"/>
                <c:pt idx="0">
                  <c:v>Disagree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'Learning online (slide 22)'!$F$8:$F$12</c:f>
              <c:strCache>
                <c:ptCount val="5"/>
                <c:pt idx="0">
                  <c:v>Is convenient for you?</c:v>
                </c:pt>
                <c:pt idx="1">
                  <c:v>Allows you to teach in the ways that you prefer?</c:v>
                </c:pt>
                <c:pt idx="2">
                  <c:v>Enables [students/learners] to make good progress? *</c:v>
                </c:pt>
                <c:pt idx="3">
                  <c:v>Makes you feel part of a community of staff and students? </c:v>
                </c:pt>
                <c:pt idx="4">
                  <c:v>Allows you to assess [students/learners] fairly? *</c:v>
                </c:pt>
              </c:strCache>
            </c:strRef>
          </c:cat>
          <c:val>
            <c:numRef>
              <c:f>'Learning online (slide 22)'!$I$8:$I$12</c:f>
              <c:numCache>
                <c:formatCode>0%</c:formatCode>
                <c:ptCount val="5"/>
                <c:pt idx="0">
                  <c:v>0.25</c:v>
                </c:pt>
                <c:pt idx="1">
                  <c:v>0.25</c:v>
                </c:pt>
                <c:pt idx="2">
                  <c:v>0.25</c:v>
                </c:pt>
                <c:pt idx="3">
                  <c:v>0.25</c:v>
                </c:pt>
                <c:pt idx="4">
                  <c:v>0.25</c:v>
                </c:pt>
              </c:numCache>
            </c:numRef>
          </c:val>
          <c:extLst>
            <c:ext xmlns:c16="http://schemas.microsoft.com/office/drawing/2014/chart" uri="{C3380CC4-5D6E-409C-BE32-E72D297353CC}">
              <c16:uniqueId val="{00000002-6F5F-499F-A2BF-52D40340DB5A}"/>
            </c:ext>
          </c:extLst>
        </c:ser>
        <c:dLbls>
          <c:showLegendKey val="0"/>
          <c:showVal val="0"/>
          <c:showCatName val="0"/>
          <c:showSerName val="0"/>
          <c:showPercent val="0"/>
          <c:showBubbleSize val="0"/>
        </c:dLbls>
        <c:gapWidth val="150"/>
        <c:overlap val="100"/>
        <c:axId val="1171363967"/>
        <c:axId val="1170765471"/>
      </c:barChart>
      <c:catAx>
        <c:axId val="1171363967"/>
        <c:scaling>
          <c:orientation val="maxMin"/>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1170765471"/>
        <c:crosses val="autoZero"/>
        <c:auto val="1"/>
        <c:lblAlgn val="ctr"/>
        <c:lblOffset val="100"/>
        <c:noMultiLvlLbl val="0"/>
      </c:catAx>
      <c:valAx>
        <c:axId val="1170765471"/>
        <c:scaling>
          <c:orientation val="minMax"/>
          <c:max val="1"/>
        </c:scaling>
        <c:delete val="1"/>
        <c:axPos val="t"/>
        <c:numFmt formatCode="0%" sourceLinked="1"/>
        <c:majorTickMark val="none"/>
        <c:minorTickMark val="none"/>
        <c:tickLblPos val="nextTo"/>
        <c:crossAx val="1171363967"/>
        <c:crosses val="autoZero"/>
        <c:crossBetween val="between"/>
      </c:valAx>
      <c:spPr>
        <a:no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0" i="0" u="none" strike="noStrike" baseline="0" dirty="0">
                <a:effectLst/>
              </a:rPr>
              <a:t>How much do you agree you were given the chance to be involved in decisions about your digital experience</a:t>
            </a:r>
            <a:endParaRPr lang="en-US" sz="1100" b="1" dirty="0">
              <a:solidFill>
                <a:schemeClr val="bg1"/>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'Quality online learn (slide 25)'!$E$7</c:f>
              <c:strCache>
                <c:ptCount val="1"/>
                <c:pt idx="0">
                  <c:v>How much do you agree you were given the chance to be involved in decisions about your digital experience</c:v>
                </c:pt>
              </c:strCache>
            </c:strRef>
          </c:tx>
          <c:spPr>
            <a:solidFill>
              <a:srgbClr val="0D224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'Quality online learn (slide 25)'!$D$8:$D$10</c:f>
              <c:strCache>
                <c:ptCount val="3"/>
                <c:pt idx="0">
                  <c:v>Agree</c:v>
                </c:pt>
                <c:pt idx="1">
                  <c:v>Neutral </c:v>
                </c:pt>
                <c:pt idx="2">
                  <c:v>Disagree</c:v>
                </c:pt>
              </c:strCache>
            </c:strRef>
          </c:cat>
          <c:val>
            <c:numRef>
              <c:f>'Quality online learn (slide 25)'!$E$8:$E$10</c:f>
              <c:numCache>
                <c:formatCode>0%</c:formatCode>
                <c:ptCount val="3"/>
                <c:pt idx="0">
                  <c:v>0.33333333333333331</c:v>
                </c:pt>
                <c:pt idx="1">
                  <c:v>0.33333333333333331</c:v>
                </c:pt>
                <c:pt idx="2">
                  <c:v>0.33333333333333331</c:v>
                </c:pt>
              </c:numCache>
            </c:numRef>
          </c:val>
          <c:extLst>
            <c:ext xmlns:c16="http://schemas.microsoft.com/office/drawing/2014/chart" uri="{C3380CC4-5D6E-409C-BE32-E72D297353CC}">
              <c16:uniqueId val="{00000000-DF4B-406E-B062-791BE463F8CA}"/>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withinLinearReversed" id="25">
  <a:schemeClr val="accent5"/>
</cs:colorStyle>
</file>

<file path=ppt/charts/colors12.xml><?xml version="1.0" encoding="utf-8"?>
<cs:colorStyle xmlns:cs="http://schemas.microsoft.com/office/drawing/2012/chartStyle" xmlns:a="http://schemas.openxmlformats.org/drawingml/2006/main" meth="withinLinearReversed" id="25">
  <a:schemeClr val="accent5"/>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colors7.xml><?xml version="1.0" encoding="utf-8"?>
<cs:colorStyle xmlns:cs="http://schemas.microsoft.com/office/drawing/2012/chartStyle" xmlns:a="http://schemas.openxmlformats.org/drawingml/2006/main" meth="withinLinearReversed" id="25">
  <a:schemeClr val="accent5"/>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416490-CC85-444F-957E-7EDE2DF62D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481A4F1-4F56-6840-97A0-5D99C0EA96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498A0A-2E8D-DF4F-9C31-A81C00E300DB}" type="datetimeFigureOut">
              <a:rPr lang="en-GB" smtClean="0"/>
              <a:t>04/12/2023</a:t>
            </a:fld>
            <a:endParaRPr lang="en-GB"/>
          </a:p>
        </p:txBody>
      </p:sp>
      <p:sp>
        <p:nvSpPr>
          <p:cNvPr id="4" name="Footer Placeholder 3">
            <a:extLst>
              <a:ext uri="{FF2B5EF4-FFF2-40B4-BE49-F238E27FC236}">
                <a16:creationId xmlns:a16="http://schemas.microsoft.com/office/drawing/2014/main" id="{EB89A510-34A7-3B44-B012-7C929876E9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C024C06-B906-CB40-A7E2-6054534BD81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F633EF-120A-2C48-B885-0B1F58D5D76B}" type="slidenum">
              <a:rPr lang="en-GB" smtClean="0"/>
              <a:t>‹#›</a:t>
            </a:fld>
            <a:endParaRPr lang="en-GB"/>
          </a:p>
        </p:txBody>
      </p:sp>
    </p:spTree>
    <p:extLst>
      <p:ext uri="{BB962C8B-B14F-4D97-AF65-F5344CB8AC3E}">
        <p14:creationId xmlns:p14="http://schemas.microsoft.com/office/powerpoint/2010/main" val="1035568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C2C31F-EDF8-D64C-B235-4BEA7689D6AD}" type="datetimeFigureOut">
              <a:rPr lang="en-GB" smtClean="0"/>
              <a:t>04/12/2023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1567F-F019-E948-A7D1-1F94AF06001C}" type="slidenum">
              <a:rPr lang="en-GB" smtClean="0"/>
              <a:t>‹#›</a:t>
            </a:fld>
            <a:endParaRPr lang="en-GB"/>
          </a:p>
        </p:txBody>
      </p:sp>
    </p:spTree>
    <p:extLst>
      <p:ext uri="{BB962C8B-B14F-4D97-AF65-F5344CB8AC3E}">
        <p14:creationId xmlns:p14="http://schemas.microsoft.com/office/powerpoint/2010/main" val="1780200895"/>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311567F-F019-E948-A7D1-1F94AF06001C}" type="slidenum">
              <a:rPr lang="en-GB" smtClean="0"/>
              <a:t>2</a:t>
            </a:fld>
            <a:endParaRPr lang="en-GB"/>
          </a:p>
        </p:txBody>
      </p:sp>
    </p:spTree>
    <p:extLst>
      <p:ext uri="{BB962C8B-B14F-4D97-AF65-F5344CB8AC3E}">
        <p14:creationId xmlns:p14="http://schemas.microsoft.com/office/powerpoint/2010/main" val="49745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311567F-F019-E948-A7D1-1F94AF06001C}" type="slidenum">
              <a:rPr lang="en-GB" smtClean="0"/>
              <a:t>8</a:t>
            </a:fld>
            <a:endParaRPr lang="en-GB"/>
          </a:p>
        </p:txBody>
      </p:sp>
    </p:spTree>
    <p:extLst>
      <p:ext uri="{BB962C8B-B14F-4D97-AF65-F5344CB8AC3E}">
        <p14:creationId xmlns:p14="http://schemas.microsoft.com/office/powerpoint/2010/main" val="4124744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hasCustomPrompt="1"/>
          </p:nvPr>
        </p:nvSpPr>
        <p:spPr>
          <a:xfrm>
            <a:off x="358774" y="2995886"/>
            <a:ext cx="5373811" cy="341572"/>
          </a:xfrm>
          <a:prstGeom prst="rect">
            <a:avLst/>
          </a:prstGeom>
        </p:spPr>
        <p:txBody>
          <a:bodyPr lIns="0" tIns="0" rIns="0" bIns="0"/>
          <a:lstStyle>
            <a:lvl1pPr algn="l">
              <a:lnSpc>
                <a:spcPct val="100000"/>
              </a:lnSpc>
              <a:defRPr sz="3100" b="1" i="0">
                <a:solidFill>
                  <a:schemeClr val="bg1"/>
                </a:solidFill>
                <a:latin typeface="+mn-lt"/>
                <a:ea typeface="Roboto Black" panose="02000000000000000000" pitchFamily="2" charset="0"/>
              </a:defRPr>
            </a:lvl1pPr>
          </a:lstStyle>
          <a:p>
            <a:r>
              <a:rPr lang="en-US"/>
              <a:t>Click to edit Master title style (white or black text)</a:t>
            </a:r>
            <a:endParaRPr lang="en-GB"/>
          </a:p>
        </p:txBody>
      </p:sp>
      <p:sp>
        <p:nvSpPr>
          <p:cNvPr id="3" name="Content Placeholder 2">
            <a:extLst>
              <a:ext uri="{FF2B5EF4-FFF2-40B4-BE49-F238E27FC236}">
                <a16:creationId xmlns:a16="http://schemas.microsoft.com/office/drawing/2014/main" id="{37F543DD-043A-7743-A914-4BD35CA1C688}"/>
              </a:ext>
            </a:extLst>
          </p:cNvPr>
          <p:cNvSpPr>
            <a:spLocks noGrp="1"/>
          </p:cNvSpPr>
          <p:nvPr>
            <p:ph idx="1" hasCustomPrompt="1"/>
          </p:nvPr>
        </p:nvSpPr>
        <p:spPr>
          <a:xfrm>
            <a:off x="6877051" y="339726"/>
            <a:ext cx="1908174" cy="542478"/>
          </a:xfrm>
          <a:prstGeom prst="rect">
            <a:avLst/>
          </a:prstGeom>
        </p:spPr>
        <p:txBody>
          <a:bodyPr lIns="0" tIns="0" rIns="0" bIns="0"/>
          <a:lstStyle>
            <a:lvl1pPr marL="36910" indent="0" algn="r" defTabSz="270000">
              <a:lnSpc>
                <a:spcPct val="100000"/>
              </a:lnSpc>
              <a:buNone/>
              <a:tabLst/>
              <a:defRPr sz="1000" b="0" i="0">
                <a:solidFill>
                  <a:schemeClr val="bg1"/>
                </a:solidFill>
                <a:latin typeface="+mn-lt"/>
                <a:ea typeface="Roboto Medium" panose="02000000000000000000" pitchFamily="2" charset="0"/>
              </a:defRPr>
            </a:lvl1pPr>
            <a:lvl2pPr marL="139303"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2pPr>
            <a:lvl3pPr marL="270271"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3pPr>
            <a:lvl4pPr marL="402431"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4pPr>
            <a:lvl5pPr marL="533400"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5pPr>
          </a:lstStyle>
          <a:p>
            <a:pPr lvl="0"/>
            <a:r>
              <a:rPr lang="en-US"/>
              <a:t>Date / publication (white/black)</a:t>
            </a:r>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hasCustomPrompt="1"/>
          </p:nvPr>
        </p:nvSpPr>
        <p:spPr>
          <a:xfrm>
            <a:off x="358774" y="4105351"/>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 (white or black text)</a:t>
            </a:r>
          </a:p>
        </p:txBody>
      </p:sp>
    </p:spTree>
    <p:extLst>
      <p:ext uri="{BB962C8B-B14F-4D97-AF65-F5344CB8AC3E}">
        <p14:creationId xmlns:p14="http://schemas.microsoft.com/office/powerpoint/2010/main" val="1831806424"/>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293035036"/>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3056792519"/>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COLUMN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ABBF1310-C6E8-4747-8F27-E8B3BAE2CD43}"/>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25200140"/>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LUMN &amp; GRAPHIC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3368455E-248E-4A62-84CB-1504411DD432}"/>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3852958"/>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PHIC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10242343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1005669131"/>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NGLE COLUMN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102810A4-96FB-42BF-AA7B-3057FF99AC6B}"/>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4800510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LUMN &amp; GRAPHIC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F235B841-1D1F-46DF-839D-40ADD4D36BA1}"/>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61864820"/>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APHIC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1142319169"/>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INGLE COLUMN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D7370905-EA8F-408C-AF88-BA9535B1D73D}"/>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6250523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GNOFF / BAC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47949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tx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2295955569"/>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NGLE COLUMN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tx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8DA157DE-7020-4FC1-84EC-74C89F24A6F1}"/>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tx1"/>
                </a:solidFill>
                <a:latin typeface="+mn-lt"/>
                <a:ea typeface="Roboto Light" panose="02000000000000000000" pitchFamily="2" charset="0"/>
              </a:defRPr>
            </a:lvl1pPr>
            <a:lvl2pPr marL="180975" indent="-90488" defTabSz="270000">
              <a:lnSpc>
                <a:spcPct val="100000"/>
              </a:lnSpc>
              <a:tabLst/>
              <a:defRPr sz="1200" b="0" i="0">
                <a:solidFill>
                  <a:schemeClr val="tx1"/>
                </a:solidFill>
                <a:latin typeface="+mn-lt"/>
                <a:ea typeface="Roboto Light" panose="02000000000000000000" pitchFamily="2" charset="0"/>
              </a:defRPr>
            </a:lvl2pPr>
            <a:lvl3pPr marL="266700" indent="-85725" defTabSz="270000">
              <a:lnSpc>
                <a:spcPct val="100000"/>
              </a:lnSpc>
              <a:tabLst/>
              <a:defRPr sz="1200" b="0" i="0">
                <a:solidFill>
                  <a:schemeClr val="tx1"/>
                </a:solidFill>
                <a:latin typeface="+mn-lt"/>
                <a:ea typeface="Roboto Light" panose="02000000000000000000" pitchFamily="2" charset="0"/>
              </a:defRPr>
            </a:lvl3pPr>
            <a:lvl4pPr marL="357188" indent="-90488" defTabSz="270000">
              <a:lnSpc>
                <a:spcPct val="100000"/>
              </a:lnSpc>
              <a:tabLst/>
              <a:defRPr sz="1200" b="0" i="0">
                <a:solidFill>
                  <a:schemeClr val="tx1"/>
                </a:solidFill>
                <a:latin typeface="+mn-lt"/>
                <a:ea typeface="Roboto Light" panose="02000000000000000000" pitchFamily="2" charset="0"/>
              </a:defRPr>
            </a:lvl4pPr>
            <a:lvl5pPr marL="447675" indent="-90488" defTabSz="270000">
              <a:lnSpc>
                <a:spcPct val="100000"/>
              </a:lnSpc>
              <a:tabLst/>
              <a:defRPr sz="1200" b="0" i="0">
                <a:solidFill>
                  <a:schemeClr val="tx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7214310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UMN &amp; GRAPHIC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tx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EC013441-BF5B-4FB2-9553-87D53D6A71E6}"/>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tx1"/>
                </a:solidFill>
                <a:latin typeface="+mn-lt"/>
                <a:ea typeface="Roboto Light" panose="02000000000000000000" pitchFamily="2" charset="0"/>
              </a:defRPr>
            </a:lvl1pPr>
            <a:lvl2pPr marL="180975" indent="-90488" defTabSz="270000">
              <a:lnSpc>
                <a:spcPct val="100000"/>
              </a:lnSpc>
              <a:tabLst/>
              <a:defRPr sz="1200" b="0" i="0">
                <a:solidFill>
                  <a:schemeClr val="tx1"/>
                </a:solidFill>
                <a:latin typeface="+mn-lt"/>
                <a:ea typeface="Roboto Light" panose="02000000000000000000" pitchFamily="2" charset="0"/>
              </a:defRPr>
            </a:lvl2pPr>
            <a:lvl3pPr marL="266700" indent="-85725" defTabSz="270000">
              <a:lnSpc>
                <a:spcPct val="100000"/>
              </a:lnSpc>
              <a:tabLst/>
              <a:defRPr sz="1200" b="0" i="0">
                <a:solidFill>
                  <a:schemeClr val="tx1"/>
                </a:solidFill>
                <a:latin typeface="+mn-lt"/>
                <a:ea typeface="Roboto Light" panose="02000000000000000000" pitchFamily="2" charset="0"/>
              </a:defRPr>
            </a:lvl3pPr>
            <a:lvl4pPr marL="357188" indent="-90488" defTabSz="270000">
              <a:lnSpc>
                <a:spcPct val="100000"/>
              </a:lnSpc>
              <a:tabLst/>
              <a:defRPr sz="1200" b="0" i="0">
                <a:solidFill>
                  <a:schemeClr val="tx1"/>
                </a:solidFill>
                <a:latin typeface="+mn-lt"/>
                <a:ea typeface="Roboto Light" panose="02000000000000000000" pitchFamily="2" charset="0"/>
              </a:defRPr>
            </a:lvl4pPr>
            <a:lvl5pPr marL="447675" indent="-90488" defTabSz="270000">
              <a:lnSpc>
                <a:spcPct val="100000"/>
              </a:lnSpc>
              <a:tabLst/>
              <a:defRPr sz="1200" b="0" i="0">
                <a:solidFill>
                  <a:schemeClr val="tx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93170809"/>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RAPHIC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4071453824"/>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1722763087"/>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LUMN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F543DD-043A-7743-A914-4BD35CA1C688}"/>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887794908"/>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UMN &amp; GRAPHIC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F543DD-043A-7743-A914-4BD35CA1C688}"/>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102291529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4181309582"/>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3435433018"/>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COLUMN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D7370905-EA8F-408C-AF88-BA9535B1D73D}"/>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07223099"/>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amp; GRAPHIC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55CB3130-9E98-460A-9004-89B1D06444C6}"/>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1126268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1.jpe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5.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image" Target="../media/image1.jpeg"/><Relationship Id="rId5" Type="http://schemas.openxmlformats.org/officeDocument/2006/relationships/theme" Target="../theme/theme6.xml"/><Relationship Id="rId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1340583-71FA-4604-A78C-35C694524593}"/>
              </a:ext>
            </a:extLst>
          </p:cNvPr>
          <p:cNvSpPr/>
          <p:nvPr userDrawn="1"/>
        </p:nvSpPr>
        <p:spPr>
          <a:xfrm>
            <a:off x="0" y="0"/>
            <a:ext cx="9144000" cy="5143500"/>
          </a:xfrm>
          <a:prstGeom prst="rect">
            <a:avLst/>
          </a:prstGeom>
          <a:solidFill>
            <a:srgbClr val="0D22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8EAD7AA7-DF94-4AFF-A5FA-B3EEEEDACC32}"/>
              </a:ext>
            </a:extLst>
          </p:cNvPr>
          <p:cNvPicPr>
            <a:picLocks noChangeAspect="1"/>
          </p:cNvPicPr>
          <p:nvPr userDrawn="1"/>
        </p:nvPicPr>
        <p:blipFill>
          <a:blip r:embed="rId4"/>
          <a:stretch>
            <a:fillRect/>
          </a:stretch>
        </p:blipFill>
        <p:spPr>
          <a:xfrm>
            <a:off x="358775" y="339725"/>
            <a:ext cx="540000" cy="540000"/>
          </a:xfrm>
          <a:prstGeom prst="rect">
            <a:avLst/>
          </a:prstGeom>
        </p:spPr>
      </p:pic>
    </p:spTree>
    <p:extLst>
      <p:ext uri="{BB962C8B-B14F-4D97-AF65-F5344CB8AC3E}">
        <p14:creationId xmlns:p14="http://schemas.microsoft.com/office/powerpoint/2010/main" val="2324101128"/>
      </p:ext>
    </p:extLst>
  </p:cSld>
  <p:clrMap bg1="lt1" tx1="dk1" bg2="lt2" tx2="dk2" accent1="accent1" accent2="accent2" accent3="accent3" accent4="accent4" accent5="accent5" accent6="accent6" hlink="hlink" folHlink="folHlink"/>
  <p:sldLayoutIdLst>
    <p:sldLayoutId id="2147483687" r:id="rId1"/>
    <p:sldLayoutId id="2147483689"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0D22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97F51F27-3798-444E-B250-2F53A2AD8414}"/>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3019905254"/>
      </p:ext>
    </p:extLst>
  </p:cSld>
  <p:clrMap bg1="lt1" tx1="dk1" bg2="lt2" tx2="dk2" accent1="accent1" accent2="accent2" accent3="accent3" accent4="accent4" accent5="accent5" accent6="accent6" hlink="hlink" folHlink="folHlink"/>
  <p:sldLayoutIdLst>
    <p:sldLayoutId id="2147483681" r:id="rId1"/>
    <p:sldLayoutId id="2147483654" r:id="rId2"/>
    <p:sldLayoutId id="2147483676" r:id="rId3"/>
    <p:sldLayoutId id="2147483690"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008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1C9D7517-DF94-49E7-B57E-2F2D4D40D4D7}"/>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4292818260"/>
      </p:ext>
    </p:extLst>
  </p:cSld>
  <p:clrMap bg1="lt1" tx1="dk1" bg2="lt2" tx2="dk2" accent1="accent1" accent2="accent2" accent3="accent3" accent4="accent4" accent5="accent5" accent6="accent6" hlink="hlink" folHlink="folHlink"/>
  <p:sldLayoutIdLst>
    <p:sldLayoutId id="2147483682" r:id="rId1"/>
    <p:sldLayoutId id="2147483664" r:id="rId2"/>
    <p:sldLayoutId id="2147483677" r:id="rId3"/>
    <p:sldLayoutId id="2147483691"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6D20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101E702B-CEDF-440D-AE34-A9C3CC1DC4AE}"/>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319148886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8E1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3A427CD-10DF-40F8-B66D-2742A4BE1D00}"/>
              </a:ext>
            </a:extLst>
          </p:cNvPr>
          <p:cNvPicPr>
            <a:picLocks noChangeAspect="1"/>
          </p:cNvPicPr>
          <p:nvPr userDrawn="1"/>
        </p:nvPicPr>
        <p:blipFill>
          <a:blip r:embed="rId7"/>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210470728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067CC3DB-7876-44F5-93EB-E85646264B07}"/>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3910082721"/>
      </p:ext>
    </p:extLst>
  </p:cSld>
  <p:clrMap bg1="lt1" tx1="dk1" bg2="lt2" tx2="dk2" accent1="accent1" accent2="accent2" accent3="accent3" accent4="accent4" accent5="accent5" accent6="accent6" hlink="hlink" folHlink="folHlink"/>
  <p:sldLayoutIdLst>
    <p:sldLayoutId id="2147483683" r:id="rId1"/>
    <p:sldLayoutId id="2147483667" r:id="rId2"/>
    <p:sldLayoutId id="2147483678" r:id="rId3"/>
    <p:sldLayoutId id="2147483692"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https://docs.google.com/document/d/131yLyiix4KUVRktHTQSqKgImZnAVe94NbIBNYM6rLU0/edit" TargetMode="External"/><Relationship Id="rId2" Type="http://schemas.openxmlformats.org/officeDocument/2006/relationships/hyperlink" Target="https://digitalinsights.jisc.ac.uk/running-insights-surveys/our-resources/" TargetMode="External"/><Relationship Id="rId1" Type="http://schemas.openxmlformats.org/officeDocument/2006/relationships/slideLayout" Target="../slideLayouts/slideLayout16.xml"/><Relationship Id="rId5" Type="http://schemas.openxmlformats.org/officeDocument/2006/relationships/image" Target="../media/image10.sv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cAGg3kH95t8lf-wQd4L2E11i8ZcOVtOqK7oAG4e9FrU/edit?usp=sharing"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hyperlink" Target="mailto:help@jisc.ac.uk?subject=Digital%20experience%20insights" TargetMode="External"/><Relationship Id="rId4" Type="http://schemas.openxmlformats.org/officeDocument/2006/relationships/hyperlink" Target="https://digitalinsights.jisc.ac.uk/running-insights-surveys/our-resources/" TargetMode="Externa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8.xml"/><Relationship Id="rId5" Type="http://schemas.openxmlformats.org/officeDocument/2006/relationships/hyperlink" Target="https://docs.google.com/document/d/131yLyiix4KUVRktHTQSqKgImZnAVe94NbIBNYM6rLU0/edit" TargetMode="External"/><Relationship Id="rId4" Type="http://schemas.openxmlformats.org/officeDocument/2006/relationships/hyperlink" Target="https://digitalinsights.jisc.ac.uk/running-insights-surveys/our-resource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ocs.google.com/document/d/131yLyiix4KUVRktHTQSqKgImZnAVe94NbIBNYM6rLU0/edit" TargetMode="External"/><Relationship Id="rId2" Type="http://schemas.openxmlformats.org/officeDocument/2006/relationships/hyperlink" Target="https://digitalinsights.jisc.ac.uk/running-insights-surveys/our-resources/" TargetMode="Externa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docs.google.com/document/d/131yLyiix4KUVRktHTQSqKgImZnAVe94NbIBNYM6rLU0/edit" TargetMode="External"/><Relationship Id="rId2" Type="http://schemas.openxmlformats.org/officeDocument/2006/relationships/hyperlink" Target="https://digitalinsights.jisc.ac.uk/running-insights-surveys/our-resources/"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docs.google.com/document/d/1cAGg3kH95t8lf-wQd4L2E11i8ZcOVtOqK7oAG4e9FrU/edit#heading=h.gjdgx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7AA6CB-5D21-4674-86F5-DE40783F2BD1}"/>
              </a:ext>
            </a:extLst>
          </p:cNvPr>
          <p:cNvSpPr>
            <a:spLocks noGrp="1"/>
          </p:cNvSpPr>
          <p:nvPr>
            <p:ph type="title"/>
          </p:nvPr>
        </p:nvSpPr>
        <p:spPr>
          <a:xfrm>
            <a:off x="358774" y="1757022"/>
            <a:ext cx="7605355" cy="341572"/>
          </a:xfrm>
        </p:spPr>
        <p:txBody>
          <a:bodyPr/>
          <a:lstStyle/>
          <a:p>
            <a:r>
              <a:rPr lang="en-US" dirty="0"/>
              <a:t>Digital experience insights survey: findings from the teaching staff survey conducted </a:t>
            </a:r>
            <a:r>
              <a:rPr lang="en-US" dirty="0">
                <a:highlight>
                  <a:srgbClr val="8E1558"/>
                </a:highlight>
              </a:rPr>
              <a:t>[dates]</a:t>
            </a:r>
            <a:r>
              <a:rPr lang="en-US" dirty="0"/>
              <a:t> at </a:t>
            </a:r>
            <a:r>
              <a:rPr lang="en-US" dirty="0">
                <a:highlight>
                  <a:srgbClr val="8E1558"/>
                </a:highlight>
              </a:rPr>
              <a:t>[name of college or university]</a:t>
            </a:r>
            <a:r>
              <a:rPr lang="en-US" dirty="0"/>
              <a:t>​</a:t>
            </a:r>
            <a:endParaRPr lang="en-GB" dirty="0"/>
          </a:p>
        </p:txBody>
      </p:sp>
      <p:sp>
        <p:nvSpPr>
          <p:cNvPr id="4" name="Content Placeholder 3">
            <a:extLst>
              <a:ext uri="{FF2B5EF4-FFF2-40B4-BE49-F238E27FC236}">
                <a16:creationId xmlns:a16="http://schemas.microsoft.com/office/drawing/2014/main" id="{4B71AAEF-59C6-4153-987B-510C3B2B26E4}"/>
              </a:ext>
            </a:extLst>
          </p:cNvPr>
          <p:cNvSpPr>
            <a:spLocks noGrp="1"/>
          </p:cNvSpPr>
          <p:nvPr>
            <p:ph idx="4294967295"/>
          </p:nvPr>
        </p:nvSpPr>
        <p:spPr>
          <a:xfrm>
            <a:off x="6877051" y="339726"/>
            <a:ext cx="1908174" cy="542478"/>
          </a:xfrm>
          <a:prstGeom prst="rect">
            <a:avLst/>
          </a:prstGeom>
        </p:spPr>
        <p:txBody>
          <a:bodyPr lIns="91440" tIns="45720" rIns="91440" bIns="45720" anchor="t"/>
          <a:lstStyle/>
          <a:p>
            <a:pPr marL="0" indent="0" algn="r">
              <a:buNone/>
            </a:pPr>
            <a:r>
              <a:rPr lang="en-GB" sz="1200" dirty="0">
                <a:solidFill>
                  <a:schemeClr val="bg1"/>
                </a:solidFill>
              </a:rPr>
              <a:t>November 2022</a:t>
            </a:r>
          </a:p>
        </p:txBody>
      </p:sp>
    </p:spTree>
    <p:extLst>
      <p:ext uri="{BB962C8B-B14F-4D97-AF65-F5344CB8AC3E}">
        <p14:creationId xmlns:p14="http://schemas.microsoft.com/office/powerpoint/2010/main" val="1168070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a:xfrm>
            <a:off x="358774" y="142808"/>
            <a:ext cx="6518277" cy="341572"/>
          </a:xfrm>
        </p:spPr>
        <p:txBody>
          <a:bodyPr/>
          <a:lstStyle/>
          <a:p>
            <a:r>
              <a:rPr lang="en-US" dirty="0"/>
              <a:t>Our survey sample</a:t>
            </a:r>
            <a:endParaRPr lang="en-GB" dirty="0"/>
          </a:p>
        </p:txBody>
      </p:sp>
      <p:sp>
        <p:nvSpPr>
          <p:cNvPr id="6" name="Content Placeholder 5">
            <a:extLst>
              <a:ext uri="{FF2B5EF4-FFF2-40B4-BE49-F238E27FC236}">
                <a16:creationId xmlns:a16="http://schemas.microsoft.com/office/drawing/2014/main" id="{0DF107C5-DE13-461A-B545-F872154370C4}"/>
              </a:ext>
            </a:extLst>
          </p:cNvPr>
          <p:cNvSpPr>
            <a:spLocks noGrp="1"/>
          </p:cNvSpPr>
          <p:nvPr>
            <p:ph idx="1"/>
          </p:nvPr>
        </p:nvSpPr>
        <p:spPr>
          <a:xfrm>
            <a:off x="303146" y="557857"/>
            <a:ext cx="6248760" cy="2788113"/>
          </a:xfrm>
        </p:spPr>
        <p:txBody>
          <a:bodyPr lIns="0" tIns="0" rIns="0" bIns="0" anchor="t"/>
          <a:lstStyle/>
          <a:p>
            <a:pPr marL="0" indent="0">
              <a:buNone/>
            </a:pPr>
            <a:r>
              <a:rPr lang="en-US" sz="1600" dirty="0">
                <a:ea typeface="Roboto Light"/>
              </a:rPr>
              <a:t>Percentage breakdown of teaching staff that responded to the survey versus all your teaching staff in your organisation, by gender (Q2).</a:t>
            </a:r>
          </a:p>
          <a:p>
            <a:pPr marL="0" indent="0">
              <a:buNone/>
            </a:pPr>
            <a:endParaRPr lang="en-US" sz="1600" dirty="0"/>
          </a:p>
          <a:p>
            <a:pPr marL="90170" indent="-90170"/>
            <a:endParaRPr lang="en-US" sz="1600" dirty="0">
              <a:cs typeface="Arial" panose="020B0604020202020204"/>
            </a:endParaRPr>
          </a:p>
          <a:p>
            <a:pPr marL="0" indent="0">
              <a:buNone/>
            </a:pPr>
            <a:endParaRPr lang="en-US" sz="1600" dirty="0">
              <a:highlight>
                <a:srgbClr val="000000"/>
              </a:highlight>
            </a:endParaRPr>
          </a:p>
          <a:p>
            <a:pPr marL="0" indent="0">
              <a:buNone/>
            </a:pPr>
            <a:endParaRPr lang="en-US" sz="1600" dirty="0">
              <a:highlight>
                <a:srgbClr val="000000"/>
              </a:highlight>
            </a:endParaRPr>
          </a:p>
          <a:p>
            <a:pPr marL="0" indent="0">
              <a:buNone/>
            </a:pPr>
            <a:endParaRPr lang="en-US" sz="1600" dirty="0">
              <a:highlight>
                <a:srgbClr val="000000"/>
              </a:highlight>
            </a:endParaRPr>
          </a:p>
          <a:p>
            <a:pPr marL="0" indent="0">
              <a:buNone/>
            </a:pPr>
            <a:endParaRPr lang="en-US" sz="1600" dirty="0">
              <a:highlight>
                <a:srgbClr val="000000"/>
              </a:highlight>
            </a:endParaRPr>
          </a:p>
          <a:p>
            <a:pPr marL="0" indent="0">
              <a:buNone/>
            </a:pPr>
            <a:endParaRPr lang="en-US" sz="1400" dirty="0">
              <a:highlight>
                <a:srgbClr val="000000"/>
              </a:highlight>
              <a:ea typeface="Roboto Light"/>
            </a:endParaRPr>
          </a:p>
          <a:p>
            <a:pPr marL="0" indent="0">
              <a:buNone/>
            </a:pPr>
            <a:r>
              <a:rPr lang="en-US" sz="1400" dirty="0">
                <a:highlight>
                  <a:srgbClr val="000000"/>
                </a:highlight>
                <a:ea typeface="Roboto Light"/>
              </a:rPr>
              <a:t>Does the DEI survey look representative of your total teaching staff? </a:t>
            </a:r>
            <a:endParaRPr lang="en-US" sz="1400" dirty="0">
              <a:highlight>
                <a:srgbClr val="000000"/>
              </a:highlight>
              <a:cs typeface="Arial"/>
            </a:endParaRPr>
          </a:p>
          <a:p>
            <a:pPr marL="0" indent="0">
              <a:buNone/>
            </a:pPr>
            <a:r>
              <a:rPr lang="en-US" sz="1400" dirty="0">
                <a:highlight>
                  <a:srgbClr val="000000"/>
                </a:highlight>
                <a:ea typeface="Roboto Light"/>
              </a:rPr>
              <a:t>Where relevant, you can copy and paste the table above to create other breakdowns by ethnicity (Q4), number of years taught at organisation (Q1) and/or have an impairment/health condition or learning difference (Q5).</a:t>
            </a:r>
            <a:endParaRPr lang="en-US" sz="1400" dirty="0">
              <a:highlight>
                <a:srgbClr val="000000"/>
              </a:highlight>
              <a:ea typeface="Roboto Light"/>
              <a:cs typeface="Arial"/>
            </a:endParaRPr>
          </a:p>
          <a:p>
            <a:pPr marL="0" indent="0">
              <a:buNone/>
            </a:pPr>
            <a:endParaRPr lang="en-US" sz="1600" dirty="0">
              <a:highlight>
                <a:srgbClr val="000000"/>
              </a:highlight>
            </a:endParaRPr>
          </a:p>
        </p:txBody>
      </p:sp>
      <p:pic>
        <p:nvPicPr>
          <p:cNvPr id="15" name="Graphic 14" descr="Group of people with solid fill">
            <a:extLst>
              <a:ext uri="{FF2B5EF4-FFF2-40B4-BE49-F238E27FC236}">
                <a16:creationId xmlns:a16="http://schemas.microsoft.com/office/drawing/2014/main" id="{CCB7DAF2-BD4E-4E27-AE22-E8D35015F6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16475" y="1273892"/>
            <a:ext cx="2701904" cy="2701904"/>
          </a:xfrm>
          <a:prstGeom prst="rect">
            <a:avLst/>
          </a:prstGeom>
          <a:effectLst>
            <a:outerShdw blurRad="50800" dist="38100" dir="18900000" algn="bl" rotWithShape="0">
              <a:prstClr val="black">
                <a:alpha val="40000"/>
              </a:prstClr>
            </a:outerShdw>
          </a:effectLst>
        </p:spPr>
      </p:pic>
      <p:graphicFrame>
        <p:nvGraphicFramePr>
          <p:cNvPr id="7" name="Table 6">
            <a:extLst>
              <a:ext uri="{FF2B5EF4-FFF2-40B4-BE49-F238E27FC236}">
                <a16:creationId xmlns:a16="http://schemas.microsoft.com/office/drawing/2014/main" id="{ADCDDBC7-17AC-4721-976E-423CD96C0A94}"/>
              </a:ext>
            </a:extLst>
          </p:cNvPr>
          <p:cNvGraphicFramePr>
            <a:graphicFrameLocks noGrp="1"/>
          </p:cNvGraphicFramePr>
          <p:nvPr>
            <p:extLst>
              <p:ext uri="{D42A27DB-BD31-4B8C-83A1-F6EECF244321}">
                <p14:modId xmlns:p14="http://schemas.microsoft.com/office/powerpoint/2010/main" val="2006270137"/>
              </p:ext>
            </p:extLst>
          </p:nvPr>
        </p:nvGraphicFramePr>
        <p:xfrm>
          <a:off x="306858" y="1335141"/>
          <a:ext cx="3151895" cy="2224130"/>
        </p:xfrm>
        <a:graphic>
          <a:graphicData uri="http://schemas.openxmlformats.org/drawingml/2006/table">
            <a:tbl>
              <a:tblPr firstRow="1" bandRow="1">
                <a:tableStyleId>{912C8C85-51F0-491E-9774-3900AFEF0FD7}</a:tableStyleId>
              </a:tblPr>
              <a:tblGrid>
                <a:gridCol w="1146892">
                  <a:extLst>
                    <a:ext uri="{9D8B030D-6E8A-4147-A177-3AD203B41FA5}">
                      <a16:colId xmlns:a16="http://schemas.microsoft.com/office/drawing/2014/main" val="1019755238"/>
                    </a:ext>
                  </a:extLst>
                </a:gridCol>
                <a:gridCol w="808102">
                  <a:extLst>
                    <a:ext uri="{9D8B030D-6E8A-4147-A177-3AD203B41FA5}">
                      <a16:colId xmlns:a16="http://schemas.microsoft.com/office/drawing/2014/main" val="3587111748"/>
                    </a:ext>
                  </a:extLst>
                </a:gridCol>
                <a:gridCol w="1196901">
                  <a:extLst>
                    <a:ext uri="{9D8B030D-6E8A-4147-A177-3AD203B41FA5}">
                      <a16:colId xmlns:a16="http://schemas.microsoft.com/office/drawing/2014/main" val="3047347951"/>
                    </a:ext>
                  </a:extLst>
                </a:gridCol>
              </a:tblGrid>
              <a:tr h="0">
                <a:tc>
                  <a:txBody>
                    <a:bodyPr/>
                    <a:lstStyle/>
                    <a:p>
                      <a:endParaRPr lang="en-US" sz="1200" dirty="0">
                        <a:solidFill>
                          <a:schemeClr val="tx1"/>
                        </a:solidFill>
                        <a:latin typeface="Roboto black"/>
                      </a:endParaRPr>
                    </a:p>
                  </a:txBody>
                  <a:tcPr marL="57854" marR="57854" marT="28927" marB="28927" anchor="ctr"/>
                </a:tc>
                <a:tc>
                  <a:txBody>
                    <a:bodyPr/>
                    <a:lstStyle/>
                    <a:p>
                      <a:pPr algn="r"/>
                      <a:r>
                        <a:rPr lang="en-US" sz="1200" dirty="0">
                          <a:solidFill>
                            <a:schemeClr val="tx1"/>
                          </a:solidFill>
                        </a:rPr>
                        <a:t>DEI survey</a:t>
                      </a:r>
                      <a:endParaRPr lang="en-US" sz="1200" dirty="0">
                        <a:solidFill>
                          <a:schemeClr val="tx1"/>
                        </a:solidFill>
                        <a:latin typeface="Roboto black"/>
                      </a:endParaRPr>
                    </a:p>
                  </a:txBody>
                  <a:tcPr marL="57854" marR="57854" marT="28927" marB="28927" anchor="ctr"/>
                </a:tc>
                <a:tc>
                  <a:txBody>
                    <a:bodyPr/>
                    <a:lstStyle/>
                    <a:p>
                      <a:pPr algn="r"/>
                      <a:r>
                        <a:rPr lang="en-US" sz="1200" dirty="0">
                          <a:solidFill>
                            <a:schemeClr val="tx1"/>
                          </a:solidFill>
                        </a:rPr>
                        <a:t>All teaching staff at our organisation</a:t>
                      </a:r>
                      <a:endParaRPr lang="en-US" sz="1200" dirty="0">
                        <a:solidFill>
                          <a:schemeClr val="tx1"/>
                        </a:solidFill>
                        <a:latin typeface="Roboto black"/>
                      </a:endParaRPr>
                    </a:p>
                  </a:txBody>
                  <a:tcPr marL="57854" marR="57854" marT="28927" marB="28927" anchor="ctr"/>
                </a:tc>
                <a:extLst>
                  <a:ext uri="{0D108BD9-81ED-4DB2-BD59-A6C34878D82A}">
                    <a16:rowId xmlns:a16="http://schemas.microsoft.com/office/drawing/2014/main" val="1411736526"/>
                  </a:ext>
                </a:extLst>
              </a:tr>
              <a:tr h="285651">
                <a:tc>
                  <a:txBody>
                    <a:bodyPr/>
                    <a:lstStyle/>
                    <a:p>
                      <a:r>
                        <a:rPr lang="en-US" sz="1200" b="0">
                          <a:solidFill>
                            <a:schemeClr val="bg1"/>
                          </a:solidFill>
                          <a:latin typeface="+mj-lt"/>
                        </a:rPr>
                        <a:t>Female</a:t>
                      </a:r>
                      <a:endParaRPr lang="en-US" sz="1200" b="1">
                        <a:solidFill>
                          <a:schemeClr val="bg1"/>
                        </a:solidFill>
                        <a:latin typeface="+mj-lt"/>
                      </a:endParaRPr>
                    </a:p>
                  </a:txBody>
                  <a:tcPr marL="57854" marR="57854" marT="28927" marB="28927" anchor="ctr"/>
                </a:tc>
                <a:tc>
                  <a:txBody>
                    <a:bodyPr/>
                    <a:lstStyle/>
                    <a:p>
                      <a:pPr algn="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tc>
                  <a:txBody>
                    <a:bodyPr/>
                    <a:lstStyle/>
                    <a:p>
                      <a:pPr algn="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727645565"/>
                  </a:ext>
                </a:extLst>
              </a:tr>
              <a:tr h="315311">
                <a:tc>
                  <a:txBody>
                    <a:bodyPr/>
                    <a:lstStyle/>
                    <a:p>
                      <a:r>
                        <a:rPr lang="en-GB" sz="1200" b="0">
                          <a:solidFill>
                            <a:schemeClr val="bg1"/>
                          </a:solidFill>
                          <a:latin typeface="+mj-lt"/>
                        </a:rPr>
                        <a:t>Male</a:t>
                      </a:r>
                      <a:endParaRPr lang="en-GB" sz="1200" b="1">
                        <a:solidFill>
                          <a:schemeClr val="bg1"/>
                        </a:solidFill>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229634136"/>
                  </a:ext>
                </a:extLst>
              </a:tr>
              <a:tr h="508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latin typeface="+mj-lt"/>
                        </a:rPr>
                        <a:t>Prefer not to say</a:t>
                      </a:r>
                      <a:endParaRPr lang="en-US" sz="12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3122614340"/>
                  </a:ext>
                </a:extLst>
              </a:tr>
              <a:tr h="508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latin typeface="+mj-lt"/>
                        </a:rPr>
                        <a:t>Prefer to self-describe</a:t>
                      </a:r>
                      <a:endParaRPr lang="en-US" sz="12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575006752"/>
                  </a:ext>
                </a:extLst>
              </a:tr>
            </a:tbl>
          </a:graphicData>
        </a:graphic>
      </p:graphicFrame>
    </p:spTree>
    <p:extLst>
      <p:ext uri="{BB962C8B-B14F-4D97-AF65-F5344CB8AC3E}">
        <p14:creationId xmlns:p14="http://schemas.microsoft.com/office/powerpoint/2010/main" val="765314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1EE79-A8B9-434B-98C6-E0FE8B0D8DAD}"/>
              </a:ext>
            </a:extLst>
          </p:cNvPr>
          <p:cNvSpPr>
            <a:spLocks noGrp="1"/>
          </p:cNvSpPr>
          <p:nvPr>
            <p:ph type="title"/>
          </p:nvPr>
        </p:nvSpPr>
        <p:spPr/>
        <p:txBody>
          <a:bodyPr/>
          <a:lstStyle/>
          <a:p>
            <a:r>
              <a:rPr lang="en-US" dirty="0"/>
              <a:t>T1: </a:t>
            </a:r>
            <a:r>
              <a:rPr lang="en-GB" dirty="0"/>
              <a:t>Devices used regularly for teaching</a:t>
            </a:r>
          </a:p>
        </p:txBody>
      </p:sp>
      <p:sp>
        <p:nvSpPr>
          <p:cNvPr id="6" name="Content Placeholder 5">
            <a:extLst>
              <a:ext uri="{FF2B5EF4-FFF2-40B4-BE49-F238E27FC236}">
                <a16:creationId xmlns:a16="http://schemas.microsoft.com/office/drawing/2014/main" id="{B747660D-21F0-45AC-856F-F9E0DFEC0BB7}"/>
              </a:ext>
            </a:extLst>
          </p:cNvPr>
          <p:cNvSpPr>
            <a:spLocks noGrp="1"/>
          </p:cNvSpPr>
          <p:nvPr>
            <p:ph idx="1"/>
          </p:nvPr>
        </p:nvSpPr>
        <p:spPr>
          <a:xfrm>
            <a:off x="358774" y="876664"/>
            <a:ext cx="8196891" cy="633160"/>
          </a:xfrm>
        </p:spPr>
        <p:txBody>
          <a:bodyPr lIns="0" tIns="0" rIns="0" bIns="0" anchor="t"/>
          <a:lstStyle/>
          <a:p>
            <a:pPr marL="0" indent="0">
              <a:buNone/>
            </a:pPr>
            <a:r>
              <a:rPr lang="en-US" sz="1600" b="1" dirty="0">
                <a:highlight>
                  <a:srgbClr val="000000"/>
                </a:highlight>
                <a:ea typeface="Roboto Light"/>
              </a:rPr>
              <a:t>(Q6).</a:t>
            </a:r>
            <a:r>
              <a:rPr lang="en-US" sz="1600" b="1" dirty="0">
                <a:ea typeface="Roboto Light"/>
              </a:rPr>
              <a:t> </a:t>
            </a:r>
            <a:r>
              <a:rPr lang="en-US" sz="1600" dirty="0">
                <a:ea typeface="Roboto Light"/>
              </a:rPr>
              <a:t>Teaching staff were asked, </a:t>
            </a:r>
            <a:r>
              <a:rPr lang="en-GB" sz="1600" dirty="0">
                <a:ea typeface="Roboto Light"/>
              </a:rPr>
              <a:t>which of these devices they regularly used for teaching </a:t>
            </a:r>
            <a:r>
              <a:rPr lang="en-US" sz="1600" dirty="0">
                <a:ea typeface="Roboto Light"/>
              </a:rPr>
              <a:t>(they could tick all that applied).</a:t>
            </a:r>
            <a:endParaRPr lang="en-US" dirty="0">
              <a:ea typeface="Roboto Light"/>
            </a:endParaRPr>
          </a:p>
        </p:txBody>
      </p:sp>
      <p:graphicFrame>
        <p:nvGraphicFramePr>
          <p:cNvPr id="5" name="Chart 4" descr="Example of bar chart showing responses to question 22.">
            <a:extLst>
              <a:ext uri="{FF2B5EF4-FFF2-40B4-BE49-F238E27FC236}">
                <a16:creationId xmlns:a16="http://schemas.microsoft.com/office/drawing/2014/main" id="{B5DA0F36-F249-4989-83D5-7E8BAE9642C2}"/>
              </a:ext>
            </a:extLst>
          </p:cNvPr>
          <p:cNvGraphicFramePr>
            <a:graphicFrameLocks/>
          </p:cNvGraphicFramePr>
          <p:nvPr>
            <p:extLst>
              <p:ext uri="{D42A27DB-BD31-4B8C-83A1-F6EECF244321}">
                <p14:modId xmlns:p14="http://schemas.microsoft.com/office/powerpoint/2010/main" val="713892786"/>
              </p:ext>
            </p:extLst>
          </p:nvPr>
        </p:nvGraphicFramePr>
        <p:xfrm>
          <a:off x="358774" y="1509823"/>
          <a:ext cx="8196891" cy="34403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a:extLst>
              <a:ext uri="{FF2B5EF4-FFF2-40B4-BE49-F238E27FC236}">
                <a16:creationId xmlns:a16="http://schemas.microsoft.com/office/drawing/2014/main" id="{F9638ABC-7ECB-4A33-BF46-0A8863DD0D74}"/>
              </a:ext>
            </a:extLst>
          </p:cNvPr>
          <p:cNvSpPr txBox="1"/>
          <p:nvPr/>
        </p:nvSpPr>
        <p:spPr>
          <a:xfrm flipH="1">
            <a:off x="6103088" y="2680"/>
            <a:ext cx="3040910"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292712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702BBC2-42D9-46DF-8077-2C00275BA627}"/>
              </a:ext>
            </a:extLst>
          </p:cNvPr>
          <p:cNvSpPr>
            <a:spLocks noGrp="1"/>
          </p:cNvSpPr>
          <p:nvPr>
            <p:ph type="title"/>
          </p:nvPr>
        </p:nvSpPr>
        <p:spPr/>
        <p:txBody>
          <a:bodyPr/>
          <a:lstStyle/>
          <a:p>
            <a:r>
              <a:rPr lang="en-US"/>
              <a:t>Theme two (T2)</a:t>
            </a:r>
            <a:endParaRPr lang="en-GB"/>
          </a:p>
        </p:txBody>
      </p:sp>
      <p:sp>
        <p:nvSpPr>
          <p:cNvPr id="8" name="Text Placeholder 7">
            <a:extLst>
              <a:ext uri="{FF2B5EF4-FFF2-40B4-BE49-F238E27FC236}">
                <a16:creationId xmlns:a16="http://schemas.microsoft.com/office/drawing/2014/main" id="{6CD16779-2F55-42DB-A916-536A3CF8B122}"/>
              </a:ext>
            </a:extLst>
          </p:cNvPr>
          <p:cNvSpPr>
            <a:spLocks noGrp="1"/>
          </p:cNvSpPr>
          <p:nvPr>
            <p:ph type="body" idx="13"/>
          </p:nvPr>
        </p:nvSpPr>
        <p:spPr/>
        <p:txBody>
          <a:bodyPr/>
          <a:lstStyle/>
          <a:p>
            <a:r>
              <a:rPr lang="en-US"/>
              <a:t>Technology at your organisation</a:t>
            </a:r>
            <a:endParaRPr lang="en-GB"/>
          </a:p>
        </p:txBody>
      </p:sp>
    </p:spTree>
    <p:extLst>
      <p:ext uri="{BB962C8B-B14F-4D97-AF65-F5344CB8AC3E}">
        <p14:creationId xmlns:p14="http://schemas.microsoft.com/office/powerpoint/2010/main" val="3089894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p:txBody>
          <a:bodyPr/>
          <a:lstStyle/>
          <a:p>
            <a:r>
              <a:rPr lang="en-US"/>
              <a:t>T2: Digital platforms and services at your organisation</a:t>
            </a:r>
            <a:endParaRPr lang="en-GB"/>
          </a:p>
        </p:txBody>
      </p:sp>
      <p:sp>
        <p:nvSpPr>
          <p:cNvPr id="6" name="Content Placeholder 5">
            <a:extLst>
              <a:ext uri="{FF2B5EF4-FFF2-40B4-BE49-F238E27FC236}">
                <a16:creationId xmlns:a16="http://schemas.microsoft.com/office/drawing/2014/main" id="{0DF107C5-DE13-461A-B545-F872154370C4}"/>
              </a:ext>
            </a:extLst>
          </p:cNvPr>
          <p:cNvSpPr>
            <a:spLocks noGrp="1"/>
          </p:cNvSpPr>
          <p:nvPr>
            <p:ph idx="1"/>
          </p:nvPr>
        </p:nvSpPr>
        <p:spPr>
          <a:xfrm>
            <a:off x="358774" y="1623231"/>
            <a:ext cx="5406551" cy="2478136"/>
          </a:xfrm>
        </p:spPr>
        <p:txBody>
          <a:bodyPr/>
          <a:lstStyle/>
          <a:p>
            <a:pPr marL="177800" indent="-177800"/>
            <a:r>
              <a:rPr lang="en-US" sz="1600" b="1" dirty="0">
                <a:highlight>
                  <a:srgbClr val="000000"/>
                </a:highlight>
              </a:rPr>
              <a:t>(Q13a)</a:t>
            </a:r>
            <a:r>
              <a:rPr lang="en-US" sz="1600" b="1" dirty="0"/>
              <a:t>. </a:t>
            </a:r>
            <a:r>
              <a:rPr lang="en-US" sz="1600" dirty="0">
                <a:highlight>
                  <a:srgbClr val="000000"/>
                </a:highlight>
              </a:rPr>
              <a:t>XX%</a:t>
            </a:r>
            <a:r>
              <a:rPr lang="en-US" sz="1600" dirty="0"/>
              <a:t> agreed we supported them to use their own devices</a:t>
            </a:r>
          </a:p>
          <a:p>
            <a:pPr marL="177800" indent="-177800"/>
            <a:r>
              <a:rPr lang="en-US" sz="1600" b="1" dirty="0">
                <a:highlight>
                  <a:srgbClr val="000000"/>
                </a:highlight>
              </a:rPr>
              <a:t>(Q13b)</a:t>
            </a:r>
            <a:r>
              <a:rPr lang="en-US" sz="1600" b="1" dirty="0"/>
              <a:t>. </a:t>
            </a:r>
            <a:r>
              <a:rPr lang="en-US" sz="1600" dirty="0">
                <a:highlight>
                  <a:srgbClr val="000000"/>
                </a:highlight>
              </a:rPr>
              <a:t>XX%</a:t>
            </a:r>
            <a:r>
              <a:rPr lang="en-US" sz="1600" dirty="0"/>
              <a:t> </a:t>
            </a:r>
            <a:r>
              <a:rPr lang="en-GB" sz="1600" dirty="0"/>
              <a:t>agreed we supported them to access online platforms and services off campus</a:t>
            </a:r>
          </a:p>
          <a:p>
            <a:pPr marL="177800" indent="-177800"/>
            <a:r>
              <a:rPr lang="en-US" sz="1600" b="1" dirty="0">
                <a:highlight>
                  <a:srgbClr val="000000"/>
                </a:highlight>
              </a:rPr>
              <a:t>(Q13c)</a:t>
            </a:r>
            <a:r>
              <a:rPr lang="en-US" sz="1600" b="1" dirty="0"/>
              <a:t>. </a:t>
            </a:r>
            <a:r>
              <a:rPr lang="en-US" sz="1600" dirty="0">
                <a:highlight>
                  <a:srgbClr val="000000"/>
                </a:highlight>
              </a:rPr>
              <a:t>XX%</a:t>
            </a:r>
            <a:r>
              <a:rPr lang="en-US" sz="1600" dirty="0"/>
              <a:t> agreed we communicated effectively online, eg messaging, notifications</a:t>
            </a:r>
          </a:p>
          <a:p>
            <a:pPr marL="0" indent="0">
              <a:buNone/>
            </a:pPr>
            <a:endParaRPr lang="en-US" sz="1600" dirty="0"/>
          </a:p>
        </p:txBody>
      </p:sp>
      <p:pic>
        <p:nvPicPr>
          <p:cNvPr id="7" name="Graphic 6">
            <a:extLst>
              <a:ext uri="{FF2B5EF4-FFF2-40B4-BE49-F238E27FC236}">
                <a16:creationId xmlns:a16="http://schemas.microsoft.com/office/drawing/2014/main" id="{D4317FC4-56AC-4F8C-A997-5A39570825A5}"/>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65326" y="1424699"/>
            <a:ext cx="2676668" cy="2676668"/>
          </a:xfrm>
          <a:prstGeom prst="rect">
            <a:avLst/>
          </a:prstGeom>
          <a:effectLst>
            <a:outerShdw blurRad="50800" dist="38100" dir="16200000" rotWithShape="0">
              <a:prstClr val="black">
                <a:alpha val="40000"/>
              </a:prstClr>
            </a:outerShdw>
          </a:effectLst>
        </p:spPr>
      </p:pic>
    </p:spTree>
    <p:extLst>
      <p:ext uri="{BB962C8B-B14F-4D97-AF65-F5344CB8AC3E}">
        <p14:creationId xmlns:p14="http://schemas.microsoft.com/office/powerpoint/2010/main" val="3934983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p:txBody>
          <a:bodyPr/>
          <a:lstStyle/>
          <a:p>
            <a:r>
              <a:rPr lang="en-US" dirty="0"/>
              <a:t>T2: How data is collected and used</a:t>
            </a:r>
            <a:endParaRPr lang="en-GB" dirty="0"/>
          </a:p>
        </p:txBody>
      </p:sp>
      <p:sp>
        <p:nvSpPr>
          <p:cNvPr id="6" name="Content Placeholder 5">
            <a:extLst>
              <a:ext uri="{FF2B5EF4-FFF2-40B4-BE49-F238E27FC236}">
                <a16:creationId xmlns:a16="http://schemas.microsoft.com/office/drawing/2014/main" id="{0DF107C5-DE13-461A-B545-F872154370C4}"/>
              </a:ext>
            </a:extLst>
          </p:cNvPr>
          <p:cNvSpPr>
            <a:spLocks noGrp="1"/>
          </p:cNvSpPr>
          <p:nvPr>
            <p:ph idx="1"/>
          </p:nvPr>
        </p:nvSpPr>
        <p:spPr>
          <a:xfrm>
            <a:off x="358774" y="1623231"/>
            <a:ext cx="5406551" cy="2478136"/>
          </a:xfrm>
        </p:spPr>
        <p:txBody>
          <a:bodyPr/>
          <a:lstStyle/>
          <a:p>
            <a:pPr marL="177800" indent="-177800"/>
            <a:r>
              <a:rPr lang="en-US" sz="1600" b="1" dirty="0">
                <a:highlight>
                  <a:srgbClr val="000000"/>
                </a:highlight>
              </a:rPr>
              <a:t>(Q14a)</a:t>
            </a:r>
            <a:r>
              <a:rPr lang="en-US" sz="1600" b="1" dirty="0"/>
              <a:t>. </a:t>
            </a:r>
            <a:r>
              <a:rPr lang="en-US" sz="1600" dirty="0">
                <a:highlight>
                  <a:srgbClr val="000000"/>
                </a:highlight>
              </a:rPr>
              <a:t>XX%</a:t>
            </a:r>
            <a:r>
              <a:rPr lang="en-US" sz="1600" dirty="0"/>
              <a:t> agreed they understood how the university/college collects and uses learner/student data</a:t>
            </a:r>
          </a:p>
          <a:p>
            <a:pPr marL="177800" indent="-177800"/>
            <a:r>
              <a:rPr lang="en-US" sz="1600" b="1" dirty="0">
                <a:highlight>
                  <a:srgbClr val="000000"/>
                </a:highlight>
              </a:rPr>
              <a:t>(Q14b)</a:t>
            </a:r>
            <a:r>
              <a:rPr lang="en-US" sz="1600" b="1" dirty="0"/>
              <a:t>. </a:t>
            </a:r>
            <a:r>
              <a:rPr lang="en-US" sz="1600" dirty="0">
                <a:highlight>
                  <a:srgbClr val="000000"/>
                </a:highlight>
              </a:rPr>
              <a:t>XX%</a:t>
            </a:r>
            <a:r>
              <a:rPr lang="en-US" sz="1600" dirty="0"/>
              <a:t> </a:t>
            </a:r>
            <a:r>
              <a:rPr lang="en-GB" sz="1600" dirty="0"/>
              <a:t>agreed they are </a:t>
            </a:r>
            <a:r>
              <a:rPr lang="en-US" sz="1600" dirty="0"/>
              <a:t>comfortable with how learner/student data is collected and used</a:t>
            </a:r>
            <a:endParaRPr lang="en-GB" sz="1600" dirty="0"/>
          </a:p>
          <a:p>
            <a:pPr marL="0" indent="0">
              <a:buNone/>
            </a:pPr>
            <a:endParaRPr lang="en-US" sz="1600" dirty="0"/>
          </a:p>
        </p:txBody>
      </p:sp>
      <p:pic>
        <p:nvPicPr>
          <p:cNvPr id="7" name="Graphic 6">
            <a:extLst>
              <a:ext uri="{FF2B5EF4-FFF2-40B4-BE49-F238E27FC236}">
                <a16:creationId xmlns:a16="http://schemas.microsoft.com/office/drawing/2014/main" id="{D4317FC4-56AC-4F8C-A997-5A39570825A5}"/>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65326" y="1424699"/>
            <a:ext cx="2676668" cy="2676668"/>
          </a:xfrm>
          <a:prstGeom prst="rect">
            <a:avLst/>
          </a:prstGeom>
          <a:effectLst>
            <a:outerShdw blurRad="50800" dist="38100" dir="16200000" rotWithShape="0">
              <a:prstClr val="black">
                <a:alpha val="40000"/>
              </a:prstClr>
            </a:outerShdw>
          </a:effectLst>
        </p:spPr>
      </p:pic>
    </p:spTree>
    <p:extLst>
      <p:ext uri="{BB962C8B-B14F-4D97-AF65-F5344CB8AC3E}">
        <p14:creationId xmlns:p14="http://schemas.microsoft.com/office/powerpoint/2010/main" val="2200606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a:xfrm>
            <a:off x="358774" y="339725"/>
            <a:ext cx="8005998" cy="341572"/>
          </a:xfrm>
        </p:spPr>
        <p:txBody>
          <a:bodyPr/>
          <a:lstStyle/>
          <a:p>
            <a:r>
              <a:rPr lang="en-US" dirty="0"/>
              <a:t>T2: Digital tool or app really useful for teaching</a:t>
            </a:r>
            <a:endParaRPr lang="en-GB" dirty="0"/>
          </a:p>
        </p:txBody>
      </p:sp>
      <p:sp>
        <p:nvSpPr>
          <p:cNvPr id="7" name="Content Placeholder 5">
            <a:extLst>
              <a:ext uri="{FF2B5EF4-FFF2-40B4-BE49-F238E27FC236}">
                <a16:creationId xmlns:a16="http://schemas.microsoft.com/office/drawing/2014/main" id="{D2EDA545-53ED-4049-B371-F69646DF32DD}"/>
              </a:ext>
            </a:extLst>
          </p:cNvPr>
          <p:cNvSpPr>
            <a:spLocks noGrp="1"/>
          </p:cNvSpPr>
          <p:nvPr>
            <p:ph idx="1"/>
          </p:nvPr>
        </p:nvSpPr>
        <p:spPr>
          <a:xfrm>
            <a:off x="255589" y="1065214"/>
            <a:ext cx="5326346" cy="2282286"/>
          </a:xfrm>
        </p:spPr>
        <p:txBody>
          <a:bodyPr/>
          <a:lstStyle/>
          <a:p>
            <a:pPr marL="0" indent="0">
              <a:buNone/>
            </a:pPr>
            <a:r>
              <a:rPr lang="en-US" sz="1600" b="1" dirty="0">
                <a:highlight>
                  <a:srgbClr val="000000"/>
                </a:highlight>
              </a:rPr>
              <a:t>(Q15)</a:t>
            </a:r>
            <a:r>
              <a:rPr lang="en-US" sz="1600" b="1" dirty="0"/>
              <a:t>. </a:t>
            </a:r>
            <a:r>
              <a:rPr lang="en-US" sz="1600" dirty="0"/>
              <a:t>Teaching staff were asked </a:t>
            </a:r>
            <a:r>
              <a:rPr lang="en-GB" sz="1600" dirty="0"/>
              <a:t>to give an example of a digital tool or app they found really useful for teaching.</a:t>
            </a:r>
            <a:endParaRPr lang="en-US" sz="1600" dirty="0"/>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000000"/>
                </a:highlight>
              </a:rPr>
              <a:t>XX% of teaching staff that commented mentioned this…</a:t>
            </a:r>
          </a:p>
          <a:p>
            <a:pPr marL="361950" lvl="1" indent="-271463"/>
            <a:r>
              <a:rPr lang="en-US" sz="1600" dirty="0">
                <a:highlight>
                  <a:srgbClr val="000000"/>
                </a:highlight>
              </a:rPr>
              <a:t>XX% of teaching staff that commented mentioned this…</a:t>
            </a:r>
          </a:p>
          <a:p>
            <a:endParaRPr lang="en-GB" sz="1600" dirty="0"/>
          </a:p>
        </p:txBody>
      </p:sp>
      <p:sp>
        <p:nvSpPr>
          <p:cNvPr id="8" name="TextBox 7">
            <a:extLst>
              <a:ext uri="{FF2B5EF4-FFF2-40B4-BE49-F238E27FC236}">
                <a16:creationId xmlns:a16="http://schemas.microsoft.com/office/drawing/2014/main" id="{AC3C9784-2753-4D24-80B0-BFB608E94472}"/>
              </a:ext>
            </a:extLst>
          </p:cNvPr>
          <p:cNvSpPr txBox="1"/>
          <p:nvPr/>
        </p:nvSpPr>
        <p:spPr>
          <a:xfrm>
            <a:off x="358774" y="3857362"/>
            <a:ext cx="5986367" cy="1161857"/>
          </a:xfrm>
          <a:prstGeom prst="rect">
            <a:avLst/>
          </a:prstGeom>
          <a:noFill/>
        </p:spPr>
        <p:txBody>
          <a:bodyPr wrap="square" rtlCol="0">
            <a:spAutoFit/>
          </a:bodyPr>
          <a:lstStyle/>
          <a:p>
            <a:r>
              <a:rPr lang="en-US" sz="1400" dirty="0">
                <a:solidFill>
                  <a:schemeClr val="bg1"/>
                </a:solidFill>
                <a:highlight>
                  <a:srgbClr val="000000"/>
                </a:highlight>
              </a:rPr>
              <a:t>[Download your free text data via Jisc online surveys ‘</a:t>
            </a:r>
            <a:r>
              <a:rPr lang="en-US" sz="1400" dirty="0" err="1">
                <a:solidFill>
                  <a:schemeClr val="bg1"/>
                </a:solidFill>
                <a:highlight>
                  <a:srgbClr val="000000"/>
                </a:highlight>
              </a:rPr>
              <a:t>analyse</a:t>
            </a:r>
            <a:r>
              <a:rPr lang="en-US" sz="1400" dirty="0">
                <a:solidFill>
                  <a:schemeClr val="bg1"/>
                </a:solidFill>
                <a:highlight>
                  <a:srgbClr val="000000"/>
                </a:highlight>
              </a:rPr>
              <a:t>’ area, open in Word or Excel, read the feedback and try to group into themes (see accompanying Excel sheet to carry out grouping </a:t>
            </a:r>
            <a:r>
              <a:rPr lang="en-US" sz="1400" dirty="0">
                <a:solidFill>
                  <a:schemeClr val="bg1"/>
                </a:solidFill>
                <a:highlight>
                  <a:srgbClr val="000000"/>
                </a:highlight>
                <a:hlinkClick r:id="rId2">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 Also, the guide to analysing your qualitative data can be found </a:t>
            </a:r>
            <a:r>
              <a:rPr lang="en-US" sz="1400" dirty="0">
                <a:solidFill>
                  <a:schemeClr val="bg1"/>
                </a:solidFill>
                <a:highlight>
                  <a:srgbClr val="000000"/>
                </a:highlight>
                <a:hlinkClick r:id="rId3">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a:t>
            </a:r>
          </a:p>
          <a:p>
            <a:endParaRPr lang="en-GB" dirty="0">
              <a:solidFill>
                <a:schemeClr val="bg1"/>
              </a:solidFill>
            </a:endParaRPr>
          </a:p>
        </p:txBody>
      </p:sp>
      <p:pic>
        <p:nvPicPr>
          <p:cNvPr id="4" name="Graphic 3">
            <a:extLst>
              <a:ext uri="{FF2B5EF4-FFF2-40B4-BE49-F238E27FC236}">
                <a16:creationId xmlns:a16="http://schemas.microsoft.com/office/drawing/2014/main" id="{184702C5-3FB6-43F4-998B-5A83B0FB049F}"/>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125235" y="1369442"/>
            <a:ext cx="2404616" cy="240461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70402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3CAC-4ADF-4073-9832-D9B2BD9C0F29}"/>
              </a:ext>
            </a:extLst>
          </p:cNvPr>
          <p:cNvSpPr>
            <a:spLocks noGrp="1"/>
          </p:cNvSpPr>
          <p:nvPr>
            <p:ph type="title"/>
          </p:nvPr>
        </p:nvSpPr>
        <p:spPr>
          <a:xfrm>
            <a:off x="358775" y="339725"/>
            <a:ext cx="5557530" cy="341572"/>
          </a:xfrm>
        </p:spPr>
        <p:txBody>
          <a:bodyPr/>
          <a:lstStyle/>
          <a:p>
            <a:r>
              <a:rPr lang="en-US" dirty="0"/>
              <a:t>T2: Overall quality of the online teaching environment</a:t>
            </a:r>
            <a:endParaRPr lang="en-GB" dirty="0"/>
          </a:p>
        </p:txBody>
      </p:sp>
      <p:sp>
        <p:nvSpPr>
          <p:cNvPr id="6" name="Content Placeholder 5">
            <a:extLst>
              <a:ext uri="{FF2B5EF4-FFF2-40B4-BE49-F238E27FC236}">
                <a16:creationId xmlns:a16="http://schemas.microsoft.com/office/drawing/2014/main" id="{8CAAD266-73ED-459D-8F4D-1496E066E0F4}"/>
              </a:ext>
            </a:extLst>
          </p:cNvPr>
          <p:cNvSpPr>
            <a:spLocks noGrp="1"/>
          </p:cNvSpPr>
          <p:nvPr>
            <p:ph idx="1"/>
          </p:nvPr>
        </p:nvSpPr>
        <p:spPr>
          <a:xfrm>
            <a:off x="358775" y="1181463"/>
            <a:ext cx="8296048" cy="1026564"/>
          </a:xfrm>
        </p:spPr>
        <p:txBody>
          <a:bodyPr/>
          <a:lstStyle/>
          <a:p>
            <a:pPr marL="0" indent="0">
              <a:buNone/>
            </a:pPr>
            <a:r>
              <a:rPr lang="en-US" sz="1600" b="1" dirty="0">
                <a:highlight>
                  <a:srgbClr val="000000"/>
                </a:highlight>
              </a:rPr>
              <a:t>(Q16)</a:t>
            </a:r>
            <a:r>
              <a:rPr lang="en-US" sz="1600" b="1" dirty="0"/>
              <a:t>. </a:t>
            </a:r>
            <a:r>
              <a:rPr lang="en-US" sz="1600" dirty="0"/>
              <a:t>Teaching staff were asked to provide an overall rating</a:t>
            </a:r>
            <a:r>
              <a:rPr lang="en-GB" sz="1600" dirty="0"/>
              <a:t> for the quality of the online teaching environment. </a:t>
            </a:r>
            <a:r>
              <a:rPr lang="en-US" sz="1600" dirty="0">
                <a:highlight>
                  <a:srgbClr val="000000"/>
                </a:highlight>
              </a:rPr>
              <a:t>XX%</a:t>
            </a:r>
            <a:r>
              <a:rPr lang="en-US" sz="1600" dirty="0"/>
              <a:t> rated us as good or above.</a:t>
            </a:r>
          </a:p>
          <a:p>
            <a:pPr marL="177800" indent="-177800"/>
            <a:r>
              <a:rPr lang="en-US" sz="1600" dirty="0">
                <a:highlight>
                  <a:srgbClr val="000000"/>
                </a:highlight>
              </a:rPr>
              <a:t>[Add any insights from the data here]</a:t>
            </a:r>
          </a:p>
          <a:p>
            <a:pPr marL="0" indent="0">
              <a:buNone/>
            </a:pPr>
            <a:endParaRPr lang="en-GB" sz="1600" dirty="0"/>
          </a:p>
        </p:txBody>
      </p:sp>
      <p:graphicFrame>
        <p:nvGraphicFramePr>
          <p:cNvPr id="5" name="Chart 4" descr="Example of bar chart showing responses to question 19.">
            <a:extLst>
              <a:ext uri="{FF2B5EF4-FFF2-40B4-BE49-F238E27FC236}">
                <a16:creationId xmlns:a16="http://schemas.microsoft.com/office/drawing/2014/main" id="{DFEE8C74-7138-4BC7-A7FD-683E925BF346}"/>
              </a:ext>
            </a:extLst>
          </p:cNvPr>
          <p:cNvGraphicFramePr>
            <a:graphicFrameLocks/>
          </p:cNvGraphicFramePr>
          <p:nvPr>
            <p:extLst>
              <p:ext uri="{D42A27DB-BD31-4B8C-83A1-F6EECF244321}">
                <p14:modId xmlns:p14="http://schemas.microsoft.com/office/powerpoint/2010/main" val="4244618550"/>
              </p:ext>
            </p:extLst>
          </p:nvPr>
        </p:nvGraphicFramePr>
        <p:xfrm>
          <a:off x="276526" y="2140688"/>
          <a:ext cx="8165646" cy="292018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a:extLst>
              <a:ext uri="{FF2B5EF4-FFF2-40B4-BE49-F238E27FC236}">
                <a16:creationId xmlns:a16="http://schemas.microsoft.com/office/drawing/2014/main" id="{845C9E0B-3A2E-4D23-A05C-7BFB86765EDC}"/>
              </a:ext>
            </a:extLst>
          </p:cNvPr>
          <p:cNvSpPr txBox="1"/>
          <p:nvPr/>
        </p:nvSpPr>
        <p:spPr>
          <a:xfrm flipH="1">
            <a:off x="6159795" y="2680"/>
            <a:ext cx="2984203"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881198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3CAC-4ADF-4073-9832-D9B2BD9C0F29}"/>
              </a:ext>
            </a:extLst>
          </p:cNvPr>
          <p:cNvSpPr>
            <a:spLocks noGrp="1"/>
          </p:cNvSpPr>
          <p:nvPr>
            <p:ph type="title"/>
          </p:nvPr>
        </p:nvSpPr>
        <p:spPr>
          <a:xfrm>
            <a:off x="358775" y="185218"/>
            <a:ext cx="5557530" cy="341572"/>
          </a:xfrm>
        </p:spPr>
        <p:txBody>
          <a:bodyPr/>
          <a:lstStyle/>
          <a:p>
            <a:r>
              <a:rPr lang="en-US" dirty="0"/>
              <a:t>T2: Prefer us to invest in</a:t>
            </a:r>
            <a:endParaRPr lang="en-GB" dirty="0"/>
          </a:p>
        </p:txBody>
      </p:sp>
      <p:sp>
        <p:nvSpPr>
          <p:cNvPr id="6" name="Content Placeholder 5">
            <a:extLst>
              <a:ext uri="{FF2B5EF4-FFF2-40B4-BE49-F238E27FC236}">
                <a16:creationId xmlns:a16="http://schemas.microsoft.com/office/drawing/2014/main" id="{8CAAD266-73ED-459D-8F4D-1496E066E0F4}"/>
              </a:ext>
            </a:extLst>
          </p:cNvPr>
          <p:cNvSpPr>
            <a:spLocks noGrp="1"/>
          </p:cNvSpPr>
          <p:nvPr>
            <p:ph idx="1"/>
          </p:nvPr>
        </p:nvSpPr>
        <p:spPr>
          <a:xfrm>
            <a:off x="358775" y="705715"/>
            <a:ext cx="8389440" cy="728853"/>
          </a:xfrm>
        </p:spPr>
        <p:txBody>
          <a:bodyPr/>
          <a:lstStyle/>
          <a:p>
            <a:pPr marL="0" indent="0">
              <a:buNone/>
            </a:pPr>
            <a:r>
              <a:rPr lang="en-US" sz="1600" b="1" dirty="0">
                <a:highlight>
                  <a:srgbClr val="000000"/>
                </a:highlight>
              </a:rPr>
              <a:t>(Q17)</a:t>
            </a:r>
            <a:r>
              <a:rPr lang="en-US" sz="1600" b="1" dirty="0"/>
              <a:t>. </a:t>
            </a:r>
            <a:r>
              <a:rPr lang="en-US" sz="1600" dirty="0"/>
              <a:t>Teaching staff were asked w</a:t>
            </a:r>
            <a:r>
              <a:rPr lang="en-GB" sz="1600" dirty="0"/>
              <a:t>hat they would prefer us to invest in if funds were available?</a:t>
            </a:r>
            <a:endParaRPr lang="en-US" sz="1600" dirty="0"/>
          </a:p>
          <a:p>
            <a:pPr marL="177800" indent="-177800"/>
            <a:r>
              <a:rPr lang="en-US" sz="1600" dirty="0">
                <a:highlight>
                  <a:srgbClr val="000000"/>
                </a:highlight>
              </a:rPr>
              <a:t>[Add any insights from the data here]</a:t>
            </a:r>
          </a:p>
          <a:p>
            <a:pPr marL="0" indent="0">
              <a:buNone/>
            </a:pPr>
            <a:r>
              <a:rPr lang="en-GB" sz="1600" dirty="0"/>
              <a:t> </a:t>
            </a:r>
          </a:p>
        </p:txBody>
      </p:sp>
      <p:graphicFrame>
        <p:nvGraphicFramePr>
          <p:cNvPr id="8" name="Chart 7" descr="Example of bar chart showing responses to question 19.">
            <a:extLst>
              <a:ext uri="{FF2B5EF4-FFF2-40B4-BE49-F238E27FC236}">
                <a16:creationId xmlns:a16="http://schemas.microsoft.com/office/drawing/2014/main" id="{BBA51B53-822A-4B90-A45D-EFD71564C2EF}"/>
              </a:ext>
            </a:extLst>
          </p:cNvPr>
          <p:cNvGraphicFramePr>
            <a:graphicFrameLocks/>
          </p:cNvGraphicFramePr>
          <p:nvPr>
            <p:extLst>
              <p:ext uri="{D42A27DB-BD31-4B8C-83A1-F6EECF244321}">
                <p14:modId xmlns:p14="http://schemas.microsoft.com/office/powerpoint/2010/main" val="349337380"/>
              </p:ext>
            </p:extLst>
          </p:nvPr>
        </p:nvGraphicFramePr>
        <p:xfrm>
          <a:off x="358775" y="1613493"/>
          <a:ext cx="8426450" cy="323473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2881E365-A44A-47DD-9EF7-D6CCDBF92C80}"/>
              </a:ext>
            </a:extLst>
          </p:cNvPr>
          <p:cNvSpPr txBox="1"/>
          <p:nvPr/>
        </p:nvSpPr>
        <p:spPr>
          <a:xfrm flipH="1">
            <a:off x="6145619" y="2680"/>
            <a:ext cx="2998379"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262422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p:txBody>
          <a:bodyPr/>
          <a:lstStyle/>
          <a:p>
            <a:r>
              <a:rPr lang="en-US"/>
              <a:t>Theme three (T3)</a:t>
            </a:r>
            <a:endParaRPr lang="en-GB"/>
          </a:p>
        </p:txBody>
      </p:sp>
      <p:sp>
        <p:nvSpPr>
          <p:cNvPr id="8" name="Text Placeholder 7">
            <a:extLst>
              <a:ext uri="{FF2B5EF4-FFF2-40B4-BE49-F238E27FC236}">
                <a16:creationId xmlns:a16="http://schemas.microsoft.com/office/drawing/2014/main" id="{8B8FCC62-7E78-46F4-9D69-59D64D413988}"/>
              </a:ext>
            </a:extLst>
          </p:cNvPr>
          <p:cNvSpPr>
            <a:spLocks noGrp="1"/>
          </p:cNvSpPr>
          <p:nvPr>
            <p:ph type="body" idx="13"/>
          </p:nvPr>
        </p:nvSpPr>
        <p:spPr/>
        <p:txBody>
          <a:bodyPr/>
          <a:lstStyle/>
          <a:p>
            <a:r>
              <a:rPr lang="en-GB" dirty="0"/>
              <a:t>Technology in your teaching</a:t>
            </a:r>
          </a:p>
        </p:txBody>
      </p:sp>
    </p:spTree>
    <p:extLst>
      <p:ext uri="{BB962C8B-B14F-4D97-AF65-F5344CB8AC3E}">
        <p14:creationId xmlns:p14="http://schemas.microsoft.com/office/powerpoint/2010/main" val="86057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3CAC-4ADF-4073-9832-D9B2BD9C0F29}"/>
              </a:ext>
            </a:extLst>
          </p:cNvPr>
          <p:cNvSpPr>
            <a:spLocks noGrp="1"/>
          </p:cNvSpPr>
          <p:nvPr>
            <p:ph type="title"/>
          </p:nvPr>
        </p:nvSpPr>
        <p:spPr>
          <a:xfrm>
            <a:off x="136031" y="103223"/>
            <a:ext cx="5907259" cy="341572"/>
          </a:xfrm>
        </p:spPr>
        <p:txBody>
          <a:bodyPr/>
          <a:lstStyle/>
          <a:p>
            <a:r>
              <a:rPr lang="en-US" dirty="0"/>
              <a:t>T3: Where your classes took place and where prefer to teach</a:t>
            </a:r>
            <a:endParaRPr lang="en-GB" dirty="0"/>
          </a:p>
        </p:txBody>
      </p:sp>
      <p:sp>
        <p:nvSpPr>
          <p:cNvPr id="6" name="Content Placeholder 5">
            <a:extLst>
              <a:ext uri="{FF2B5EF4-FFF2-40B4-BE49-F238E27FC236}">
                <a16:creationId xmlns:a16="http://schemas.microsoft.com/office/drawing/2014/main" id="{8CAAD266-73ED-459D-8F4D-1496E066E0F4}"/>
              </a:ext>
            </a:extLst>
          </p:cNvPr>
          <p:cNvSpPr>
            <a:spLocks noGrp="1"/>
          </p:cNvSpPr>
          <p:nvPr>
            <p:ph idx="1"/>
          </p:nvPr>
        </p:nvSpPr>
        <p:spPr>
          <a:xfrm>
            <a:off x="202423" y="1072051"/>
            <a:ext cx="8370555" cy="992371"/>
          </a:xfrm>
        </p:spPr>
        <p:txBody>
          <a:bodyPr/>
          <a:lstStyle/>
          <a:p>
            <a:pPr marL="0" indent="0">
              <a:buNone/>
            </a:pPr>
            <a:r>
              <a:rPr lang="en-US" sz="1600" b="1" dirty="0">
                <a:highlight>
                  <a:srgbClr val="000000"/>
                </a:highlight>
              </a:rPr>
              <a:t>(Q19)</a:t>
            </a:r>
            <a:r>
              <a:rPr lang="en-US" sz="1600" b="1" dirty="0"/>
              <a:t>. </a:t>
            </a:r>
            <a:r>
              <a:rPr lang="en-US" sz="1600" dirty="0"/>
              <a:t>Teaching staff were asked, in the current academic year, where their classes took place and where they prefer to teach</a:t>
            </a:r>
          </a:p>
          <a:p>
            <a:r>
              <a:rPr lang="en-US" sz="1600" dirty="0">
                <a:highlight>
                  <a:srgbClr val="000000"/>
                </a:highlight>
              </a:rPr>
              <a:t>[Add any insights from the data here]</a:t>
            </a:r>
          </a:p>
          <a:p>
            <a:pPr marL="0" indent="0">
              <a:buNone/>
            </a:pPr>
            <a:endParaRPr lang="en-GB" sz="1600" dirty="0"/>
          </a:p>
        </p:txBody>
      </p:sp>
      <p:graphicFrame>
        <p:nvGraphicFramePr>
          <p:cNvPr id="8" name="Chart 7" descr="Example of bar chart showing responses to question 19.">
            <a:extLst>
              <a:ext uri="{FF2B5EF4-FFF2-40B4-BE49-F238E27FC236}">
                <a16:creationId xmlns:a16="http://schemas.microsoft.com/office/drawing/2014/main" id="{EBAA2D4D-2AEE-D842-A9D2-5C5C98C64F3B}"/>
              </a:ext>
            </a:extLst>
          </p:cNvPr>
          <p:cNvGraphicFramePr>
            <a:graphicFrameLocks/>
          </p:cNvGraphicFramePr>
          <p:nvPr>
            <p:extLst>
              <p:ext uri="{D42A27DB-BD31-4B8C-83A1-F6EECF244321}">
                <p14:modId xmlns:p14="http://schemas.microsoft.com/office/powerpoint/2010/main" val="4013484763"/>
              </p:ext>
            </p:extLst>
          </p:nvPr>
        </p:nvGraphicFramePr>
        <p:xfrm>
          <a:off x="304877" y="2064422"/>
          <a:ext cx="8165646" cy="297585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A2314D85-F32A-4DF7-B395-F921DFF2D99C}"/>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2259611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7CF89-B7FE-4DFD-A645-8816D4C6AFC5}"/>
              </a:ext>
            </a:extLst>
          </p:cNvPr>
          <p:cNvSpPr>
            <a:spLocks noGrp="1"/>
          </p:cNvSpPr>
          <p:nvPr>
            <p:ph type="title"/>
          </p:nvPr>
        </p:nvSpPr>
        <p:spPr>
          <a:xfrm>
            <a:off x="358774" y="339725"/>
            <a:ext cx="8171693" cy="341572"/>
          </a:xfrm>
        </p:spPr>
        <p:txBody>
          <a:bodyPr/>
          <a:lstStyle/>
          <a:p>
            <a:r>
              <a:rPr lang="en-US"/>
              <a:t>Instructions for using this template </a:t>
            </a:r>
            <a:r>
              <a:rPr lang="en-US">
                <a:highlight>
                  <a:srgbClr val="8E1558"/>
                </a:highlight>
              </a:rPr>
              <a:t>(delete this slide)</a:t>
            </a:r>
            <a:endParaRPr lang="en-GB">
              <a:highlight>
                <a:srgbClr val="8E1558"/>
              </a:highlight>
            </a:endParaRPr>
          </a:p>
        </p:txBody>
      </p:sp>
      <p:sp>
        <p:nvSpPr>
          <p:cNvPr id="3" name="Content Placeholder 2">
            <a:extLst>
              <a:ext uri="{FF2B5EF4-FFF2-40B4-BE49-F238E27FC236}">
                <a16:creationId xmlns:a16="http://schemas.microsoft.com/office/drawing/2014/main" id="{B82772F2-4FA3-44E4-985B-55A77ED3A731}"/>
              </a:ext>
            </a:extLst>
          </p:cNvPr>
          <p:cNvSpPr>
            <a:spLocks noGrp="1"/>
          </p:cNvSpPr>
          <p:nvPr>
            <p:ph idx="1"/>
          </p:nvPr>
        </p:nvSpPr>
        <p:spPr>
          <a:xfrm>
            <a:off x="358774" y="875511"/>
            <a:ext cx="8065505" cy="3013858"/>
          </a:xfrm>
        </p:spPr>
        <p:txBody>
          <a:bodyPr lIns="0" tIns="0" rIns="0" bIns="0" anchor="t"/>
          <a:lstStyle/>
          <a:p>
            <a:pPr marL="536575" indent="-536575">
              <a:spcBef>
                <a:spcPts val="400"/>
              </a:spcBef>
              <a:spcAft>
                <a:spcPts val="400"/>
              </a:spcAft>
              <a:buFont typeface="+mj-lt"/>
              <a:buAutoNum type="arabicPeriod"/>
            </a:pPr>
            <a:r>
              <a:rPr lang="en-US" sz="1200" dirty="0">
                <a:ea typeface="Roboto Light"/>
              </a:rPr>
              <a:t>This template has been designed to help you to present your data and analysis from the Jisc </a:t>
            </a:r>
            <a:r>
              <a:rPr lang="en-US" dirty="0">
                <a:ea typeface="Roboto Light"/>
              </a:rPr>
              <a:t>teaching staff </a:t>
            </a:r>
            <a:r>
              <a:rPr lang="en-US" sz="1200" dirty="0">
                <a:ea typeface="Roboto Light"/>
              </a:rPr>
              <a:t>digital experience insights survey. It focuses on the data that we feel is most relevant to share with stakeholders in your </a:t>
            </a:r>
            <a:r>
              <a:rPr lang="en-US" sz="1200" dirty="0" err="1">
                <a:ea typeface="Roboto Light"/>
              </a:rPr>
              <a:t>organisation</a:t>
            </a:r>
            <a:r>
              <a:rPr lang="en-US" dirty="0">
                <a:ea typeface="Roboto Light"/>
              </a:rPr>
              <a:t>. Remember to delete any instructions once you have created your own version</a:t>
            </a:r>
            <a:endParaRPr lang="en-US" sz="1200" dirty="0"/>
          </a:p>
          <a:p>
            <a:pPr marL="536575" indent="-536575">
              <a:spcBef>
                <a:spcPts val="400"/>
              </a:spcBef>
              <a:spcAft>
                <a:spcPts val="400"/>
              </a:spcAft>
              <a:buAutoNum type="arabicPeriod"/>
            </a:pPr>
            <a:r>
              <a:rPr lang="en-US" sz="1200" dirty="0">
                <a:ea typeface="Roboto Light"/>
              </a:rPr>
              <a:t>Use our guidance on </a:t>
            </a:r>
            <a:r>
              <a:rPr lang="en-US" sz="1200" b="1" dirty="0">
                <a:ea typeface="Roboto Light"/>
                <a:hlinkClick r:id="rId3">
                  <a:extLst>
                    <a:ext uri="{A12FA001-AC4F-418D-AE19-62706E023703}">
                      <ahyp:hlinkClr xmlns:ahyp="http://schemas.microsoft.com/office/drawing/2018/hyperlinkcolor" val="tx"/>
                    </a:ext>
                  </a:extLst>
                </a:hlinkClick>
              </a:rPr>
              <a:t>using insights surveys in Jisc online surveys</a:t>
            </a:r>
            <a:r>
              <a:rPr lang="en-US" sz="1200" b="1" dirty="0">
                <a:ea typeface="Roboto Light"/>
              </a:rPr>
              <a:t> </a:t>
            </a:r>
            <a:r>
              <a:rPr lang="en-US" dirty="0">
                <a:ea typeface="+mn-lt"/>
                <a:cs typeface="+mn-lt"/>
              </a:rPr>
              <a:t>to support you</a:t>
            </a:r>
            <a:r>
              <a:rPr lang="en-US" dirty="0">
                <a:ea typeface="Roboto Light"/>
              </a:rPr>
              <a:t> </a:t>
            </a:r>
            <a:r>
              <a:rPr lang="en-US" sz="1200" dirty="0">
                <a:ea typeface="Roboto Light"/>
              </a:rPr>
              <a:t>(section: Accessing the data collected during and after the survey is live)</a:t>
            </a:r>
            <a:r>
              <a:rPr lang="en-US" dirty="0">
                <a:ea typeface="Roboto Light"/>
              </a:rPr>
              <a:t> </a:t>
            </a:r>
            <a:endParaRPr lang="en-US" sz="1200" dirty="0">
              <a:ea typeface="Roboto Light"/>
              <a:cs typeface="Arial"/>
            </a:endParaRPr>
          </a:p>
          <a:p>
            <a:pPr marL="536575" indent="-536575">
              <a:spcBef>
                <a:spcPts val="400"/>
              </a:spcBef>
              <a:spcAft>
                <a:spcPts val="400"/>
              </a:spcAft>
              <a:buFont typeface="+mj-lt"/>
              <a:buAutoNum type="arabicPeriod"/>
            </a:pPr>
            <a:r>
              <a:rPr lang="en-US" sz="1200" dirty="0">
                <a:ea typeface="Roboto Light"/>
              </a:rPr>
              <a:t>The charts are embedded within this presentation and can be edited </a:t>
            </a:r>
            <a:r>
              <a:rPr lang="en-US" dirty="0">
                <a:ea typeface="Roboto Light"/>
              </a:rPr>
              <a:t>by right clicking on the chart and then selecting</a:t>
            </a:r>
            <a:r>
              <a:rPr lang="en-US" sz="1200" dirty="0">
                <a:ea typeface="Roboto Light"/>
              </a:rPr>
              <a:t> “</a:t>
            </a:r>
            <a:r>
              <a:rPr lang="en-US" dirty="0">
                <a:ea typeface="Roboto Light"/>
              </a:rPr>
              <a:t>edit data/edit data in Excel”</a:t>
            </a:r>
            <a:r>
              <a:rPr lang="en-US" sz="1200" dirty="0">
                <a:ea typeface="Roboto Light"/>
              </a:rPr>
              <a:t>.</a:t>
            </a:r>
            <a:r>
              <a:rPr lang="en-US" sz="1200" b="1" dirty="0">
                <a:solidFill>
                  <a:srgbClr val="00B0F0"/>
                </a:solidFill>
                <a:ea typeface="Roboto Light"/>
              </a:rPr>
              <a:t> Note only the cells highlighted blue need to be </a:t>
            </a:r>
            <a:r>
              <a:rPr lang="en-US" b="1" dirty="0">
                <a:solidFill>
                  <a:srgbClr val="00B0F0"/>
                </a:solidFill>
                <a:ea typeface="Roboto Light"/>
              </a:rPr>
              <a:t>filled in</a:t>
            </a:r>
            <a:endParaRPr lang="en-US" b="1" dirty="0">
              <a:solidFill>
                <a:srgbClr val="00B0F0"/>
              </a:solidFill>
              <a:ea typeface="Roboto Light"/>
              <a:cs typeface="Arial"/>
            </a:endParaRPr>
          </a:p>
          <a:p>
            <a:pPr marL="536575" indent="-536575">
              <a:spcBef>
                <a:spcPts val="400"/>
              </a:spcBef>
              <a:spcAft>
                <a:spcPts val="400"/>
              </a:spcAft>
              <a:buFont typeface="+mj-lt"/>
              <a:buAutoNum type="arabicPeriod"/>
            </a:pPr>
            <a:r>
              <a:rPr lang="en-US" sz="1200" dirty="0">
                <a:ea typeface="Roboto Light"/>
              </a:rPr>
              <a:t>For the </a:t>
            </a:r>
            <a:r>
              <a:rPr lang="en-US" dirty="0">
                <a:ea typeface="Roboto Light"/>
              </a:rPr>
              <a:t>qualitative/free text questions (ie slide 15) you will need to use the accompanying Excel spreadsheet for </a:t>
            </a:r>
            <a:r>
              <a:rPr lang="en-US" sz="1200" dirty="0">
                <a:ea typeface="Roboto Light"/>
              </a:rPr>
              <a:t>the </a:t>
            </a:r>
            <a:r>
              <a:rPr lang="en-US" dirty="0">
                <a:ea typeface="Roboto Light"/>
              </a:rPr>
              <a:t>teaching staff </a:t>
            </a:r>
            <a:r>
              <a:rPr lang="en-US" sz="1200" dirty="0">
                <a:ea typeface="Roboto Light"/>
              </a:rPr>
              <a:t>survey to create the information you will need. </a:t>
            </a:r>
            <a:r>
              <a:rPr lang="en-US" dirty="0">
                <a:ea typeface="Roboto Light"/>
              </a:rPr>
              <a:t>This can be </a:t>
            </a:r>
            <a:r>
              <a:rPr lang="en-US" sz="1200" dirty="0">
                <a:ea typeface="Roboto Light"/>
              </a:rPr>
              <a:t>downloaded from our</a:t>
            </a:r>
            <a:r>
              <a:rPr lang="en-US" sz="1200" b="1" dirty="0">
                <a:ea typeface="Roboto Light"/>
              </a:rPr>
              <a:t> </a:t>
            </a:r>
            <a:r>
              <a:rPr lang="en-US" sz="1200" b="1" dirty="0">
                <a:ea typeface="Roboto Light"/>
                <a:hlinkClick r:id="rId4">
                  <a:extLst>
                    <a:ext uri="{A12FA001-AC4F-418D-AE19-62706E023703}">
                      <ahyp:hlinkClr xmlns:ahyp="http://schemas.microsoft.com/office/drawing/2018/hyperlinkcolor" val="tx"/>
                    </a:ext>
                  </a:extLst>
                </a:hlinkClick>
              </a:rPr>
              <a:t>website</a:t>
            </a:r>
            <a:endParaRPr lang="en-US" b="1" dirty="0">
              <a:solidFill>
                <a:srgbClr val="FFFFFF"/>
              </a:solidFill>
              <a:ea typeface="Roboto Light"/>
            </a:endParaRPr>
          </a:p>
          <a:p>
            <a:pPr marL="536575" indent="-536575">
              <a:spcBef>
                <a:spcPts val="400"/>
              </a:spcBef>
              <a:spcAft>
                <a:spcPts val="400"/>
              </a:spcAft>
              <a:buFont typeface="+mj-lt"/>
              <a:buAutoNum type="arabicPeriod"/>
            </a:pPr>
            <a:r>
              <a:rPr lang="en-US" dirty="0">
                <a:solidFill>
                  <a:srgbClr val="FFFFFF"/>
                </a:solidFill>
                <a:ea typeface="Roboto Light"/>
              </a:rPr>
              <a:t>Slide 10 includes demographical information which you will need to get from your own survey analysis</a:t>
            </a:r>
            <a:r>
              <a:rPr lang="en-US" dirty="0">
                <a:solidFill>
                  <a:srgbClr val="FF0000"/>
                </a:solidFill>
                <a:ea typeface="Roboto Light"/>
              </a:rPr>
              <a:t> </a:t>
            </a:r>
            <a:endParaRPr lang="en-US" sz="1200" dirty="0">
              <a:solidFill>
                <a:srgbClr val="FF0000"/>
              </a:solidFill>
              <a:cs typeface="Arial"/>
            </a:endParaRPr>
          </a:p>
          <a:p>
            <a:pPr marL="536575" indent="-536575">
              <a:spcBef>
                <a:spcPts val="400"/>
              </a:spcBef>
              <a:spcAft>
                <a:spcPts val="400"/>
              </a:spcAft>
              <a:buFont typeface="+mj-lt"/>
              <a:buAutoNum type="arabicPeriod"/>
            </a:pPr>
            <a:r>
              <a:rPr lang="en-US" sz="1200" dirty="0">
                <a:ea typeface="Roboto Light"/>
              </a:rPr>
              <a:t>If you ran our other surveys (eg student/learners, professional services staff and researchers), we encourage you to compare and contrast the teaching staff results with the findings from these. There is a separate Excel spreadsheet and PowerPoint slide set to help you to build charts that compare across different surveys</a:t>
            </a:r>
            <a:endParaRPr lang="en-US" sz="1200" dirty="0">
              <a:ea typeface="Roboto Light"/>
              <a:cs typeface="Arial"/>
            </a:endParaRPr>
          </a:p>
          <a:p>
            <a:pPr marL="536575" indent="-536575">
              <a:spcBef>
                <a:spcPts val="400"/>
              </a:spcBef>
              <a:spcAft>
                <a:spcPts val="400"/>
              </a:spcAft>
              <a:buFont typeface="+mj-lt"/>
              <a:buAutoNum type="arabicPeriod"/>
            </a:pPr>
            <a:r>
              <a:rPr lang="en-US" sz="1200" dirty="0"/>
              <a:t>Text highlighted indicates where you need to insert your own data</a:t>
            </a:r>
          </a:p>
          <a:p>
            <a:pPr marL="536575" indent="-536575">
              <a:spcBef>
                <a:spcPts val="400"/>
              </a:spcBef>
              <a:spcAft>
                <a:spcPts val="400"/>
              </a:spcAft>
              <a:buFont typeface="+mj-lt"/>
              <a:buAutoNum type="arabicPeriod"/>
            </a:pPr>
            <a:r>
              <a:rPr lang="en-GB" sz="1200" dirty="0">
                <a:ea typeface="Roboto Light"/>
              </a:rPr>
              <a:t>If you experience any problems with using this template or the supporting Excel file, please contact: </a:t>
            </a:r>
            <a:r>
              <a:rPr lang="en-GB" sz="1200" b="1" dirty="0">
                <a:ea typeface="Roboto Light"/>
                <a:hlinkClick r:id="rId5">
                  <a:extLst>
                    <a:ext uri="{A12FA001-AC4F-418D-AE19-62706E023703}">
                      <ahyp:hlinkClr xmlns:ahyp="http://schemas.microsoft.com/office/drawing/2018/hyperlinkcolor" val="tx"/>
                    </a:ext>
                  </a:extLst>
                </a:hlinkClick>
              </a:rPr>
              <a:t>help@jisc.ac.uk</a:t>
            </a:r>
            <a:r>
              <a:rPr lang="en-GB" sz="1200" dirty="0">
                <a:ea typeface="Roboto Light"/>
              </a:rPr>
              <a:t>, putting</a:t>
            </a:r>
            <a:r>
              <a:rPr lang="en-GB" dirty="0">
                <a:ea typeface="Roboto Light"/>
              </a:rPr>
              <a:t> 'digital</a:t>
            </a:r>
            <a:r>
              <a:rPr lang="en-GB" sz="1200" dirty="0">
                <a:ea typeface="Roboto Light"/>
              </a:rPr>
              <a:t> experience insights</a:t>
            </a:r>
            <a:r>
              <a:rPr lang="en-GB" dirty="0">
                <a:ea typeface="Roboto Light"/>
              </a:rPr>
              <a:t>' </a:t>
            </a:r>
            <a:r>
              <a:rPr lang="en-GB" sz="1200" dirty="0">
                <a:ea typeface="Roboto Light"/>
              </a:rPr>
              <a:t>in the subject line</a:t>
            </a:r>
          </a:p>
          <a:p>
            <a:pPr marL="536575" indent="-536575">
              <a:spcBef>
                <a:spcPts val="400"/>
              </a:spcBef>
              <a:spcAft>
                <a:spcPts val="400"/>
              </a:spcAft>
              <a:buAutoNum type="arabicPeriod"/>
            </a:pPr>
            <a:r>
              <a:rPr lang="en-GB" dirty="0">
                <a:ea typeface="Roboto Light"/>
                <a:cs typeface="Arial"/>
              </a:rPr>
              <a:t>Remember to check your presentation for accessibility once complete (review / check accessibility)</a:t>
            </a:r>
          </a:p>
        </p:txBody>
      </p:sp>
    </p:spTree>
    <p:extLst>
      <p:ext uri="{BB962C8B-B14F-4D97-AF65-F5344CB8AC3E}">
        <p14:creationId xmlns:p14="http://schemas.microsoft.com/office/powerpoint/2010/main" val="2666663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a:xfrm>
            <a:off x="287213" y="409027"/>
            <a:ext cx="6518277" cy="341572"/>
          </a:xfrm>
        </p:spPr>
        <p:txBody>
          <a:bodyPr/>
          <a:lstStyle/>
          <a:p>
            <a:r>
              <a:rPr lang="en-US" dirty="0"/>
              <a:t>T3: Difficulties using digital technologies</a:t>
            </a:r>
            <a:endParaRPr lang="en-GB" dirty="0"/>
          </a:p>
        </p:txBody>
      </p:sp>
      <p:sp>
        <p:nvSpPr>
          <p:cNvPr id="6" name="Content Placeholder 5">
            <a:extLst>
              <a:ext uri="{FF2B5EF4-FFF2-40B4-BE49-F238E27FC236}">
                <a16:creationId xmlns:a16="http://schemas.microsoft.com/office/drawing/2014/main" id="{CD6A9824-0541-41AA-A570-9952E541C2B0}"/>
              </a:ext>
            </a:extLst>
          </p:cNvPr>
          <p:cNvSpPr txBox="1">
            <a:spLocks/>
          </p:cNvSpPr>
          <p:nvPr/>
        </p:nvSpPr>
        <p:spPr>
          <a:xfrm>
            <a:off x="287213" y="883752"/>
            <a:ext cx="8216706" cy="56227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solidFill>
                  <a:schemeClr val="bg1"/>
                </a:solidFill>
                <a:highlight>
                  <a:srgbClr val="000000"/>
                </a:highlight>
              </a:rPr>
              <a:t>(Q20).</a:t>
            </a:r>
            <a:r>
              <a:rPr lang="en-US" sz="1600" b="1" dirty="0">
                <a:solidFill>
                  <a:schemeClr val="bg1"/>
                </a:solidFill>
              </a:rPr>
              <a:t> </a:t>
            </a:r>
            <a:r>
              <a:rPr lang="en-US" sz="1600" dirty="0">
                <a:solidFill>
                  <a:schemeClr val="bg1"/>
                </a:solidFill>
              </a:rPr>
              <a:t>Teaching staff were asked </a:t>
            </a:r>
            <a:r>
              <a:rPr lang="en-GB" sz="1600" dirty="0">
                <a:solidFill>
                  <a:schemeClr val="bg1"/>
                </a:solidFill>
              </a:rPr>
              <a:t>if any of these made it difficult for them to use digital technologies in their teaching </a:t>
            </a:r>
            <a:r>
              <a:rPr lang="en-US" sz="1600" dirty="0">
                <a:solidFill>
                  <a:schemeClr val="bg1"/>
                </a:solidFill>
              </a:rPr>
              <a:t>(they could tick all that applied).</a:t>
            </a:r>
          </a:p>
        </p:txBody>
      </p:sp>
      <p:graphicFrame>
        <p:nvGraphicFramePr>
          <p:cNvPr id="8" name="Chart 7" descr="Example of bar chart showing responses to question 4.">
            <a:extLst>
              <a:ext uri="{FF2B5EF4-FFF2-40B4-BE49-F238E27FC236}">
                <a16:creationId xmlns:a16="http://schemas.microsoft.com/office/drawing/2014/main" id="{71ADF81C-8C88-904A-A79F-2FDB4B9503CA}"/>
              </a:ext>
            </a:extLst>
          </p:cNvPr>
          <p:cNvGraphicFramePr>
            <a:graphicFrameLocks/>
          </p:cNvGraphicFramePr>
          <p:nvPr>
            <p:extLst>
              <p:ext uri="{D42A27DB-BD31-4B8C-83A1-F6EECF244321}">
                <p14:modId xmlns:p14="http://schemas.microsoft.com/office/powerpoint/2010/main" val="2612289328"/>
              </p:ext>
            </p:extLst>
          </p:nvPr>
        </p:nvGraphicFramePr>
        <p:xfrm>
          <a:off x="375684" y="1502734"/>
          <a:ext cx="8128235" cy="333739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3B6B87E5-4BE6-4532-9519-3D9DD60EFD0E}"/>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1146012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a:xfrm>
            <a:off x="287214" y="409027"/>
            <a:ext cx="5507530" cy="341572"/>
          </a:xfrm>
        </p:spPr>
        <p:txBody>
          <a:bodyPr/>
          <a:lstStyle/>
          <a:p>
            <a:r>
              <a:rPr lang="en-US" dirty="0"/>
              <a:t>T3: Teaching activities they have carried out</a:t>
            </a:r>
            <a:endParaRPr lang="en-GB" dirty="0"/>
          </a:p>
        </p:txBody>
      </p:sp>
      <p:sp>
        <p:nvSpPr>
          <p:cNvPr id="5" name="Content Placeholder 5">
            <a:extLst>
              <a:ext uri="{FF2B5EF4-FFF2-40B4-BE49-F238E27FC236}">
                <a16:creationId xmlns:a16="http://schemas.microsoft.com/office/drawing/2014/main" id="{0785C5D3-0279-4915-AA29-17B70C5F4A31}"/>
              </a:ext>
            </a:extLst>
          </p:cNvPr>
          <p:cNvSpPr txBox="1">
            <a:spLocks/>
          </p:cNvSpPr>
          <p:nvPr/>
        </p:nvSpPr>
        <p:spPr>
          <a:xfrm>
            <a:off x="249006" y="1190846"/>
            <a:ext cx="2157309" cy="362178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solidFill>
                  <a:schemeClr val="bg1"/>
                </a:solidFill>
                <a:highlight>
                  <a:srgbClr val="000000"/>
                </a:highlight>
              </a:rPr>
              <a:t>(Q21) </a:t>
            </a:r>
            <a:r>
              <a:rPr lang="en-US" sz="1600" dirty="0">
                <a:solidFill>
                  <a:schemeClr val="bg1"/>
                </a:solidFill>
              </a:rPr>
              <a:t>Teaching staff were asked, in the last academic year, which of these activities had they engaged in as part of their teaching</a:t>
            </a:r>
          </a:p>
          <a:p>
            <a:r>
              <a:rPr lang="en-US" sz="1600" dirty="0">
                <a:solidFill>
                  <a:schemeClr val="bg1"/>
                </a:solidFill>
                <a:highlight>
                  <a:srgbClr val="000000"/>
                </a:highlight>
              </a:rPr>
              <a:t>[Add any insights from your data here]</a:t>
            </a:r>
          </a:p>
          <a:p>
            <a:pPr marL="0" indent="0">
              <a:buFont typeface="Arial" panose="020B0604020202020204" pitchFamily="34" charset="0"/>
              <a:buNone/>
            </a:pPr>
            <a:endParaRPr lang="en-GB" sz="1600" dirty="0">
              <a:solidFill>
                <a:schemeClr val="bg1"/>
              </a:solidFill>
            </a:endParaRPr>
          </a:p>
        </p:txBody>
      </p:sp>
      <p:graphicFrame>
        <p:nvGraphicFramePr>
          <p:cNvPr id="8" name="Chart 7" descr="Example of bar chart showing responses to question 22.">
            <a:extLst>
              <a:ext uri="{FF2B5EF4-FFF2-40B4-BE49-F238E27FC236}">
                <a16:creationId xmlns:a16="http://schemas.microsoft.com/office/drawing/2014/main" id="{C45D8FF2-A193-4E7F-B0EE-5BA69B29D4B3}"/>
              </a:ext>
            </a:extLst>
          </p:cNvPr>
          <p:cNvGraphicFramePr>
            <a:graphicFrameLocks/>
          </p:cNvGraphicFramePr>
          <p:nvPr>
            <p:extLst>
              <p:ext uri="{D42A27DB-BD31-4B8C-83A1-F6EECF244321}">
                <p14:modId xmlns:p14="http://schemas.microsoft.com/office/powerpoint/2010/main" val="2667189191"/>
              </p:ext>
            </p:extLst>
          </p:nvPr>
        </p:nvGraphicFramePr>
        <p:xfrm>
          <a:off x="2475068" y="894079"/>
          <a:ext cx="6213738" cy="380821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a:extLst>
              <a:ext uri="{FF2B5EF4-FFF2-40B4-BE49-F238E27FC236}">
                <a16:creationId xmlns:a16="http://schemas.microsoft.com/office/drawing/2014/main" id="{CDE3D1AA-CDB1-4123-A86F-D7FCED98539B}"/>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705419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FB155-7ADE-4F6B-B92B-95484F9529AE}"/>
              </a:ext>
            </a:extLst>
          </p:cNvPr>
          <p:cNvSpPr>
            <a:spLocks noGrp="1"/>
          </p:cNvSpPr>
          <p:nvPr>
            <p:ph type="title"/>
          </p:nvPr>
        </p:nvSpPr>
        <p:spPr/>
        <p:txBody>
          <a:bodyPr/>
          <a:lstStyle/>
          <a:p>
            <a:r>
              <a:rPr lang="en-GB" dirty="0"/>
              <a:t>T3: Use of digital technologies in their teaching</a:t>
            </a:r>
          </a:p>
        </p:txBody>
      </p:sp>
      <p:sp>
        <p:nvSpPr>
          <p:cNvPr id="6" name="Content Placeholder 5">
            <a:extLst>
              <a:ext uri="{FF2B5EF4-FFF2-40B4-BE49-F238E27FC236}">
                <a16:creationId xmlns:a16="http://schemas.microsoft.com/office/drawing/2014/main" id="{B15ABF82-041C-4C09-A167-5E8AE36090F6}"/>
              </a:ext>
            </a:extLst>
          </p:cNvPr>
          <p:cNvSpPr>
            <a:spLocks noGrp="1"/>
          </p:cNvSpPr>
          <p:nvPr>
            <p:ph idx="1"/>
          </p:nvPr>
        </p:nvSpPr>
        <p:spPr>
          <a:xfrm>
            <a:off x="268720" y="1376891"/>
            <a:ext cx="2780210" cy="3013858"/>
          </a:xfrm>
        </p:spPr>
        <p:txBody>
          <a:bodyPr/>
          <a:lstStyle/>
          <a:p>
            <a:pPr marL="0" indent="0">
              <a:buNone/>
            </a:pPr>
            <a:r>
              <a:rPr lang="en-US" sz="1600" b="1" dirty="0">
                <a:highlight>
                  <a:srgbClr val="000000"/>
                </a:highlight>
              </a:rPr>
              <a:t>(Q22).</a:t>
            </a:r>
            <a:r>
              <a:rPr lang="en-US" sz="1600" b="1" dirty="0"/>
              <a:t> </a:t>
            </a:r>
            <a:r>
              <a:rPr lang="en-US" sz="1600" dirty="0"/>
              <a:t>Teaching staff were asked how much they agreed with five statements about the use of digital technologies in their teaching:</a:t>
            </a:r>
          </a:p>
          <a:p>
            <a:endParaRPr lang="en-US" sz="1600" dirty="0"/>
          </a:p>
          <a:p>
            <a:pPr marL="177800" indent="-177800"/>
            <a:r>
              <a:rPr lang="en-US" sz="1600" dirty="0">
                <a:highlight>
                  <a:srgbClr val="000000"/>
                </a:highlight>
              </a:rPr>
              <a:t>[Add any insights from your data here]</a:t>
            </a:r>
          </a:p>
          <a:p>
            <a:endParaRPr lang="en-GB" sz="1600" dirty="0"/>
          </a:p>
        </p:txBody>
      </p:sp>
      <p:graphicFrame>
        <p:nvGraphicFramePr>
          <p:cNvPr id="5" name="Chart 4" descr="Stacked bar chart for question 16">
            <a:extLst>
              <a:ext uri="{FF2B5EF4-FFF2-40B4-BE49-F238E27FC236}">
                <a16:creationId xmlns:a16="http://schemas.microsoft.com/office/drawing/2014/main" id="{126C0B86-BFAF-4A2C-AA50-127657EDEB80}"/>
              </a:ext>
            </a:extLst>
          </p:cNvPr>
          <p:cNvGraphicFramePr>
            <a:graphicFrameLocks/>
          </p:cNvGraphicFramePr>
          <p:nvPr>
            <p:extLst>
              <p:ext uri="{D42A27DB-BD31-4B8C-83A1-F6EECF244321}">
                <p14:modId xmlns:p14="http://schemas.microsoft.com/office/powerpoint/2010/main" val="2883454904"/>
              </p:ext>
            </p:extLst>
          </p:nvPr>
        </p:nvGraphicFramePr>
        <p:xfrm>
          <a:off x="3493828" y="905017"/>
          <a:ext cx="5210694" cy="395760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a:extLst>
              <a:ext uri="{FF2B5EF4-FFF2-40B4-BE49-F238E27FC236}">
                <a16:creationId xmlns:a16="http://schemas.microsoft.com/office/drawing/2014/main" id="{A9960E74-11C0-4705-B687-291D34B1489C}"/>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2117588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2A45-C55B-43D4-8D52-AA39DEFB1B11}"/>
              </a:ext>
            </a:extLst>
          </p:cNvPr>
          <p:cNvSpPr>
            <a:spLocks noGrp="1"/>
          </p:cNvSpPr>
          <p:nvPr>
            <p:ph type="title"/>
          </p:nvPr>
        </p:nvSpPr>
        <p:spPr>
          <a:xfrm>
            <a:off x="358773" y="339725"/>
            <a:ext cx="8494281" cy="341572"/>
          </a:xfrm>
        </p:spPr>
        <p:txBody>
          <a:bodyPr/>
          <a:lstStyle/>
          <a:p>
            <a:r>
              <a:rPr lang="en-US" dirty="0"/>
              <a:t>T3: Positive aspects of teaching using digital technologies</a:t>
            </a:r>
            <a:endParaRPr lang="en-GB" dirty="0"/>
          </a:p>
        </p:txBody>
      </p:sp>
      <p:sp>
        <p:nvSpPr>
          <p:cNvPr id="6" name="Content Placeholder 5">
            <a:extLst>
              <a:ext uri="{FF2B5EF4-FFF2-40B4-BE49-F238E27FC236}">
                <a16:creationId xmlns:a16="http://schemas.microsoft.com/office/drawing/2014/main" id="{1002BF96-E4DE-4654-89A9-B21446AEF3D6}"/>
              </a:ext>
            </a:extLst>
          </p:cNvPr>
          <p:cNvSpPr>
            <a:spLocks noGrp="1"/>
          </p:cNvSpPr>
          <p:nvPr>
            <p:ph idx="1"/>
          </p:nvPr>
        </p:nvSpPr>
        <p:spPr>
          <a:xfrm>
            <a:off x="358775" y="1145607"/>
            <a:ext cx="6518276" cy="2088912"/>
          </a:xfrm>
        </p:spPr>
        <p:txBody>
          <a:bodyPr/>
          <a:lstStyle/>
          <a:p>
            <a:pPr marL="0" indent="0">
              <a:buNone/>
            </a:pPr>
            <a:r>
              <a:rPr lang="en-US" sz="1600" b="1" dirty="0">
                <a:highlight>
                  <a:srgbClr val="000000"/>
                </a:highlight>
              </a:rPr>
              <a:t>(Q23)</a:t>
            </a:r>
            <a:r>
              <a:rPr lang="en-US" sz="1600" b="1" dirty="0"/>
              <a:t>. </a:t>
            </a:r>
            <a:r>
              <a:rPr lang="en-US" sz="1600" dirty="0"/>
              <a:t>Teaching staff were asked, what aspect of teaching using digital technologies, if any, was most positive for them?</a:t>
            </a:r>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000000"/>
                </a:highlight>
              </a:rPr>
              <a:t>XX%</a:t>
            </a:r>
            <a:r>
              <a:rPr lang="en-US" sz="1600" dirty="0"/>
              <a:t> of teaching staff that commented mentioned this..</a:t>
            </a:r>
          </a:p>
          <a:p>
            <a:pPr marL="361950" lvl="1" indent="-271463"/>
            <a:r>
              <a:rPr lang="en-US" sz="1600" dirty="0">
                <a:highlight>
                  <a:srgbClr val="000000"/>
                </a:highlight>
              </a:rPr>
              <a:t>XX%</a:t>
            </a:r>
            <a:r>
              <a:rPr lang="en-US" sz="1600" dirty="0"/>
              <a:t> of teaching staff that commented mentioned this…</a:t>
            </a:r>
          </a:p>
          <a:p>
            <a:pPr marL="0" indent="0">
              <a:buNone/>
            </a:pPr>
            <a:endParaRPr lang="en-US" sz="1600" dirty="0"/>
          </a:p>
        </p:txBody>
      </p:sp>
      <p:pic>
        <p:nvPicPr>
          <p:cNvPr id="5" name="Graphic 4" descr="Thumbs up sign with solid fill">
            <a:extLst>
              <a:ext uri="{FF2B5EF4-FFF2-40B4-BE49-F238E27FC236}">
                <a16:creationId xmlns:a16="http://schemas.microsoft.com/office/drawing/2014/main" id="{44201180-3EEF-46B4-B169-6300CCC33B69}"/>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6970468" y="1514847"/>
            <a:ext cx="1622378" cy="1622378"/>
          </a:xfrm>
          <a:prstGeom prst="rect">
            <a:avLst/>
          </a:prstGeom>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0CF4CBFE-B85C-4A84-BA01-EFE03E486311}"/>
              </a:ext>
            </a:extLst>
          </p:cNvPr>
          <p:cNvSpPr txBox="1"/>
          <p:nvPr/>
        </p:nvSpPr>
        <p:spPr>
          <a:xfrm>
            <a:off x="358774" y="3857362"/>
            <a:ext cx="5986367" cy="1161857"/>
          </a:xfrm>
          <a:prstGeom prst="rect">
            <a:avLst/>
          </a:prstGeom>
          <a:noFill/>
        </p:spPr>
        <p:txBody>
          <a:bodyPr wrap="square" rtlCol="0">
            <a:spAutoFit/>
          </a:bodyPr>
          <a:lstStyle/>
          <a:p>
            <a:r>
              <a:rPr lang="en-US" sz="1400" dirty="0">
                <a:solidFill>
                  <a:schemeClr val="bg1"/>
                </a:solidFill>
                <a:highlight>
                  <a:srgbClr val="000000"/>
                </a:highlight>
              </a:rPr>
              <a:t>[Download your free text data via Jisc online surveys ‘</a:t>
            </a:r>
            <a:r>
              <a:rPr lang="en-US" sz="1400" dirty="0" err="1">
                <a:solidFill>
                  <a:schemeClr val="bg1"/>
                </a:solidFill>
                <a:highlight>
                  <a:srgbClr val="000000"/>
                </a:highlight>
              </a:rPr>
              <a:t>analyse</a:t>
            </a:r>
            <a:r>
              <a:rPr lang="en-US" sz="1400" dirty="0">
                <a:solidFill>
                  <a:schemeClr val="bg1"/>
                </a:solidFill>
                <a:highlight>
                  <a:srgbClr val="000000"/>
                </a:highlight>
              </a:rPr>
              <a:t>’ area, open in Word or Excel, read the feedback and try to group into themes (see accompanying Excel sheet to carry out grouping </a:t>
            </a:r>
            <a:r>
              <a:rPr lang="en-US" sz="1400" dirty="0">
                <a:solidFill>
                  <a:schemeClr val="bg1"/>
                </a:solidFill>
                <a:highlight>
                  <a:srgbClr val="000000"/>
                </a:highlight>
                <a:hlinkClick r:id="rId4">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 Also, the guide to analysing your qualitative data can be found </a:t>
            </a:r>
            <a:r>
              <a:rPr lang="en-US" sz="1400" dirty="0">
                <a:solidFill>
                  <a:schemeClr val="bg1"/>
                </a:solidFill>
                <a:highlight>
                  <a:srgbClr val="000000"/>
                </a:highlight>
                <a:hlinkClick r:id="rId5">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a:t>
            </a:r>
          </a:p>
          <a:p>
            <a:endParaRPr lang="en-GB" dirty="0">
              <a:solidFill>
                <a:schemeClr val="bg1"/>
              </a:solidFill>
            </a:endParaRPr>
          </a:p>
        </p:txBody>
      </p:sp>
    </p:spTree>
    <p:extLst>
      <p:ext uri="{BB962C8B-B14F-4D97-AF65-F5344CB8AC3E}">
        <p14:creationId xmlns:p14="http://schemas.microsoft.com/office/powerpoint/2010/main" val="638538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2A45-C55B-43D4-8D52-AA39DEFB1B11}"/>
              </a:ext>
            </a:extLst>
          </p:cNvPr>
          <p:cNvSpPr>
            <a:spLocks noGrp="1"/>
          </p:cNvSpPr>
          <p:nvPr>
            <p:ph type="title"/>
          </p:nvPr>
        </p:nvSpPr>
        <p:spPr>
          <a:xfrm>
            <a:off x="358773" y="339725"/>
            <a:ext cx="8660536" cy="341572"/>
          </a:xfrm>
        </p:spPr>
        <p:txBody>
          <a:bodyPr/>
          <a:lstStyle/>
          <a:p>
            <a:r>
              <a:rPr lang="en-US" dirty="0"/>
              <a:t>T3: Negative aspects of teaching using digital technologies</a:t>
            </a:r>
            <a:endParaRPr lang="en-GB" dirty="0"/>
          </a:p>
        </p:txBody>
      </p:sp>
      <p:sp>
        <p:nvSpPr>
          <p:cNvPr id="6" name="Content Placeholder 5">
            <a:extLst>
              <a:ext uri="{FF2B5EF4-FFF2-40B4-BE49-F238E27FC236}">
                <a16:creationId xmlns:a16="http://schemas.microsoft.com/office/drawing/2014/main" id="{1002BF96-E4DE-4654-89A9-B21446AEF3D6}"/>
              </a:ext>
            </a:extLst>
          </p:cNvPr>
          <p:cNvSpPr>
            <a:spLocks noGrp="1"/>
          </p:cNvSpPr>
          <p:nvPr>
            <p:ph idx="1"/>
          </p:nvPr>
        </p:nvSpPr>
        <p:spPr>
          <a:xfrm>
            <a:off x="358775" y="1145607"/>
            <a:ext cx="6518276" cy="2088912"/>
          </a:xfrm>
        </p:spPr>
        <p:txBody>
          <a:bodyPr/>
          <a:lstStyle/>
          <a:p>
            <a:pPr marL="0" indent="0">
              <a:buNone/>
            </a:pPr>
            <a:r>
              <a:rPr lang="en-US" sz="1600" b="1" dirty="0">
                <a:highlight>
                  <a:srgbClr val="000000"/>
                </a:highlight>
              </a:rPr>
              <a:t>(Q24)</a:t>
            </a:r>
            <a:r>
              <a:rPr lang="en-US" sz="1600" b="1" dirty="0"/>
              <a:t>. </a:t>
            </a:r>
            <a:r>
              <a:rPr lang="en-US" sz="1600" dirty="0"/>
              <a:t>Teaching staff were asked, what aspect of teaching using digital technologies, if any, was most negative for them?</a:t>
            </a:r>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000000"/>
                </a:highlight>
              </a:rPr>
              <a:t>XX%</a:t>
            </a:r>
            <a:r>
              <a:rPr lang="en-US" sz="1600" dirty="0"/>
              <a:t> of teaching staff that commented mentioned this..</a:t>
            </a:r>
          </a:p>
          <a:p>
            <a:pPr marL="361950" lvl="1" indent="-271463"/>
            <a:r>
              <a:rPr lang="en-US" sz="1600" dirty="0">
                <a:highlight>
                  <a:srgbClr val="000000"/>
                </a:highlight>
              </a:rPr>
              <a:t>XX%</a:t>
            </a:r>
            <a:r>
              <a:rPr lang="en-US" sz="1600" dirty="0"/>
              <a:t> of teaching staff that commented mentioned this…</a:t>
            </a:r>
          </a:p>
          <a:p>
            <a:pPr marL="0" indent="0">
              <a:buNone/>
            </a:pPr>
            <a:endParaRPr lang="en-US" sz="1600" dirty="0"/>
          </a:p>
        </p:txBody>
      </p:sp>
      <p:sp>
        <p:nvSpPr>
          <p:cNvPr id="7" name="TextBox 6">
            <a:extLst>
              <a:ext uri="{FF2B5EF4-FFF2-40B4-BE49-F238E27FC236}">
                <a16:creationId xmlns:a16="http://schemas.microsoft.com/office/drawing/2014/main" id="{0CF4CBFE-B85C-4A84-BA01-EFE03E486311}"/>
              </a:ext>
            </a:extLst>
          </p:cNvPr>
          <p:cNvSpPr txBox="1"/>
          <p:nvPr/>
        </p:nvSpPr>
        <p:spPr>
          <a:xfrm>
            <a:off x="358774" y="3857362"/>
            <a:ext cx="5986367" cy="1161857"/>
          </a:xfrm>
          <a:prstGeom prst="rect">
            <a:avLst/>
          </a:prstGeom>
          <a:noFill/>
        </p:spPr>
        <p:txBody>
          <a:bodyPr wrap="square" rtlCol="0">
            <a:spAutoFit/>
          </a:bodyPr>
          <a:lstStyle/>
          <a:p>
            <a:r>
              <a:rPr lang="en-US" sz="1400" dirty="0">
                <a:solidFill>
                  <a:schemeClr val="bg1"/>
                </a:solidFill>
                <a:highlight>
                  <a:srgbClr val="000000"/>
                </a:highlight>
              </a:rPr>
              <a:t>[Download your free text data via Jisc online surveys ‘</a:t>
            </a:r>
            <a:r>
              <a:rPr lang="en-US" sz="1400" dirty="0" err="1">
                <a:solidFill>
                  <a:schemeClr val="bg1"/>
                </a:solidFill>
                <a:highlight>
                  <a:srgbClr val="000000"/>
                </a:highlight>
              </a:rPr>
              <a:t>analyse</a:t>
            </a:r>
            <a:r>
              <a:rPr lang="en-US" sz="1400" dirty="0">
                <a:solidFill>
                  <a:schemeClr val="bg1"/>
                </a:solidFill>
                <a:highlight>
                  <a:srgbClr val="000000"/>
                </a:highlight>
              </a:rPr>
              <a:t>’ area, open in Word or Excel, read the feedback and try to group into themes (see accompanying Excel sheet to carry out grouping </a:t>
            </a:r>
            <a:r>
              <a:rPr lang="en-US" sz="1400" dirty="0">
                <a:solidFill>
                  <a:schemeClr val="bg1"/>
                </a:solidFill>
                <a:highlight>
                  <a:srgbClr val="000000"/>
                </a:highlight>
                <a:hlinkClick r:id="rId2">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 Also, the guide to analysing your qualitative data can be found </a:t>
            </a:r>
            <a:r>
              <a:rPr lang="en-US" sz="1400" dirty="0">
                <a:solidFill>
                  <a:schemeClr val="bg1"/>
                </a:solidFill>
                <a:highlight>
                  <a:srgbClr val="000000"/>
                </a:highlight>
                <a:hlinkClick r:id="rId3">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a:t>
            </a:r>
          </a:p>
          <a:p>
            <a:endParaRPr lang="en-GB" dirty="0">
              <a:solidFill>
                <a:schemeClr val="bg1"/>
              </a:solidFill>
            </a:endParaRPr>
          </a:p>
        </p:txBody>
      </p:sp>
      <p:pic>
        <p:nvPicPr>
          <p:cNvPr id="1026" name="Picture 2">
            <a:extLst>
              <a:ext uri="{FF2B5EF4-FFF2-40B4-BE49-F238E27FC236}">
                <a16:creationId xmlns:a16="http://schemas.microsoft.com/office/drawing/2014/main" id="{EF60860B-56DD-487D-FBF2-72FE84E42F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6707" y="1506992"/>
            <a:ext cx="1821028" cy="1821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03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3CAC-4ADF-4073-9832-D9B2BD9C0F29}"/>
              </a:ext>
            </a:extLst>
          </p:cNvPr>
          <p:cNvSpPr>
            <a:spLocks noGrp="1"/>
          </p:cNvSpPr>
          <p:nvPr>
            <p:ph type="title"/>
          </p:nvPr>
        </p:nvSpPr>
        <p:spPr>
          <a:xfrm>
            <a:off x="358774" y="339725"/>
            <a:ext cx="5702589" cy="341572"/>
          </a:xfrm>
        </p:spPr>
        <p:txBody>
          <a:bodyPr/>
          <a:lstStyle/>
          <a:p>
            <a:r>
              <a:rPr lang="en-US" dirty="0"/>
              <a:t>T3: Chance to be involved in decisions</a:t>
            </a:r>
            <a:endParaRPr lang="en-GB" dirty="0"/>
          </a:p>
        </p:txBody>
      </p:sp>
      <p:sp>
        <p:nvSpPr>
          <p:cNvPr id="6" name="Content Placeholder 5">
            <a:extLst>
              <a:ext uri="{FF2B5EF4-FFF2-40B4-BE49-F238E27FC236}">
                <a16:creationId xmlns:a16="http://schemas.microsoft.com/office/drawing/2014/main" id="{8CAAD266-73ED-459D-8F4D-1496E066E0F4}"/>
              </a:ext>
            </a:extLst>
          </p:cNvPr>
          <p:cNvSpPr>
            <a:spLocks noGrp="1"/>
          </p:cNvSpPr>
          <p:nvPr>
            <p:ph idx="1"/>
          </p:nvPr>
        </p:nvSpPr>
        <p:spPr>
          <a:xfrm>
            <a:off x="358775" y="1127052"/>
            <a:ext cx="8370555" cy="992371"/>
          </a:xfrm>
        </p:spPr>
        <p:txBody>
          <a:bodyPr/>
          <a:lstStyle/>
          <a:p>
            <a:pPr marL="0" indent="0">
              <a:buNone/>
            </a:pPr>
            <a:r>
              <a:rPr lang="en-US" sz="1600" b="1" dirty="0">
                <a:highlight>
                  <a:srgbClr val="000000"/>
                </a:highlight>
              </a:rPr>
              <a:t>(Q25)</a:t>
            </a:r>
            <a:r>
              <a:rPr lang="en-US" sz="1600" b="1" dirty="0"/>
              <a:t>. </a:t>
            </a:r>
            <a:r>
              <a:rPr lang="en-US" sz="1600" dirty="0"/>
              <a:t>Teaching staff were asked how much they agreed they were given the chance to be involved in decisions about their digital experience</a:t>
            </a:r>
          </a:p>
          <a:p>
            <a:r>
              <a:rPr lang="en-US" sz="1600" dirty="0">
                <a:highlight>
                  <a:srgbClr val="000000"/>
                </a:highlight>
              </a:rPr>
              <a:t>[Add any insights from the data here]</a:t>
            </a:r>
          </a:p>
          <a:p>
            <a:pPr marL="0" indent="0">
              <a:buNone/>
            </a:pPr>
            <a:endParaRPr lang="en-GB" sz="1600" dirty="0"/>
          </a:p>
        </p:txBody>
      </p:sp>
      <p:graphicFrame>
        <p:nvGraphicFramePr>
          <p:cNvPr id="8" name="Chart 7" descr="Example of bar chart showing responses to question 19.">
            <a:extLst>
              <a:ext uri="{FF2B5EF4-FFF2-40B4-BE49-F238E27FC236}">
                <a16:creationId xmlns:a16="http://schemas.microsoft.com/office/drawing/2014/main" id="{EBAA2D4D-2AEE-D842-A9D2-5C5C98C64F3B}"/>
              </a:ext>
            </a:extLst>
          </p:cNvPr>
          <p:cNvGraphicFramePr>
            <a:graphicFrameLocks/>
          </p:cNvGraphicFramePr>
          <p:nvPr>
            <p:extLst>
              <p:ext uri="{D42A27DB-BD31-4B8C-83A1-F6EECF244321}">
                <p14:modId xmlns:p14="http://schemas.microsoft.com/office/powerpoint/2010/main" val="1990570443"/>
              </p:ext>
            </p:extLst>
          </p:nvPr>
        </p:nvGraphicFramePr>
        <p:xfrm>
          <a:off x="304879" y="2048541"/>
          <a:ext cx="8165646" cy="28209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A2314D85-F32A-4DF7-B395-F921DFF2D99C}"/>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2172756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CF34F0-2766-485F-8F82-299ABE904D91}"/>
              </a:ext>
            </a:extLst>
          </p:cNvPr>
          <p:cNvSpPr>
            <a:spLocks noGrp="1"/>
          </p:cNvSpPr>
          <p:nvPr>
            <p:ph type="title"/>
          </p:nvPr>
        </p:nvSpPr>
        <p:spPr/>
        <p:txBody>
          <a:bodyPr/>
          <a:lstStyle/>
          <a:p>
            <a:r>
              <a:rPr lang="en-US"/>
              <a:t>Theme four (T4)</a:t>
            </a:r>
            <a:endParaRPr lang="en-GB"/>
          </a:p>
        </p:txBody>
      </p:sp>
      <p:sp>
        <p:nvSpPr>
          <p:cNvPr id="8" name="Text Placeholder 7">
            <a:extLst>
              <a:ext uri="{FF2B5EF4-FFF2-40B4-BE49-F238E27FC236}">
                <a16:creationId xmlns:a16="http://schemas.microsoft.com/office/drawing/2014/main" id="{BB7DAE03-C378-4F59-9AAD-5FF75BB2F6A6}"/>
              </a:ext>
            </a:extLst>
          </p:cNvPr>
          <p:cNvSpPr>
            <a:spLocks noGrp="1"/>
          </p:cNvSpPr>
          <p:nvPr>
            <p:ph type="body" idx="13"/>
          </p:nvPr>
        </p:nvSpPr>
        <p:spPr/>
        <p:txBody>
          <a:bodyPr/>
          <a:lstStyle/>
          <a:p>
            <a:r>
              <a:rPr lang="en-GB" dirty="0"/>
              <a:t>Your digital skills</a:t>
            </a:r>
          </a:p>
        </p:txBody>
      </p:sp>
    </p:spTree>
    <p:extLst>
      <p:ext uri="{BB962C8B-B14F-4D97-AF65-F5344CB8AC3E}">
        <p14:creationId xmlns:p14="http://schemas.microsoft.com/office/powerpoint/2010/main" val="138786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8ECCF-2067-4F7E-86AA-08D7EF877EA4}"/>
              </a:ext>
            </a:extLst>
          </p:cNvPr>
          <p:cNvSpPr>
            <a:spLocks noGrp="1"/>
          </p:cNvSpPr>
          <p:nvPr>
            <p:ph type="title"/>
          </p:nvPr>
        </p:nvSpPr>
        <p:spPr>
          <a:xfrm>
            <a:off x="358774" y="339725"/>
            <a:ext cx="5496221" cy="829856"/>
          </a:xfrm>
        </p:spPr>
        <p:txBody>
          <a:bodyPr lIns="0" tIns="0" rIns="0" bIns="0" anchor="t"/>
          <a:lstStyle/>
          <a:p>
            <a:r>
              <a:rPr lang="en-US" dirty="0">
                <a:ea typeface="Roboto Black"/>
              </a:rPr>
              <a:t>T4: Support and guidance for digital skills development</a:t>
            </a:r>
            <a:endParaRPr lang="en-GB" dirty="0">
              <a:ea typeface="Roboto Black"/>
            </a:endParaRPr>
          </a:p>
        </p:txBody>
      </p:sp>
      <p:sp>
        <p:nvSpPr>
          <p:cNvPr id="7" name="Content Placeholder 5">
            <a:extLst>
              <a:ext uri="{FF2B5EF4-FFF2-40B4-BE49-F238E27FC236}">
                <a16:creationId xmlns:a16="http://schemas.microsoft.com/office/drawing/2014/main" id="{899AB4B5-8535-4684-82E0-4FEDCE984E8B}"/>
              </a:ext>
            </a:extLst>
          </p:cNvPr>
          <p:cNvSpPr txBox="1">
            <a:spLocks/>
          </p:cNvSpPr>
          <p:nvPr/>
        </p:nvSpPr>
        <p:spPr>
          <a:xfrm>
            <a:off x="358774" y="1325069"/>
            <a:ext cx="2621101" cy="301385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solidFill>
                  <a:schemeClr val="bg1"/>
                </a:solidFill>
                <a:highlight>
                  <a:srgbClr val="8E1558"/>
                </a:highlight>
              </a:rPr>
              <a:t>(Q26)</a:t>
            </a:r>
            <a:r>
              <a:rPr lang="en-US" sz="1600" b="1" dirty="0">
                <a:solidFill>
                  <a:schemeClr val="bg1"/>
                </a:solidFill>
              </a:rPr>
              <a:t>. </a:t>
            </a:r>
            <a:r>
              <a:rPr lang="en-US" sz="1600" dirty="0">
                <a:solidFill>
                  <a:schemeClr val="bg1"/>
                </a:solidFill>
              </a:rPr>
              <a:t>Teaching staff were asked five questions about the support and guidance they receive for digital skills development. </a:t>
            </a:r>
          </a:p>
          <a:p>
            <a:r>
              <a:rPr lang="en-US" sz="1600" dirty="0">
                <a:solidFill>
                  <a:schemeClr val="bg1"/>
                </a:solidFill>
                <a:highlight>
                  <a:srgbClr val="8E1558"/>
                </a:highlight>
              </a:rPr>
              <a:t>[Add any insights from the data here]</a:t>
            </a:r>
          </a:p>
          <a:p>
            <a:pPr marL="0" indent="0">
              <a:buFont typeface="Arial" panose="020B0604020202020204" pitchFamily="34" charset="0"/>
              <a:buNone/>
            </a:pPr>
            <a:endParaRPr lang="en-GB" sz="1600" dirty="0"/>
          </a:p>
        </p:txBody>
      </p:sp>
      <p:graphicFrame>
        <p:nvGraphicFramePr>
          <p:cNvPr id="8" name="Chart 7" descr="Stacked bar chart for question 16">
            <a:extLst>
              <a:ext uri="{FF2B5EF4-FFF2-40B4-BE49-F238E27FC236}">
                <a16:creationId xmlns:a16="http://schemas.microsoft.com/office/drawing/2014/main" id="{4D6BB6FB-B5A7-4591-8539-08CC40492F69}"/>
              </a:ext>
            </a:extLst>
          </p:cNvPr>
          <p:cNvGraphicFramePr>
            <a:graphicFrameLocks/>
          </p:cNvGraphicFramePr>
          <p:nvPr>
            <p:extLst>
              <p:ext uri="{D42A27DB-BD31-4B8C-83A1-F6EECF244321}">
                <p14:modId xmlns:p14="http://schemas.microsoft.com/office/powerpoint/2010/main" val="138322271"/>
              </p:ext>
            </p:extLst>
          </p:nvPr>
        </p:nvGraphicFramePr>
        <p:xfrm>
          <a:off x="3118514" y="1169581"/>
          <a:ext cx="5916304" cy="367191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CA515F69-3499-42E8-827A-83156E8097B0}"/>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841201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8FF8-82B3-4A16-9AEF-D867B280CA99}"/>
              </a:ext>
            </a:extLst>
          </p:cNvPr>
          <p:cNvSpPr>
            <a:spLocks noGrp="1"/>
          </p:cNvSpPr>
          <p:nvPr>
            <p:ph type="title"/>
          </p:nvPr>
        </p:nvSpPr>
        <p:spPr>
          <a:xfrm>
            <a:off x="358774" y="339725"/>
            <a:ext cx="5617483" cy="341572"/>
          </a:xfrm>
        </p:spPr>
        <p:txBody>
          <a:bodyPr/>
          <a:lstStyle/>
          <a:p>
            <a:r>
              <a:rPr lang="en-US" dirty="0"/>
              <a:t>T4: Where did teaching staff go for help with online and digital skills? </a:t>
            </a:r>
            <a:endParaRPr lang="en-GB" dirty="0"/>
          </a:p>
        </p:txBody>
      </p:sp>
      <p:sp>
        <p:nvSpPr>
          <p:cNvPr id="3" name="Content Placeholder 2">
            <a:extLst>
              <a:ext uri="{FF2B5EF4-FFF2-40B4-BE49-F238E27FC236}">
                <a16:creationId xmlns:a16="http://schemas.microsoft.com/office/drawing/2014/main" id="{915ECFB5-1975-4409-AA9D-58AFCA1A031C}"/>
              </a:ext>
            </a:extLst>
          </p:cNvPr>
          <p:cNvSpPr>
            <a:spLocks noGrp="1"/>
          </p:cNvSpPr>
          <p:nvPr>
            <p:ph idx="1"/>
          </p:nvPr>
        </p:nvSpPr>
        <p:spPr>
          <a:xfrm>
            <a:off x="358775" y="1429556"/>
            <a:ext cx="2586444" cy="3013858"/>
          </a:xfrm>
        </p:spPr>
        <p:txBody>
          <a:bodyPr/>
          <a:lstStyle/>
          <a:p>
            <a:pPr marL="0" indent="0">
              <a:buNone/>
            </a:pPr>
            <a:r>
              <a:rPr lang="en-US" sz="1600" b="1" dirty="0">
                <a:highlight>
                  <a:srgbClr val="8E1558"/>
                </a:highlight>
              </a:rPr>
              <a:t>(Q27</a:t>
            </a:r>
            <a:r>
              <a:rPr lang="en-US" sz="1600" b="1" dirty="0">
                <a:solidFill>
                  <a:schemeClr val="bg1"/>
                </a:solidFill>
                <a:highlight>
                  <a:srgbClr val="8E1558"/>
                </a:highlight>
              </a:rPr>
              <a:t>)</a:t>
            </a:r>
            <a:endParaRPr lang="en-US" sz="1600" b="1" dirty="0"/>
          </a:p>
          <a:p>
            <a:r>
              <a:rPr lang="en-US" sz="1600" dirty="0">
                <a:solidFill>
                  <a:schemeClr val="bg1"/>
                </a:solidFill>
                <a:highlight>
                  <a:srgbClr val="8E1558"/>
                </a:highlight>
              </a:rPr>
              <a:t>[Add any insights from the data here]</a:t>
            </a:r>
          </a:p>
        </p:txBody>
      </p:sp>
      <p:graphicFrame>
        <p:nvGraphicFramePr>
          <p:cNvPr id="7" name="Chart 6" descr="Example of bar chart showing responses to question 22.">
            <a:extLst>
              <a:ext uri="{FF2B5EF4-FFF2-40B4-BE49-F238E27FC236}">
                <a16:creationId xmlns:a16="http://schemas.microsoft.com/office/drawing/2014/main" id="{60CE67CB-5CC8-4A69-832D-4DB31724BD65}"/>
              </a:ext>
            </a:extLst>
          </p:cNvPr>
          <p:cNvGraphicFramePr>
            <a:graphicFrameLocks/>
          </p:cNvGraphicFramePr>
          <p:nvPr>
            <p:extLst>
              <p:ext uri="{D42A27DB-BD31-4B8C-83A1-F6EECF244321}">
                <p14:modId xmlns:p14="http://schemas.microsoft.com/office/powerpoint/2010/main" val="267788386"/>
              </p:ext>
            </p:extLst>
          </p:nvPr>
        </p:nvGraphicFramePr>
        <p:xfrm>
          <a:off x="2945219" y="1135337"/>
          <a:ext cx="6045541" cy="360229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215A711B-0BC2-44B1-97F5-57CE1C546AE8}"/>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3173889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8FF8-82B3-4A16-9AEF-D867B280CA99}"/>
              </a:ext>
            </a:extLst>
          </p:cNvPr>
          <p:cNvSpPr>
            <a:spLocks noGrp="1"/>
          </p:cNvSpPr>
          <p:nvPr>
            <p:ph type="title"/>
          </p:nvPr>
        </p:nvSpPr>
        <p:spPr/>
        <p:txBody>
          <a:bodyPr/>
          <a:lstStyle/>
          <a:p>
            <a:r>
              <a:rPr lang="en-US" dirty="0"/>
              <a:t>T4: Which skills had we provided </a:t>
            </a:r>
            <a:br>
              <a:rPr lang="en-US" dirty="0"/>
            </a:br>
            <a:r>
              <a:rPr lang="en-US" dirty="0"/>
              <a:t>support or training for? </a:t>
            </a:r>
            <a:endParaRPr lang="en-GB" dirty="0"/>
          </a:p>
        </p:txBody>
      </p:sp>
      <p:sp>
        <p:nvSpPr>
          <p:cNvPr id="3" name="Content Placeholder 2">
            <a:extLst>
              <a:ext uri="{FF2B5EF4-FFF2-40B4-BE49-F238E27FC236}">
                <a16:creationId xmlns:a16="http://schemas.microsoft.com/office/drawing/2014/main" id="{915ECFB5-1975-4409-AA9D-58AFCA1A031C}"/>
              </a:ext>
            </a:extLst>
          </p:cNvPr>
          <p:cNvSpPr>
            <a:spLocks noGrp="1"/>
          </p:cNvSpPr>
          <p:nvPr>
            <p:ph idx="1"/>
          </p:nvPr>
        </p:nvSpPr>
        <p:spPr>
          <a:xfrm>
            <a:off x="358774" y="1388304"/>
            <a:ext cx="2560963" cy="3013858"/>
          </a:xfrm>
        </p:spPr>
        <p:txBody>
          <a:bodyPr/>
          <a:lstStyle/>
          <a:p>
            <a:pPr marL="0" indent="0">
              <a:buNone/>
            </a:pPr>
            <a:r>
              <a:rPr lang="en-US" sz="1600" b="1" dirty="0">
                <a:highlight>
                  <a:srgbClr val="8E1558"/>
                </a:highlight>
              </a:rPr>
              <a:t>(Q28</a:t>
            </a:r>
            <a:r>
              <a:rPr lang="en-US" sz="1600" b="1" dirty="0">
                <a:solidFill>
                  <a:schemeClr val="bg1"/>
                </a:solidFill>
                <a:highlight>
                  <a:srgbClr val="8E1558"/>
                </a:highlight>
              </a:rPr>
              <a:t>)</a:t>
            </a:r>
            <a:r>
              <a:rPr lang="en-US" sz="1600" b="1" dirty="0">
                <a:solidFill>
                  <a:schemeClr val="bg1"/>
                </a:solidFill>
              </a:rPr>
              <a:t>.</a:t>
            </a:r>
          </a:p>
          <a:p>
            <a:r>
              <a:rPr lang="en-US" sz="1600" dirty="0">
                <a:solidFill>
                  <a:schemeClr val="bg1"/>
                </a:solidFill>
                <a:highlight>
                  <a:srgbClr val="8E1558"/>
                </a:highlight>
              </a:rPr>
              <a:t>[Add any insights from the data here]</a:t>
            </a:r>
          </a:p>
          <a:p>
            <a:pPr marL="0" indent="0">
              <a:buNone/>
            </a:pPr>
            <a:endParaRPr lang="en-US" sz="1600" b="1" dirty="0">
              <a:highlight>
                <a:srgbClr val="FF0000"/>
              </a:highlight>
            </a:endParaRPr>
          </a:p>
          <a:p>
            <a:endParaRPr lang="en-US" sz="1600" dirty="0">
              <a:highlight>
                <a:srgbClr val="FF0000"/>
              </a:highlight>
            </a:endParaRPr>
          </a:p>
        </p:txBody>
      </p:sp>
      <p:graphicFrame>
        <p:nvGraphicFramePr>
          <p:cNvPr id="6" name="Chart 5" descr="Example of bar chart showing responses to question 22.">
            <a:extLst>
              <a:ext uri="{FF2B5EF4-FFF2-40B4-BE49-F238E27FC236}">
                <a16:creationId xmlns:a16="http://schemas.microsoft.com/office/drawing/2014/main" id="{99839591-C999-4DE0-B473-B9D2945BDF5A}"/>
              </a:ext>
            </a:extLst>
          </p:cNvPr>
          <p:cNvGraphicFramePr>
            <a:graphicFrameLocks/>
          </p:cNvGraphicFramePr>
          <p:nvPr>
            <p:extLst>
              <p:ext uri="{D42A27DB-BD31-4B8C-83A1-F6EECF244321}">
                <p14:modId xmlns:p14="http://schemas.microsoft.com/office/powerpoint/2010/main" val="1522055011"/>
              </p:ext>
            </p:extLst>
          </p:nvPr>
        </p:nvGraphicFramePr>
        <p:xfrm>
          <a:off x="3136605" y="1156602"/>
          <a:ext cx="5896172" cy="355976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A39D4DE0-9B49-4538-B52C-A1E3B161D9FF}"/>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379027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2574C1-3A60-412D-999C-38787F585C59}"/>
              </a:ext>
            </a:extLst>
          </p:cNvPr>
          <p:cNvSpPr>
            <a:spLocks noGrp="1"/>
          </p:cNvSpPr>
          <p:nvPr>
            <p:ph type="title"/>
          </p:nvPr>
        </p:nvSpPr>
        <p:spPr>
          <a:xfrm>
            <a:off x="358774" y="339725"/>
            <a:ext cx="8354573" cy="341572"/>
          </a:xfrm>
        </p:spPr>
        <p:txBody>
          <a:bodyPr/>
          <a:lstStyle/>
          <a:p>
            <a:r>
              <a:rPr lang="en-US" dirty="0"/>
              <a:t>What is the teaching staff digital experience insights survey?</a:t>
            </a:r>
            <a:endParaRPr lang="en-GB" dirty="0"/>
          </a:p>
        </p:txBody>
      </p:sp>
      <p:sp>
        <p:nvSpPr>
          <p:cNvPr id="8" name="Content Placeholder 7">
            <a:extLst>
              <a:ext uri="{FF2B5EF4-FFF2-40B4-BE49-F238E27FC236}">
                <a16:creationId xmlns:a16="http://schemas.microsoft.com/office/drawing/2014/main" id="{5DFD0766-8F2F-41D4-933F-0A19FCECF430}"/>
              </a:ext>
            </a:extLst>
          </p:cNvPr>
          <p:cNvSpPr>
            <a:spLocks noGrp="1"/>
          </p:cNvSpPr>
          <p:nvPr>
            <p:ph idx="1"/>
          </p:nvPr>
        </p:nvSpPr>
        <p:spPr>
          <a:xfrm>
            <a:off x="358774" y="1429555"/>
            <a:ext cx="4564049" cy="3013858"/>
          </a:xfrm>
        </p:spPr>
        <p:txBody>
          <a:bodyPr lIns="0" tIns="0" rIns="0" bIns="0" anchor="t"/>
          <a:lstStyle/>
          <a:p>
            <a:pPr marL="177800" indent="-177800"/>
            <a:r>
              <a:rPr lang="en-US" sz="1600" dirty="0">
                <a:ea typeface="Roboto Light"/>
              </a:rPr>
              <a:t>Asks teaching staff across further education (FE) and higher education (HE) about their experiences of using technology at their college or university </a:t>
            </a:r>
          </a:p>
          <a:p>
            <a:pPr marL="177800" indent="-177800"/>
            <a:r>
              <a:rPr lang="en-US" sz="1600" dirty="0">
                <a:ea typeface="Roboto Light"/>
              </a:rPr>
              <a:t>Run by Jisc </a:t>
            </a:r>
            <a:endParaRPr lang="en-US" sz="1600" dirty="0">
              <a:cs typeface="Arial" panose="020B0604020202020204"/>
            </a:endParaRPr>
          </a:p>
          <a:p>
            <a:pPr marL="177800" indent="-177800"/>
            <a:r>
              <a:rPr lang="en-US" sz="1600" dirty="0">
                <a:ea typeface="Roboto Light"/>
              </a:rPr>
              <a:t>Separate surveys for FE and HE</a:t>
            </a:r>
            <a:endParaRPr lang="en-US" sz="1600" dirty="0">
              <a:ea typeface="Roboto Light"/>
              <a:cs typeface="Arial" panose="020B0604020202020204"/>
            </a:endParaRPr>
          </a:p>
          <a:p>
            <a:pPr marL="177800" indent="-177800"/>
            <a:r>
              <a:rPr lang="en-US" sz="1600" dirty="0">
                <a:ea typeface="Roboto Light"/>
              </a:rPr>
              <a:t>For 2021/22 there were over 6,000 responses from UK teaching staff</a:t>
            </a:r>
            <a:endParaRPr lang="en-US" sz="1600" dirty="0">
              <a:ea typeface="Roboto Light"/>
              <a:cs typeface="Arial"/>
            </a:endParaRPr>
          </a:p>
          <a:p>
            <a:pPr marL="177800" indent="-177800"/>
            <a:r>
              <a:rPr lang="en-US" sz="1600" dirty="0">
                <a:ea typeface="Roboto Light"/>
              </a:rPr>
              <a:t>This presentation summarises some key findings from data collected from our teaching staff</a:t>
            </a:r>
            <a:endParaRPr lang="en-US" sz="1600" dirty="0">
              <a:ea typeface="Roboto Light"/>
              <a:cs typeface="Arial" panose="020B0604020202020204"/>
            </a:endParaRPr>
          </a:p>
          <a:p>
            <a:pPr marL="90170" indent="-90170"/>
            <a:endParaRPr lang="en-GB" sz="1600" dirty="0">
              <a:cs typeface="Arial" panose="020B0604020202020204"/>
            </a:endParaRPr>
          </a:p>
        </p:txBody>
      </p:sp>
      <p:pic>
        <p:nvPicPr>
          <p:cNvPr id="16" name="Picture 15" descr="Model showing the four surveys and their themes available through the digital experience insights service: for students; teaching staff, professional services staff and researchers.">
            <a:extLst>
              <a:ext uri="{FF2B5EF4-FFF2-40B4-BE49-F238E27FC236}">
                <a16:creationId xmlns:a16="http://schemas.microsoft.com/office/drawing/2014/main" id="{34866673-5B5A-47B0-BE37-BAE2F2935C36}"/>
              </a:ext>
            </a:extLst>
          </p:cNvPr>
          <p:cNvPicPr>
            <a:picLocks noChangeAspect="1"/>
          </p:cNvPicPr>
          <p:nvPr/>
        </p:nvPicPr>
        <p:blipFill>
          <a:blip r:embed="rId2"/>
          <a:srcRect/>
          <a:stretch/>
        </p:blipFill>
        <p:spPr>
          <a:xfrm>
            <a:off x="5244931" y="1103642"/>
            <a:ext cx="3338225" cy="3339771"/>
          </a:xfrm>
          <a:prstGeom prst="rect">
            <a:avLst/>
          </a:prstGeom>
        </p:spPr>
      </p:pic>
    </p:spTree>
    <p:extLst>
      <p:ext uri="{BB962C8B-B14F-4D97-AF65-F5344CB8AC3E}">
        <p14:creationId xmlns:p14="http://schemas.microsoft.com/office/powerpoint/2010/main" val="4108087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D224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8FF8-82B3-4A16-9AEF-D867B280CA99}"/>
              </a:ext>
            </a:extLst>
          </p:cNvPr>
          <p:cNvSpPr>
            <a:spLocks noGrp="1"/>
          </p:cNvSpPr>
          <p:nvPr>
            <p:ph type="title"/>
          </p:nvPr>
        </p:nvSpPr>
        <p:spPr>
          <a:xfrm>
            <a:off x="358774" y="339725"/>
            <a:ext cx="5625769" cy="341572"/>
          </a:xfrm>
        </p:spPr>
        <p:txBody>
          <a:bodyPr/>
          <a:lstStyle/>
          <a:p>
            <a:r>
              <a:rPr lang="en-US" dirty="0"/>
              <a:t>T4: Support to help teaching </a:t>
            </a:r>
            <a:r>
              <a:rPr lang="en-US"/>
              <a:t>staff teach </a:t>
            </a:r>
            <a:r>
              <a:rPr lang="en-US" dirty="0"/>
              <a:t>effectively online</a:t>
            </a:r>
            <a:endParaRPr lang="en-GB" dirty="0"/>
          </a:p>
        </p:txBody>
      </p:sp>
      <p:sp>
        <p:nvSpPr>
          <p:cNvPr id="3" name="Content Placeholder 2">
            <a:extLst>
              <a:ext uri="{FF2B5EF4-FFF2-40B4-BE49-F238E27FC236}">
                <a16:creationId xmlns:a16="http://schemas.microsoft.com/office/drawing/2014/main" id="{915ECFB5-1975-4409-AA9D-58AFCA1A031C}"/>
              </a:ext>
            </a:extLst>
          </p:cNvPr>
          <p:cNvSpPr>
            <a:spLocks noGrp="1"/>
          </p:cNvSpPr>
          <p:nvPr>
            <p:ph idx="1"/>
          </p:nvPr>
        </p:nvSpPr>
        <p:spPr>
          <a:xfrm>
            <a:off x="358774" y="1209490"/>
            <a:ext cx="8484974" cy="1067984"/>
          </a:xfrm>
        </p:spPr>
        <p:txBody>
          <a:bodyPr lIns="0" tIns="0" rIns="0" bIns="0" anchor="t"/>
          <a:lstStyle/>
          <a:p>
            <a:pPr marL="0" indent="0">
              <a:buNone/>
            </a:pPr>
            <a:r>
              <a:rPr lang="en-US" sz="1600" b="1" dirty="0">
                <a:highlight>
                  <a:srgbClr val="8E1558"/>
                </a:highlight>
                <a:ea typeface="Roboto Light"/>
              </a:rPr>
              <a:t>(Q29)</a:t>
            </a:r>
            <a:r>
              <a:rPr lang="en-US" sz="1600" b="1" dirty="0">
                <a:ea typeface="Roboto Light"/>
              </a:rPr>
              <a:t>. </a:t>
            </a:r>
            <a:r>
              <a:rPr lang="en-US" sz="1600" dirty="0">
                <a:ea typeface="Roboto Light"/>
              </a:rPr>
              <a:t>Teaching staff were asked to provide a rating for how well they feel we supported them to teach effectively online: </a:t>
            </a:r>
            <a:r>
              <a:rPr lang="en-US" sz="1600" dirty="0">
                <a:highlight>
                  <a:srgbClr val="8E1558"/>
                </a:highlight>
                <a:ea typeface="Roboto Light"/>
              </a:rPr>
              <a:t>XX%</a:t>
            </a:r>
            <a:r>
              <a:rPr lang="en-US" sz="1600" dirty="0">
                <a:ea typeface="Roboto Light"/>
              </a:rPr>
              <a:t> rated us as good or above.</a:t>
            </a:r>
            <a:endParaRPr lang="en-US" dirty="0">
              <a:ea typeface="Roboto Light"/>
            </a:endParaRPr>
          </a:p>
          <a:p>
            <a:pPr marL="90170" indent="-90170"/>
            <a:r>
              <a:rPr lang="en-US" sz="1600" dirty="0">
                <a:highlight>
                  <a:srgbClr val="8E1558"/>
                </a:highlight>
                <a:ea typeface="Roboto Light"/>
              </a:rPr>
              <a:t>Add any comments based on findings from your data</a:t>
            </a:r>
            <a:endParaRPr lang="en-US" sz="1600" dirty="0">
              <a:highlight>
                <a:srgbClr val="8E1558"/>
              </a:highlight>
              <a:ea typeface="Roboto Light"/>
              <a:cs typeface="Arial"/>
            </a:endParaRPr>
          </a:p>
        </p:txBody>
      </p:sp>
      <p:graphicFrame>
        <p:nvGraphicFramePr>
          <p:cNvPr id="6" name="Chart 5" descr="Example of bar chart showing responses to question 25.">
            <a:extLst>
              <a:ext uri="{FF2B5EF4-FFF2-40B4-BE49-F238E27FC236}">
                <a16:creationId xmlns:a16="http://schemas.microsoft.com/office/drawing/2014/main" id="{1519B035-DB5C-45E7-89A6-426F843BF0BF}"/>
              </a:ext>
            </a:extLst>
          </p:cNvPr>
          <p:cNvGraphicFramePr>
            <a:graphicFrameLocks/>
          </p:cNvGraphicFramePr>
          <p:nvPr>
            <p:extLst>
              <p:ext uri="{D42A27DB-BD31-4B8C-83A1-F6EECF244321}">
                <p14:modId xmlns:p14="http://schemas.microsoft.com/office/powerpoint/2010/main" val="3303597291"/>
              </p:ext>
            </p:extLst>
          </p:nvPr>
        </p:nvGraphicFramePr>
        <p:xfrm>
          <a:off x="300251" y="2204485"/>
          <a:ext cx="8115094" cy="275723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59978FEB-9F78-40CA-8E4D-E2298604E553}"/>
              </a:ext>
            </a:extLst>
          </p:cNvPr>
          <p:cNvSpPr txBox="1"/>
          <p:nvPr/>
        </p:nvSpPr>
        <p:spPr>
          <a:xfrm flipH="1">
            <a:off x="6131444"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3396497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2A45-C55B-43D4-8D52-AA39DEFB1B11}"/>
              </a:ext>
            </a:extLst>
          </p:cNvPr>
          <p:cNvSpPr>
            <a:spLocks noGrp="1"/>
          </p:cNvSpPr>
          <p:nvPr>
            <p:ph type="title"/>
          </p:nvPr>
        </p:nvSpPr>
        <p:spPr>
          <a:xfrm>
            <a:off x="358774" y="339725"/>
            <a:ext cx="6873924" cy="341572"/>
          </a:xfrm>
        </p:spPr>
        <p:txBody>
          <a:bodyPr/>
          <a:lstStyle/>
          <a:p>
            <a:r>
              <a:rPr lang="en-US" dirty="0"/>
              <a:t>T4: Help to use digital technologies effectively</a:t>
            </a:r>
            <a:endParaRPr lang="en-GB" dirty="0"/>
          </a:p>
        </p:txBody>
      </p:sp>
      <p:sp>
        <p:nvSpPr>
          <p:cNvPr id="6" name="Content Placeholder 5">
            <a:extLst>
              <a:ext uri="{FF2B5EF4-FFF2-40B4-BE49-F238E27FC236}">
                <a16:creationId xmlns:a16="http://schemas.microsoft.com/office/drawing/2014/main" id="{1002BF96-E4DE-4654-89A9-B21446AEF3D6}"/>
              </a:ext>
            </a:extLst>
          </p:cNvPr>
          <p:cNvSpPr>
            <a:spLocks noGrp="1"/>
          </p:cNvSpPr>
          <p:nvPr>
            <p:ph idx="1"/>
          </p:nvPr>
        </p:nvSpPr>
        <p:spPr>
          <a:xfrm>
            <a:off x="358775" y="1064821"/>
            <a:ext cx="6518276" cy="3013858"/>
          </a:xfrm>
        </p:spPr>
        <p:txBody>
          <a:bodyPr/>
          <a:lstStyle/>
          <a:p>
            <a:pPr marL="0" indent="0">
              <a:buNone/>
            </a:pPr>
            <a:r>
              <a:rPr lang="en-US" sz="1600" b="1" dirty="0">
                <a:solidFill>
                  <a:schemeClr val="bg1"/>
                </a:solidFill>
                <a:highlight>
                  <a:srgbClr val="8E1558"/>
                </a:highlight>
              </a:rPr>
              <a:t>(Q30)</a:t>
            </a:r>
            <a:r>
              <a:rPr lang="en-US" sz="1600" b="1" dirty="0"/>
              <a:t>. </a:t>
            </a:r>
            <a:r>
              <a:rPr lang="en-US" sz="1600" dirty="0"/>
              <a:t>To help you to use digital technologies effectively, what one thing should we do?</a:t>
            </a:r>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8E1558"/>
                </a:highlight>
              </a:rPr>
              <a:t>XX% of teaching staff that commented mentioned this...</a:t>
            </a:r>
          </a:p>
          <a:p>
            <a:pPr marL="361950" lvl="1" indent="-271463"/>
            <a:r>
              <a:rPr lang="en-US" sz="1600" dirty="0">
                <a:highlight>
                  <a:srgbClr val="8E1558"/>
                </a:highlight>
              </a:rPr>
              <a:t>XX% of teaching staff that commented mentioned this…</a:t>
            </a:r>
          </a:p>
          <a:p>
            <a:pPr marL="0" indent="0">
              <a:buNone/>
            </a:pPr>
            <a:endParaRPr lang="en-US" sz="1600" dirty="0"/>
          </a:p>
        </p:txBody>
      </p:sp>
      <p:sp>
        <p:nvSpPr>
          <p:cNvPr id="5" name="TextBox 4">
            <a:extLst>
              <a:ext uri="{FF2B5EF4-FFF2-40B4-BE49-F238E27FC236}">
                <a16:creationId xmlns:a16="http://schemas.microsoft.com/office/drawing/2014/main" id="{80AC8277-6326-48C2-8019-F5994E6DB7D8}"/>
              </a:ext>
            </a:extLst>
          </p:cNvPr>
          <p:cNvSpPr txBox="1"/>
          <p:nvPr/>
        </p:nvSpPr>
        <p:spPr>
          <a:xfrm>
            <a:off x="358774" y="3857362"/>
            <a:ext cx="8276343" cy="946413"/>
          </a:xfrm>
          <a:prstGeom prst="rect">
            <a:avLst/>
          </a:prstGeom>
          <a:noFill/>
        </p:spPr>
        <p:txBody>
          <a:bodyPr wrap="square" rtlCol="0">
            <a:spAutoFit/>
          </a:bodyPr>
          <a:lstStyle/>
          <a:p>
            <a:r>
              <a:rPr lang="en-US" sz="1400" dirty="0">
                <a:solidFill>
                  <a:schemeClr val="bg1"/>
                </a:solidFill>
                <a:highlight>
                  <a:srgbClr val="A74977"/>
                </a:highlight>
              </a:rPr>
              <a:t>[Download your free text data via Jisc online surveys ‘</a:t>
            </a:r>
            <a:r>
              <a:rPr lang="en-US" sz="1400" dirty="0" err="1">
                <a:solidFill>
                  <a:schemeClr val="bg1"/>
                </a:solidFill>
                <a:highlight>
                  <a:srgbClr val="A74977"/>
                </a:highlight>
              </a:rPr>
              <a:t>analyse</a:t>
            </a:r>
            <a:r>
              <a:rPr lang="en-US" sz="1400" dirty="0">
                <a:solidFill>
                  <a:schemeClr val="bg1"/>
                </a:solidFill>
                <a:highlight>
                  <a:srgbClr val="A74977"/>
                </a:highlight>
              </a:rPr>
              <a:t>’ area, open in Word or Excel, read the feedback and try to group into themes (see accompanying Excel sheet to carry out grouping </a:t>
            </a:r>
            <a:r>
              <a:rPr lang="en-US" sz="1400" dirty="0">
                <a:solidFill>
                  <a:schemeClr val="bg1"/>
                </a:solidFill>
                <a:highlight>
                  <a:srgbClr val="A74977"/>
                </a:highlight>
                <a:hlinkClick r:id="rId2">
                  <a:extLst>
                    <a:ext uri="{A12FA001-AC4F-418D-AE19-62706E023703}">
                      <ahyp:hlinkClr xmlns:ahyp="http://schemas.microsoft.com/office/drawing/2018/hyperlinkcolor" val="tx"/>
                    </a:ext>
                  </a:extLst>
                </a:hlinkClick>
              </a:rPr>
              <a:t>here</a:t>
            </a:r>
            <a:r>
              <a:rPr lang="en-US" sz="1400" dirty="0">
                <a:solidFill>
                  <a:schemeClr val="bg1"/>
                </a:solidFill>
                <a:highlight>
                  <a:srgbClr val="A74977"/>
                </a:highlight>
              </a:rPr>
              <a:t>). Also, the guide to </a:t>
            </a:r>
            <a:r>
              <a:rPr lang="en-US" sz="1400" dirty="0" err="1">
                <a:solidFill>
                  <a:schemeClr val="bg1"/>
                </a:solidFill>
                <a:highlight>
                  <a:srgbClr val="A74977"/>
                </a:highlight>
              </a:rPr>
              <a:t>analysing</a:t>
            </a:r>
            <a:r>
              <a:rPr lang="en-US" sz="1400" dirty="0">
                <a:solidFill>
                  <a:schemeClr val="bg1"/>
                </a:solidFill>
                <a:highlight>
                  <a:srgbClr val="A74977"/>
                </a:highlight>
              </a:rPr>
              <a:t> your qualitative data can be found </a:t>
            </a:r>
            <a:r>
              <a:rPr lang="en-US" sz="1400" dirty="0">
                <a:solidFill>
                  <a:schemeClr val="bg1"/>
                </a:solidFill>
                <a:highlight>
                  <a:srgbClr val="A74977"/>
                </a:highlight>
                <a:hlinkClick r:id="rId3">
                  <a:extLst>
                    <a:ext uri="{A12FA001-AC4F-418D-AE19-62706E023703}">
                      <ahyp:hlinkClr xmlns:ahyp="http://schemas.microsoft.com/office/drawing/2018/hyperlinkcolor" val="tx"/>
                    </a:ext>
                  </a:extLst>
                </a:hlinkClick>
              </a:rPr>
              <a:t>here</a:t>
            </a:r>
            <a:r>
              <a:rPr lang="en-US" sz="1400" dirty="0">
                <a:solidFill>
                  <a:schemeClr val="bg1"/>
                </a:solidFill>
                <a:highlight>
                  <a:srgbClr val="A74977"/>
                </a:highlight>
              </a:rPr>
              <a:t>.]</a:t>
            </a:r>
          </a:p>
          <a:p>
            <a:endParaRPr lang="en-GB" dirty="0">
              <a:solidFill>
                <a:schemeClr val="bg1"/>
              </a:solidFill>
            </a:endParaRPr>
          </a:p>
        </p:txBody>
      </p:sp>
    </p:spTree>
    <p:extLst>
      <p:ext uri="{BB962C8B-B14F-4D97-AF65-F5344CB8AC3E}">
        <p14:creationId xmlns:p14="http://schemas.microsoft.com/office/powerpoint/2010/main" val="2387615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E86452-ED28-4227-8528-67E50342A61C}"/>
              </a:ext>
            </a:extLst>
          </p:cNvPr>
          <p:cNvSpPr>
            <a:spLocks noGrp="1"/>
          </p:cNvSpPr>
          <p:nvPr>
            <p:ph type="title"/>
          </p:nvPr>
        </p:nvSpPr>
        <p:spPr/>
        <p:txBody>
          <a:bodyPr/>
          <a:lstStyle/>
          <a:p>
            <a:r>
              <a:rPr lang="en-US"/>
              <a:t>What next?</a:t>
            </a:r>
            <a:endParaRPr lang="en-GB"/>
          </a:p>
        </p:txBody>
      </p:sp>
      <p:sp>
        <p:nvSpPr>
          <p:cNvPr id="8" name="Text Placeholder 7">
            <a:extLst>
              <a:ext uri="{FF2B5EF4-FFF2-40B4-BE49-F238E27FC236}">
                <a16:creationId xmlns:a16="http://schemas.microsoft.com/office/drawing/2014/main" id="{EB744730-14B7-4C47-AF61-B309C8D04058}"/>
              </a:ext>
            </a:extLst>
          </p:cNvPr>
          <p:cNvSpPr>
            <a:spLocks noGrp="1"/>
          </p:cNvSpPr>
          <p:nvPr>
            <p:ph type="body" idx="13"/>
          </p:nvPr>
        </p:nvSpPr>
        <p:spPr/>
        <p:txBody>
          <a:bodyPr/>
          <a:lstStyle/>
          <a:p>
            <a:r>
              <a:rPr lang="en-US"/>
              <a:t>Some further things to consider include:</a:t>
            </a:r>
            <a:endParaRPr lang="en-GB"/>
          </a:p>
        </p:txBody>
      </p:sp>
      <p:sp>
        <p:nvSpPr>
          <p:cNvPr id="7" name="Content Placeholder 6">
            <a:extLst>
              <a:ext uri="{FF2B5EF4-FFF2-40B4-BE49-F238E27FC236}">
                <a16:creationId xmlns:a16="http://schemas.microsoft.com/office/drawing/2014/main" id="{7E286820-060A-4C41-A122-50471E05A381}"/>
              </a:ext>
            </a:extLst>
          </p:cNvPr>
          <p:cNvSpPr>
            <a:spLocks noGrp="1"/>
          </p:cNvSpPr>
          <p:nvPr>
            <p:ph idx="1"/>
          </p:nvPr>
        </p:nvSpPr>
        <p:spPr>
          <a:xfrm>
            <a:off x="358775" y="1578411"/>
            <a:ext cx="5382806" cy="3013858"/>
          </a:xfrm>
          <a:prstGeom prst="rect">
            <a:avLst/>
          </a:prstGeom>
        </p:spPr>
        <p:txBody>
          <a:bodyPr/>
          <a:lstStyle/>
          <a:p>
            <a:pPr marL="177800" indent="-177800">
              <a:spcAft>
                <a:spcPts val="1200"/>
              </a:spcAft>
            </a:pPr>
            <a:r>
              <a:rPr lang="en-US" sz="1600" dirty="0"/>
              <a:t>Do you have any insights survey data from other surveys to compare with the teaching staff data?</a:t>
            </a:r>
          </a:p>
          <a:p>
            <a:pPr marL="177800" indent="-177800">
              <a:spcAft>
                <a:spcPts val="1200"/>
              </a:spcAft>
            </a:pPr>
            <a:r>
              <a:rPr lang="en-US" sz="1600" dirty="0"/>
              <a:t>Who will you communicate these findings to?</a:t>
            </a:r>
          </a:p>
          <a:p>
            <a:pPr marL="177800" indent="-177800">
              <a:spcAft>
                <a:spcPts val="1200"/>
              </a:spcAft>
            </a:pPr>
            <a:r>
              <a:rPr lang="en-US" sz="1600" dirty="0"/>
              <a:t>How will you feed back results to learners, students and staff that support teaching staff engagement across your organisation? </a:t>
            </a:r>
          </a:p>
          <a:p>
            <a:pPr marL="177800" indent="-177800">
              <a:spcAft>
                <a:spcPts val="1200"/>
              </a:spcAft>
            </a:pPr>
            <a:r>
              <a:rPr lang="en-US" sz="1600" dirty="0"/>
              <a:t>How do you plan to work in partnership with teaching staff to take forward actions resulting from the data?</a:t>
            </a:r>
          </a:p>
          <a:p>
            <a:pPr>
              <a:spcAft>
                <a:spcPts val="1200"/>
              </a:spcAft>
            </a:pPr>
            <a:endParaRPr lang="en-GB" sz="1600" dirty="0"/>
          </a:p>
        </p:txBody>
      </p:sp>
      <p:pic>
        <p:nvPicPr>
          <p:cNvPr id="6" name="Graphic 5">
            <a:extLst>
              <a:ext uri="{FF2B5EF4-FFF2-40B4-BE49-F238E27FC236}">
                <a16:creationId xmlns:a16="http://schemas.microsoft.com/office/drawing/2014/main" id="{2253E170-FA70-4CB7-BB18-1C95C0F594EA}"/>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41655" y="1052668"/>
            <a:ext cx="3043570" cy="304357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211201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551B64-4105-4393-9FA1-FCD7297C8EA8}"/>
              </a:ext>
            </a:extLst>
          </p:cNvPr>
          <p:cNvSpPr>
            <a:spLocks noGrp="1"/>
          </p:cNvSpPr>
          <p:nvPr>
            <p:ph type="title"/>
          </p:nvPr>
        </p:nvSpPr>
        <p:spPr>
          <a:xfrm>
            <a:off x="358774" y="2269633"/>
            <a:ext cx="6518277" cy="341572"/>
          </a:xfrm>
        </p:spPr>
        <p:txBody>
          <a:bodyPr/>
          <a:lstStyle/>
          <a:p>
            <a:r>
              <a:rPr lang="en-US"/>
              <a:t>Suggested next steps…</a:t>
            </a:r>
            <a:endParaRPr lang="en-GB"/>
          </a:p>
        </p:txBody>
      </p:sp>
      <p:sp>
        <p:nvSpPr>
          <p:cNvPr id="4" name="Content Placeholder 6">
            <a:extLst>
              <a:ext uri="{FF2B5EF4-FFF2-40B4-BE49-F238E27FC236}">
                <a16:creationId xmlns:a16="http://schemas.microsoft.com/office/drawing/2014/main" id="{AF4A88E3-05A7-4929-B91D-97091F17533B}"/>
              </a:ext>
            </a:extLst>
          </p:cNvPr>
          <p:cNvSpPr txBox="1">
            <a:spLocks/>
          </p:cNvSpPr>
          <p:nvPr/>
        </p:nvSpPr>
        <p:spPr>
          <a:xfrm>
            <a:off x="273714" y="3039035"/>
            <a:ext cx="6518276" cy="29045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a:solidFill>
                  <a:schemeClr val="bg1"/>
                </a:solidFill>
                <a:highlight>
                  <a:srgbClr val="000000"/>
                </a:highlight>
              </a:rPr>
              <a:t>[Add any recommendations for your organisation]</a:t>
            </a:r>
          </a:p>
          <a:p>
            <a:pPr marL="0" indent="0">
              <a:buNone/>
            </a:pPr>
            <a:endParaRPr lang="en-GB" sz="1600">
              <a:solidFill>
                <a:schemeClr val="bg1"/>
              </a:solidFill>
            </a:endParaRPr>
          </a:p>
        </p:txBody>
      </p:sp>
    </p:spTree>
    <p:extLst>
      <p:ext uri="{BB962C8B-B14F-4D97-AF65-F5344CB8AC3E}">
        <p14:creationId xmlns:p14="http://schemas.microsoft.com/office/powerpoint/2010/main" val="3422718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34A04C5-CF20-48E7-A219-18CA723925DA}"/>
              </a:ext>
            </a:extLst>
          </p:cNvPr>
          <p:cNvSpPr>
            <a:spLocks noGrp="1"/>
          </p:cNvSpPr>
          <p:nvPr>
            <p:ph type="title"/>
          </p:nvPr>
        </p:nvSpPr>
        <p:spPr>
          <a:xfrm>
            <a:off x="269396" y="127649"/>
            <a:ext cx="6518277" cy="341572"/>
          </a:xfrm>
        </p:spPr>
        <p:txBody>
          <a:bodyPr/>
          <a:lstStyle/>
          <a:p>
            <a:r>
              <a:rPr lang="en-GB" dirty="0"/>
              <a:t>Summary of key metrics</a:t>
            </a:r>
            <a:br>
              <a:rPr lang="en-GB" dirty="0"/>
            </a:br>
            <a:endParaRPr lang="en-GB" dirty="0"/>
          </a:p>
        </p:txBody>
      </p:sp>
      <p:sp>
        <p:nvSpPr>
          <p:cNvPr id="8" name="Content Placeholder 7">
            <a:extLst>
              <a:ext uri="{FF2B5EF4-FFF2-40B4-BE49-F238E27FC236}">
                <a16:creationId xmlns:a16="http://schemas.microsoft.com/office/drawing/2014/main" id="{DF1635EC-7000-489F-9087-7ED9181A235A}"/>
              </a:ext>
            </a:extLst>
          </p:cNvPr>
          <p:cNvSpPr>
            <a:spLocks noGrp="1"/>
          </p:cNvSpPr>
          <p:nvPr>
            <p:ph idx="1"/>
          </p:nvPr>
        </p:nvSpPr>
        <p:spPr>
          <a:xfrm>
            <a:off x="269396" y="518061"/>
            <a:ext cx="3621960" cy="4497790"/>
          </a:xfrm>
        </p:spPr>
        <p:txBody>
          <a:bodyPr/>
          <a:lstStyle/>
          <a:p>
            <a:pPr marL="0" indent="0">
              <a:buNone/>
            </a:pPr>
            <a:r>
              <a:rPr lang="en-US" sz="1000" b="1" dirty="0"/>
              <a:t>Technology at your organisation</a:t>
            </a:r>
          </a:p>
          <a:p>
            <a:pPr marL="177800" indent="-177800"/>
            <a:r>
              <a:rPr lang="en-US" sz="1000" b="1" dirty="0">
                <a:highlight>
                  <a:srgbClr val="8E1558"/>
                </a:highlight>
              </a:rPr>
              <a:t>XX%</a:t>
            </a:r>
            <a:r>
              <a:rPr lang="en-US" sz="1000" dirty="0"/>
              <a:t> agreed we supported them to access online platforms/services off campus (</a:t>
            </a:r>
            <a:r>
              <a:rPr lang="en-US" sz="1000" b="1" dirty="0">
                <a:highlight>
                  <a:srgbClr val="8E1558"/>
                </a:highlight>
              </a:rPr>
              <a:t>Q13b</a:t>
            </a:r>
            <a:r>
              <a:rPr lang="en-US" sz="1000" dirty="0"/>
              <a:t>)</a:t>
            </a:r>
          </a:p>
          <a:p>
            <a:pPr marL="177800" indent="-177800"/>
            <a:r>
              <a:rPr lang="en-US" sz="1000" b="1" dirty="0">
                <a:highlight>
                  <a:srgbClr val="8E1558"/>
                </a:highlight>
              </a:rPr>
              <a:t>XX%</a:t>
            </a:r>
            <a:r>
              <a:rPr lang="en-US" sz="1000" dirty="0"/>
              <a:t> agreed they were comfortable with how learner/student data was collected and used (</a:t>
            </a:r>
            <a:r>
              <a:rPr lang="en-US" sz="1000" b="1" dirty="0">
                <a:highlight>
                  <a:srgbClr val="8E1558"/>
                </a:highlight>
              </a:rPr>
              <a:t>Q14b</a:t>
            </a:r>
            <a:r>
              <a:rPr lang="en-US" sz="1000" dirty="0"/>
              <a:t>)</a:t>
            </a:r>
          </a:p>
          <a:p>
            <a:pPr marL="177800" indent="-177800"/>
            <a:r>
              <a:rPr lang="en-US" sz="1000" b="1" dirty="0">
                <a:highlight>
                  <a:srgbClr val="8E1558"/>
                </a:highlight>
              </a:rPr>
              <a:t>XX%</a:t>
            </a:r>
            <a:r>
              <a:rPr lang="en-US" sz="1000" dirty="0"/>
              <a:t> </a:t>
            </a:r>
            <a:r>
              <a:rPr lang="en-GB" sz="1000" dirty="0"/>
              <a:t>rated the quality of the online teaching environment as good or above </a:t>
            </a:r>
            <a:r>
              <a:rPr lang="en-US" sz="1000" dirty="0"/>
              <a:t>(</a:t>
            </a:r>
            <a:r>
              <a:rPr lang="en-US" sz="1000" b="1" dirty="0">
                <a:highlight>
                  <a:srgbClr val="8E1558"/>
                </a:highlight>
              </a:rPr>
              <a:t>Q16</a:t>
            </a:r>
            <a:r>
              <a:rPr lang="en-US" sz="1000" dirty="0"/>
              <a:t>)</a:t>
            </a:r>
          </a:p>
          <a:p>
            <a:pPr marL="0" indent="0">
              <a:buNone/>
            </a:pPr>
            <a:r>
              <a:rPr lang="en-US" sz="1000" b="1" dirty="0"/>
              <a:t>Technology in your teaching</a:t>
            </a:r>
          </a:p>
          <a:p>
            <a:pPr marL="177800" indent="-177800"/>
            <a:r>
              <a:rPr lang="en-US" sz="1000" b="1" dirty="0">
                <a:highlight>
                  <a:srgbClr val="8E1558"/>
                </a:highlight>
              </a:rPr>
              <a:t>XX%</a:t>
            </a:r>
            <a:r>
              <a:rPr lang="en-US" sz="1000" dirty="0"/>
              <a:t> agreed that the use of digital resources was convenient (</a:t>
            </a:r>
            <a:r>
              <a:rPr lang="en-US" sz="1000" b="1" dirty="0">
                <a:highlight>
                  <a:srgbClr val="8E1558"/>
                </a:highlight>
              </a:rPr>
              <a:t>Q22a</a:t>
            </a:r>
            <a:r>
              <a:rPr lang="en-US" sz="1000" dirty="0"/>
              <a:t>)</a:t>
            </a:r>
          </a:p>
          <a:p>
            <a:pPr marL="177800" indent="-177800"/>
            <a:r>
              <a:rPr lang="en-US" sz="1000" b="1" dirty="0">
                <a:highlight>
                  <a:srgbClr val="8E1558"/>
                </a:highlight>
              </a:rPr>
              <a:t>XX%</a:t>
            </a:r>
            <a:r>
              <a:rPr lang="en-US" sz="1000" dirty="0"/>
              <a:t> agreed that the use of digital resources enabled students/learners to make good progress (</a:t>
            </a:r>
            <a:r>
              <a:rPr lang="en-US" sz="1000" b="1" dirty="0">
                <a:highlight>
                  <a:srgbClr val="8E1558"/>
                </a:highlight>
              </a:rPr>
              <a:t>Q22c</a:t>
            </a:r>
            <a:r>
              <a:rPr lang="en-US" sz="1000" dirty="0"/>
              <a:t>)</a:t>
            </a:r>
          </a:p>
          <a:p>
            <a:pPr marL="177800" indent="-177800"/>
            <a:r>
              <a:rPr lang="en-US" sz="1000" b="1" dirty="0">
                <a:highlight>
                  <a:srgbClr val="8E1558"/>
                </a:highlight>
              </a:rPr>
              <a:t>XX%</a:t>
            </a:r>
            <a:r>
              <a:rPr lang="en-US" sz="1000" dirty="0"/>
              <a:t> agreed that the use of digital resources allows them to assess students/learners fairly (</a:t>
            </a:r>
            <a:r>
              <a:rPr lang="en-US" sz="1000" b="1" dirty="0">
                <a:highlight>
                  <a:srgbClr val="8E1558"/>
                </a:highlight>
              </a:rPr>
              <a:t>Q22e</a:t>
            </a:r>
            <a:r>
              <a:rPr lang="en-US" sz="1000" dirty="0"/>
              <a:t>)</a:t>
            </a:r>
          </a:p>
          <a:p>
            <a:pPr marL="0" indent="0">
              <a:buNone/>
            </a:pPr>
            <a:r>
              <a:rPr lang="en-US" sz="1000" b="1" dirty="0"/>
              <a:t>Your digital skills</a:t>
            </a:r>
          </a:p>
          <a:p>
            <a:pPr marL="177800" indent="-177800"/>
            <a:r>
              <a:rPr lang="en-US" sz="1000" b="1" dirty="0">
                <a:highlight>
                  <a:srgbClr val="8E1558"/>
                </a:highlight>
              </a:rPr>
              <a:t>XX%</a:t>
            </a:r>
            <a:r>
              <a:rPr lang="en-US" sz="1000" dirty="0"/>
              <a:t> agreed that we had provided guidance about digital skills needed for their teaching role (</a:t>
            </a:r>
            <a:r>
              <a:rPr lang="en-US" sz="1000" b="1" dirty="0">
                <a:highlight>
                  <a:srgbClr val="8E1558"/>
                </a:highlight>
              </a:rPr>
              <a:t>Q26a</a:t>
            </a:r>
            <a:r>
              <a:rPr lang="en-US" sz="1000" dirty="0"/>
              <a:t>) </a:t>
            </a:r>
          </a:p>
          <a:p>
            <a:pPr marL="177800" indent="-177800"/>
            <a:r>
              <a:rPr lang="en-US" sz="1000" b="1" dirty="0">
                <a:highlight>
                  <a:srgbClr val="8E1558"/>
                </a:highlight>
              </a:rPr>
              <a:t>XX%</a:t>
            </a:r>
            <a:r>
              <a:rPr lang="en-US" sz="1000" dirty="0"/>
              <a:t> agreed that we had provided an assessment of their digital skills and training needs (</a:t>
            </a:r>
            <a:r>
              <a:rPr lang="en-US" sz="1000" b="1" dirty="0">
                <a:highlight>
                  <a:srgbClr val="8E1558"/>
                </a:highlight>
              </a:rPr>
              <a:t>Q26b</a:t>
            </a:r>
            <a:r>
              <a:rPr lang="en-US" sz="1000" dirty="0"/>
              <a:t>) </a:t>
            </a:r>
          </a:p>
          <a:p>
            <a:pPr marL="177800" indent="-177800"/>
            <a:r>
              <a:rPr lang="en-US" sz="1000" b="1" dirty="0">
                <a:highlight>
                  <a:srgbClr val="8E1558"/>
                </a:highlight>
              </a:rPr>
              <a:t>XX%</a:t>
            </a:r>
            <a:r>
              <a:rPr lang="en-US" sz="1000" dirty="0"/>
              <a:t> rated the support we offered them to teach effectively online as good or above (</a:t>
            </a:r>
            <a:r>
              <a:rPr lang="en-US" sz="1000" b="1" dirty="0">
                <a:highlight>
                  <a:srgbClr val="8E1558"/>
                </a:highlight>
              </a:rPr>
              <a:t>Q29</a:t>
            </a:r>
            <a:r>
              <a:rPr lang="en-US" sz="1000" dirty="0"/>
              <a:t>)</a:t>
            </a:r>
          </a:p>
        </p:txBody>
      </p:sp>
      <p:graphicFrame>
        <p:nvGraphicFramePr>
          <p:cNvPr id="5" name="Chart 4" descr="Example of radar graph showing key metrics results.">
            <a:extLst>
              <a:ext uri="{FF2B5EF4-FFF2-40B4-BE49-F238E27FC236}">
                <a16:creationId xmlns:a16="http://schemas.microsoft.com/office/drawing/2014/main" id="{F1A6C1D9-CBC1-3E43-AF09-D0F93F34CC81}"/>
              </a:ext>
            </a:extLst>
          </p:cNvPr>
          <p:cNvGraphicFramePr>
            <a:graphicFrameLocks/>
          </p:cNvGraphicFramePr>
          <p:nvPr>
            <p:extLst>
              <p:ext uri="{D42A27DB-BD31-4B8C-83A1-F6EECF244321}">
                <p14:modId xmlns:p14="http://schemas.microsoft.com/office/powerpoint/2010/main" val="3939165590"/>
              </p:ext>
            </p:extLst>
          </p:nvPr>
        </p:nvGraphicFramePr>
        <p:xfrm>
          <a:off x="4004720" y="750070"/>
          <a:ext cx="5139280" cy="405370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a:extLst>
              <a:ext uri="{FF2B5EF4-FFF2-40B4-BE49-F238E27FC236}">
                <a16:creationId xmlns:a16="http://schemas.microsoft.com/office/drawing/2014/main" id="{1299CDF3-2D26-4A8B-8397-197695A363FA}"/>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6005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B98B11E-875E-4CA8-964A-52CB99B68D41}"/>
              </a:ext>
            </a:extLst>
          </p:cNvPr>
          <p:cNvSpPr>
            <a:spLocks noGrp="1"/>
          </p:cNvSpPr>
          <p:nvPr>
            <p:ph type="title"/>
          </p:nvPr>
        </p:nvSpPr>
        <p:spPr/>
        <p:txBody>
          <a:bodyPr/>
          <a:lstStyle/>
          <a:p>
            <a:r>
              <a:rPr lang="en-US"/>
              <a:t>Benchmarking with other UK organisations</a:t>
            </a:r>
            <a:endParaRPr lang="en-GB"/>
          </a:p>
        </p:txBody>
      </p:sp>
    </p:spTree>
    <p:extLst>
      <p:ext uri="{BB962C8B-B14F-4D97-AF65-F5344CB8AC3E}">
        <p14:creationId xmlns:p14="http://schemas.microsoft.com/office/powerpoint/2010/main" val="410230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BD917-F7C0-4FC7-BB29-1DF80ECA5405}"/>
              </a:ext>
            </a:extLst>
          </p:cNvPr>
          <p:cNvSpPr>
            <a:spLocks noGrp="1"/>
          </p:cNvSpPr>
          <p:nvPr>
            <p:ph type="title"/>
          </p:nvPr>
        </p:nvSpPr>
        <p:spPr>
          <a:xfrm>
            <a:off x="358775" y="224209"/>
            <a:ext cx="6518277" cy="341572"/>
          </a:xfrm>
        </p:spPr>
        <p:txBody>
          <a:bodyPr/>
          <a:lstStyle/>
          <a:p>
            <a:r>
              <a:rPr lang="en-GB" dirty="0"/>
              <a:t>Benchmark comparisons</a:t>
            </a:r>
          </a:p>
        </p:txBody>
      </p:sp>
      <p:sp>
        <p:nvSpPr>
          <p:cNvPr id="3" name="Content Placeholder 2">
            <a:extLst>
              <a:ext uri="{FF2B5EF4-FFF2-40B4-BE49-F238E27FC236}">
                <a16:creationId xmlns:a16="http://schemas.microsoft.com/office/drawing/2014/main" id="{24CE6CE5-9444-45EB-BA71-07202DD8DEF8}"/>
              </a:ext>
            </a:extLst>
          </p:cNvPr>
          <p:cNvSpPr>
            <a:spLocks noGrp="1"/>
          </p:cNvSpPr>
          <p:nvPr>
            <p:ph idx="1"/>
          </p:nvPr>
        </p:nvSpPr>
        <p:spPr>
          <a:xfrm>
            <a:off x="356368" y="697326"/>
            <a:ext cx="8431264" cy="1236953"/>
          </a:xfrm>
        </p:spPr>
        <p:txBody>
          <a:bodyPr lIns="0" tIns="0" rIns="0" bIns="0" anchor="t"/>
          <a:lstStyle/>
          <a:p>
            <a:pPr marL="0" indent="0">
              <a:buNone/>
            </a:pPr>
            <a:r>
              <a:rPr lang="en-US" dirty="0">
                <a:ea typeface="Roboto Light"/>
              </a:rPr>
              <a:t>The digital experience insights surveys national dataset allows us to compare our results with anonymised overall results from other UK organisations that ran the teaching staff insights survey (see table below). Section 4 of our guide to </a:t>
            </a:r>
            <a:r>
              <a:rPr lang="en-US" dirty="0">
                <a:ea typeface="Roboto Light"/>
                <a:hlinkClick r:id="rId2"/>
              </a:rPr>
              <a:t>using insights surveys in Jisc online surveys </a:t>
            </a:r>
            <a:r>
              <a:rPr lang="en-US" dirty="0">
                <a:ea typeface="Roboto Light"/>
              </a:rPr>
              <a:t>provides information on how to view, download, analyse and benchmark your data.</a:t>
            </a:r>
          </a:p>
          <a:p>
            <a:pPr marL="0" indent="0">
              <a:buNone/>
            </a:pPr>
            <a:r>
              <a:rPr lang="en-US" dirty="0">
                <a:ea typeface="Roboto Light"/>
              </a:rPr>
              <a:t>We have compared the nine key metrics shown earlier in this presentation on slide 4.</a:t>
            </a:r>
            <a:endParaRPr lang="en-US" dirty="0">
              <a:ea typeface="Roboto Light"/>
              <a:cs typeface="Arial"/>
            </a:endParaRPr>
          </a:p>
          <a:p>
            <a:pPr marL="0" indent="0">
              <a:buNone/>
            </a:pPr>
            <a:r>
              <a:rPr lang="en-US" dirty="0">
                <a:highlight>
                  <a:srgbClr val="8E1558"/>
                </a:highlight>
                <a:ea typeface="Roboto Light"/>
              </a:rPr>
              <a:t>Add any insight or comments relevant to your data in comparison with the UK data.</a:t>
            </a:r>
            <a:endParaRPr lang="en-US" dirty="0">
              <a:highlight>
                <a:srgbClr val="8E1558"/>
              </a:highlight>
              <a:ea typeface="Roboto Light"/>
              <a:cs typeface="Arial"/>
            </a:endParaRPr>
          </a:p>
          <a:p>
            <a:pPr marL="90170" indent="-90170"/>
            <a:endParaRPr lang="en-GB" dirty="0">
              <a:cs typeface="Arial" panose="020B0604020202020204"/>
            </a:endParaRPr>
          </a:p>
        </p:txBody>
      </p:sp>
      <p:graphicFrame>
        <p:nvGraphicFramePr>
          <p:cNvPr id="7" name="Table 6">
            <a:extLst>
              <a:ext uri="{FF2B5EF4-FFF2-40B4-BE49-F238E27FC236}">
                <a16:creationId xmlns:a16="http://schemas.microsoft.com/office/drawing/2014/main" id="{CE90504C-21AE-4D23-82EB-C504C7E9C528}"/>
              </a:ext>
            </a:extLst>
          </p:cNvPr>
          <p:cNvGraphicFramePr>
            <a:graphicFrameLocks noGrp="1"/>
          </p:cNvGraphicFramePr>
          <p:nvPr>
            <p:extLst>
              <p:ext uri="{D42A27DB-BD31-4B8C-83A1-F6EECF244321}">
                <p14:modId xmlns:p14="http://schemas.microsoft.com/office/powerpoint/2010/main" val="471193218"/>
              </p:ext>
            </p:extLst>
          </p:nvPr>
        </p:nvGraphicFramePr>
        <p:xfrm>
          <a:off x="356368" y="2006261"/>
          <a:ext cx="7011167" cy="2937329"/>
        </p:xfrm>
        <a:graphic>
          <a:graphicData uri="http://schemas.openxmlformats.org/drawingml/2006/table">
            <a:tbl>
              <a:tblPr firstRow="1" bandRow="1">
                <a:tableStyleId>{912C8C85-51F0-491E-9774-3900AFEF0FD7}</a:tableStyleId>
              </a:tblPr>
              <a:tblGrid>
                <a:gridCol w="4464871">
                  <a:extLst>
                    <a:ext uri="{9D8B030D-6E8A-4147-A177-3AD203B41FA5}">
                      <a16:colId xmlns:a16="http://schemas.microsoft.com/office/drawing/2014/main" val="1019755238"/>
                    </a:ext>
                  </a:extLst>
                </a:gridCol>
                <a:gridCol w="1115191">
                  <a:extLst>
                    <a:ext uri="{9D8B030D-6E8A-4147-A177-3AD203B41FA5}">
                      <a16:colId xmlns:a16="http://schemas.microsoft.com/office/drawing/2014/main" val="3587111748"/>
                    </a:ext>
                  </a:extLst>
                </a:gridCol>
                <a:gridCol w="1431105">
                  <a:extLst>
                    <a:ext uri="{9D8B030D-6E8A-4147-A177-3AD203B41FA5}">
                      <a16:colId xmlns:a16="http://schemas.microsoft.com/office/drawing/2014/main" val="3047347951"/>
                    </a:ext>
                  </a:extLst>
                </a:gridCol>
              </a:tblGrid>
              <a:tr h="273481">
                <a:tc>
                  <a:txBody>
                    <a:bodyPr/>
                    <a:lstStyle/>
                    <a:p>
                      <a:r>
                        <a:rPr lang="en-US" sz="900" dirty="0">
                          <a:solidFill>
                            <a:schemeClr val="tx1"/>
                          </a:solidFill>
                        </a:rPr>
                        <a:t>Question</a:t>
                      </a:r>
                      <a:endParaRPr lang="en-US" sz="900" dirty="0">
                        <a:solidFill>
                          <a:schemeClr val="tx1"/>
                        </a:solidFill>
                        <a:latin typeface="Roboto black"/>
                      </a:endParaRPr>
                    </a:p>
                  </a:txBody>
                  <a:tcPr marL="57854" marR="57854" marT="28927" marB="28927" anchor="ctr"/>
                </a:tc>
                <a:tc>
                  <a:txBody>
                    <a:bodyPr/>
                    <a:lstStyle/>
                    <a:p>
                      <a:pPr algn="r"/>
                      <a:r>
                        <a:rPr lang="en-US" sz="900">
                          <a:solidFill>
                            <a:schemeClr val="tx1"/>
                          </a:solidFill>
                        </a:rPr>
                        <a:t>Our data</a:t>
                      </a:r>
                      <a:endParaRPr lang="en-US" sz="900">
                        <a:solidFill>
                          <a:schemeClr val="tx1"/>
                        </a:solidFill>
                        <a:latin typeface="Roboto black"/>
                      </a:endParaRPr>
                    </a:p>
                  </a:txBody>
                  <a:tcPr marL="57854" marR="57854" marT="28927" marB="28927" anchor="ctr"/>
                </a:tc>
                <a:tc>
                  <a:txBody>
                    <a:bodyPr/>
                    <a:lstStyle/>
                    <a:p>
                      <a:pPr algn="r"/>
                      <a:r>
                        <a:rPr lang="en-US" sz="900">
                          <a:solidFill>
                            <a:schemeClr val="tx1"/>
                          </a:solidFill>
                        </a:rPr>
                        <a:t>UK data</a:t>
                      </a:r>
                      <a:endParaRPr lang="en-US" sz="900">
                        <a:solidFill>
                          <a:schemeClr val="tx1"/>
                        </a:solidFill>
                        <a:latin typeface="Roboto black"/>
                      </a:endParaRPr>
                    </a:p>
                  </a:txBody>
                  <a:tcPr marL="57854" marR="57854" marT="28927" marB="28927" anchor="ctr"/>
                </a:tc>
                <a:extLst>
                  <a:ext uri="{0D108BD9-81ED-4DB2-BD59-A6C34878D82A}">
                    <a16:rowId xmlns:a16="http://schemas.microsoft.com/office/drawing/2014/main" val="1411736526"/>
                  </a:ext>
                </a:extLst>
              </a:tr>
              <a:tr h="292699">
                <a:tc>
                  <a:txBody>
                    <a:bodyPr/>
                    <a:lstStyle/>
                    <a:p>
                      <a:r>
                        <a:rPr lang="en-GB" sz="900" b="0" dirty="0">
                          <a:solidFill>
                            <a:schemeClr val="bg1"/>
                          </a:solidFill>
                          <a:latin typeface="+mj-lt"/>
                        </a:rPr>
                        <a:t>Support access to online platforms/services off campus </a:t>
                      </a:r>
                      <a:r>
                        <a:rPr lang="en-GB" sz="900" b="1" dirty="0">
                          <a:solidFill>
                            <a:schemeClr val="bg1"/>
                          </a:solidFill>
                          <a:latin typeface="+mj-lt"/>
                        </a:rPr>
                        <a:t>(</a:t>
                      </a:r>
                      <a:r>
                        <a:rPr lang="en-US" sz="900" b="1" kern="1200" dirty="0">
                          <a:solidFill>
                            <a:schemeClr val="bg1"/>
                          </a:solidFill>
                          <a:highlight>
                            <a:srgbClr val="800000"/>
                          </a:highlight>
                          <a:latin typeface="+mn-lt"/>
                          <a:ea typeface="+mn-ea"/>
                          <a:cs typeface="+mn-cs"/>
                        </a:rPr>
                        <a:t>Q13b</a:t>
                      </a:r>
                      <a:r>
                        <a:rPr lang="en-GB" sz="900" b="1" dirty="0">
                          <a:solidFill>
                            <a:schemeClr val="bg1"/>
                          </a:solidFill>
                          <a:latin typeface="+mj-lt"/>
                        </a:rPr>
                        <a:t>)</a:t>
                      </a: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727645565"/>
                  </a:ext>
                </a:extLst>
              </a:tr>
              <a:tr h="28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bg1"/>
                          </a:solidFill>
                          <a:latin typeface="+mj-lt"/>
                        </a:rPr>
                        <a:t>Comfortable how student/learner data collected and used </a:t>
                      </a:r>
                      <a:r>
                        <a:rPr lang="en-GB" sz="900" b="1" dirty="0">
                          <a:solidFill>
                            <a:schemeClr val="bg1"/>
                          </a:solidFill>
                          <a:latin typeface="+mj-lt"/>
                        </a:rPr>
                        <a:t>(</a:t>
                      </a:r>
                      <a:r>
                        <a:rPr lang="en-US" sz="900" b="1" kern="1200" dirty="0">
                          <a:solidFill>
                            <a:schemeClr val="bg1"/>
                          </a:solidFill>
                          <a:highlight>
                            <a:srgbClr val="800000"/>
                          </a:highlight>
                          <a:latin typeface="+mn-lt"/>
                          <a:ea typeface="+mn-ea"/>
                          <a:cs typeface="+mn-cs"/>
                        </a:rPr>
                        <a:t>Q14b</a:t>
                      </a:r>
                      <a:r>
                        <a:rPr lang="en-GB" sz="900" b="1" dirty="0">
                          <a:solidFill>
                            <a:schemeClr val="bg1"/>
                          </a:solidFill>
                          <a:latin typeface="+mj-lt"/>
                        </a:rPr>
                        <a:t>)</a:t>
                      </a:r>
                      <a:endParaRPr lang="en-US" sz="9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229634136"/>
                  </a:ext>
                </a:extLst>
              </a:tr>
              <a:tr h="273481">
                <a:tc>
                  <a:txBody>
                    <a:bodyPr/>
                    <a:lstStyle/>
                    <a:p>
                      <a:r>
                        <a:rPr lang="en-US" sz="900" b="0" dirty="0">
                          <a:solidFill>
                            <a:schemeClr val="bg1"/>
                          </a:solidFill>
                          <a:latin typeface="+mj-lt"/>
                        </a:rPr>
                        <a:t>Quality of online teaching environment </a:t>
                      </a:r>
                      <a:r>
                        <a:rPr lang="en-GB" sz="900" b="1" dirty="0">
                          <a:solidFill>
                            <a:schemeClr val="bg1"/>
                          </a:solidFill>
                          <a:latin typeface="+mj-lt"/>
                        </a:rPr>
                        <a:t>(</a:t>
                      </a:r>
                      <a:r>
                        <a:rPr lang="en-US" sz="900" b="1" kern="1200" dirty="0">
                          <a:solidFill>
                            <a:schemeClr val="bg1"/>
                          </a:solidFill>
                          <a:highlight>
                            <a:srgbClr val="800000"/>
                          </a:highlight>
                          <a:latin typeface="+mn-lt"/>
                          <a:ea typeface="+mn-ea"/>
                          <a:cs typeface="+mn-cs"/>
                        </a:rPr>
                        <a:t>Q16</a:t>
                      </a:r>
                      <a:r>
                        <a:rPr lang="en-GB" sz="900" b="1" dirty="0">
                          <a:solidFill>
                            <a:schemeClr val="bg1"/>
                          </a:solidFill>
                          <a:latin typeface="+mj-lt"/>
                        </a:rPr>
                        <a:t>)</a:t>
                      </a:r>
                      <a:endParaRPr lang="en-US" sz="900" b="1" dirty="0">
                        <a:solidFill>
                          <a:schemeClr val="bg1"/>
                        </a:solidFill>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3122614340"/>
                  </a:ext>
                </a:extLst>
              </a:tr>
              <a:tr h="27348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0" kern="1200" dirty="0">
                          <a:solidFill>
                            <a:schemeClr val="bg1"/>
                          </a:solidFill>
                          <a:latin typeface="+mn-lt"/>
                          <a:ea typeface="+mn-ea"/>
                          <a:cs typeface="+mn-cs"/>
                        </a:rPr>
                        <a:t>Use of digital resources was convenient </a:t>
                      </a:r>
                      <a:r>
                        <a:rPr lang="en-GB" sz="900" b="1" kern="1200" dirty="0">
                          <a:solidFill>
                            <a:schemeClr val="bg1"/>
                          </a:solidFill>
                          <a:latin typeface="+mn-lt"/>
                          <a:ea typeface="+mn-ea"/>
                          <a:cs typeface="+mn-cs"/>
                        </a:rPr>
                        <a:t>(</a:t>
                      </a:r>
                      <a:r>
                        <a:rPr lang="en-US" sz="900" b="1" kern="1200" dirty="0">
                          <a:solidFill>
                            <a:schemeClr val="bg1"/>
                          </a:solidFill>
                          <a:highlight>
                            <a:srgbClr val="800000"/>
                          </a:highlight>
                          <a:latin typeface="+mn-lt"/>
                          <a:ea typeface="+mn-ea"/>
                          <a:cs typeface="+mn-cs"/>
                        </a:rPr>
                        <a:t>Q22a</a:t>
                      </a:r>
                      <a:r>
                        <a:rPr lang="en-GB" sz="900" b="1" kern="1200" dirty="0">
                          <a:solidFill>
                            <a:schemeClr val="bg1"/>
                          </a:solidFill>
                          <a:latin typeface="+mn-lt"/>
                          <a:ea typeface="+mn-ea"/>
                          <a:cs typeface="+mn-cs"/>
                        </a:rPr>
                        <a:t>)</a:t>
                      </a:r>
                      <a:endParaRPr lang="en-US" sz="900" b="1" kern="1200" dirty="0">
                        <a:solidFill>
                          <a:schemeClr val="bg1"/>
                        </a:solidFill>
                        <a:highlight>
                          <a:srgbClr val="8E1558"/>
                        </a:highlight>
                        <a:latin typeface="+mn-lt"/>
                        <a:ea typeface="+mn-ea"/>
                        <a:cs typeface="+mn-cs"/>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973922017"/>
                  </a:ext>
                </a:extLst>
              </a:tr>
              <a:tr h="2734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bg1"/>
                          </a:solidFill>
                          <a:latin typeface="+mj-lt"/>
                        </a:rPr>
                        <a:t>Use of digital resources enabled students/learners to make good progress </a:t>
                      </a:r>
                      <a:r>
                        <a:rPr lang="en-GB" sz="900" b="1" dirty="0">
                          <a:solidFill>
                            <a:schemeClr val="bg1"/>
                          </a:solidFill>
                          <a:latin typeface="+mj-lt"/>
                        </a:rPr>
                        <a:t>(</a:t>
                      </a:r>
                      <a:r>
                        <a:rPr lang="en-US" sz="900" b="1" kern="1200" dirty="0">
                          <a:solidFill>
                            <a:schemeClr val="bg1"/>
                          </a:solidFill>
                          <a:highlight>
                            <a:srgbClr val="800000"/>
                          </a:highlight>
                          <a:latin typeface="+mn-lt"/>
                          <a:ea typeface="+mn-ea"/>
                          <a:cs typeface="+mn-cs"/>
                        </a:rPr>
                        <a:t>Q22c</a:t>
                      </a:r>
                      <a:r>
                        <a:rPr lang="en-GB" sz="900" b="1" dirty="0">
                          <a:solidFill>
                            <a:schemeClr val="bg1"/>
                          </a:solidFill>
                          <a:latin typeface="+mj-lt"/>
                        </a:rPr>
                        <a:t>)</a:t>
                      </a:r>
                      <a:endParaRPr lang="en-US" sz="900" b="1" dirty="0">
                        <a:solidFill>
                          <a:schemeClr val="bg1"/>
                        </a:solidFill>
                        <a:highlight>
                          <a:srgbClr val="8E1558"/>
                        </a:highlight>
                        <a:latin typeface="+mj-lt"/>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513054441"/>
                  </a:ext>
                </a:extLst>
              </a:tr>
              <a:tr h="291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bg1"/>
                          </a:solidFill>
                          <a:latin typeface="+mj-lt"/>
                        </a:rPr>
                        <a:t>Use of digital resources allows them to assess students/learners fairly </a:t>
                      </a:r>
                      <a:r>
                        <a:rPr lang="en-GB" sz="900" b="1" dirty="0">
                          <a:solidFill>
                            <a:schemeClr val="bg1"/>
                          </a:solidFill>
                          <a:latin typeface="+mj-lt"/>
                        </a:rPr>
                        <a:t>(</a:t>
                      </a:r>
                      <a:r>
                        <a:rPr lang="en-US" sz="900" b="1" kern="1200" dirty="0">
                          <a:solidFill>
                            <a:schemeClr val="bg1"/>
                          </a:solidFill>
                          <a:highlight>
                            <a:srgbClr val="800000"/>
                          </a:highlight>
                          <a:latin typeface="+mn-lt"/>
                          <a:ea typeface="+mn-ea"/>
                          <a:cs typeface="+mn-cs"/>
                        </a:rPr>
                        <a:t>Q22e</a:t>
                      </a:r>
                      <a:r>
                        <a:rPr lang="en-GB" sz="900" b="1" dirty="0">
                          <a:solidFill>
                            <a:schemeClr val="bg1"/>
                          </a:solidFill>
                          <a:latin typeface="+mj-lt"/>
                        </a:rPr>
                        <a:t>)</a:t>
                      </a:r>
                      <a:endParaRPr lang="en-US" sz="900" b="1" dirty="0">
                        <a:solidFill>
                          <a:schemeClr val="bg1"/>
                        </a:solidFill>
                        <a:highlight>
                          <a:srgbClr val="8E1558"/>
                        </a:highlight>
                        <a:latin typeface="+mj-lt"/>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463279989"/>
                  </a:ext>
                </a:extLst>
              </a:tr>
              <a:tr h="2821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bg1"/>
                          </a:solidFill>
                          <a:latin typeface="+mj-lt"/>
                        </a:rPr>
                        <a:t>Provided guidance about digital skills needed for their teaching role </a:t>
                      </a:r>
                      <a:r>
                        <a:rPr lang="en-GB" sz="900" b="0" dirty="0">
                          <a:solidFill>
                            <a:schemeClr val="bg1"/>
                          </a:solidFill>
                          <a:latin typeface="+mj-lt"/>
                        </a:rPr>
                        <a:t>(</a:t>
                      </a:r>
                      <a:r>
                        <a:rPr lang="en-US" sz="900" b="1" kern="1200" dirty="0">
                          <a:solidFill>
                            <a:schemeClr val="bg1"/>
                          </a:solidFill>
                          <a:highlight>
                            <a:srgbClr val="800000"/>
                          </a:highlight>
                          <a:latin typeface="+mn-lt"/>
                          <a:ea typeface="+mn-ea"/>
                          <a:cs typeface="+mn-cs"/>
                        </a:rPr>
                        <a:t>Q26a</a:t>
                      </a:r>
                      <a:r>
                        <a:rPr lang="en-GB" sz="900" b="1" dirty="0">
                          <a:solidFill>
                            <a:schemeClr val="bg1"/>
                          </a:solidFill>
                          <a:latin typeface="+mj-lt"/>
                        </a:rPr>
                        <a:t>)</a:t>
                      </a:r>
                      <a:endParaRPr lang="en-GB" sz="9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866107132"/>
                  </a:ext>
                </a:extLst>
              </a:tr>
              <a:tr h="345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bg1"/>
                          </a:solidFill>
                          <a:latin typeface="+mj-lt"/>
                        </a:rPr>
                        <a:t>Provided an assessment of their digital skills and training needs </a:t>
                      </a:r>
                      <a:r>
                        <a:rPr lang="en-GB" sz="900" b="0" dirty="0">
                          <a:solidFill>
                            <a:schemeClr val="bg1"/>
                          </a:solidFill>
                          <a:latin typeface="+mj-lt"/>
                        </a:rPr>
                        <a:t>(</a:t>
                      </a:r>
                      <a:r>
                        <a:rPr lang="en-US" sz="900" b="1" kern="1200" dirty="0">
                          <a:solidFill>
                            <a:schemeClr val="bg1"/>
                          </a:solidFill>
                          <a:highlight>
                            <a:srgbClr val="800000"/>
                          </a:highlight>
                          <a:latin typeface="+mn-lt"/>
                          <a:ea typeface="+mn-ea"/>
                          <a:cs typeface="+mn-cs"/>
                        </a:rPr>
                        <a:t>Q26b</a:t>
                      </a:r>
                      <a:r>
                        <a:rPr lang="en-GB" sz="900" b="1" dirty="0">
                          <a:solidFill>
                            <a:schemeClr val="bg1"/>
                          </a:solidFill>
                          <a:latin typeface="+mj-lt"/>
                        </a:rPr>
                        <a:t>)</a:t>
                      </a:r>
                      <a:endParaRPr lang="en-GB" sz="9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758766194"/>
                  </a:ext>
                </a:extLst>
              </a:tr>
              <a:tr h="345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bg1"/>
                          </a:solidFill>
                          <a:latin typeface="+mj-lt"/>
                        </a:rPr>
                        <a:t>Support offered to teach effectively online </a:t>
                      </a:r>
                      <a:r>
                        <a:rPr lang="en-GB" sz="900" b="0" dirty="0">
                          <a:solidFill>
                            <a:schemeClr val="bg1"/>
                          </a:solidFill>
                          <a:latin typeface="+mj-lt"/>
                        </a:rPr>
                        <a:t>(</a:t>
                      </a:r>
                      <a:r>
                        <a:rPr lang="en-US" sz="900" b="1" kern="1200" dirty="0">
                          <a:solidFill>
                            <a:schemeClr val="bg1"/>
                          </a:solidFill>
                          <a:highlight>
                            <a:srgbClr val="800000"/>
                          </a:highlight>
                          <a:latin typeface="+mn-lt"/>
                          <a:ea typeface="+mn-ea"/>
                          <a:cs typeface="+mn-cs"/>
                        </a:rPr>
                        <a:t>Q29</a:t>
                      </a:r>
                      <a:r>
                        <a:rPr lang="en-GB" sz="900" b="1" dirty="0">
                          <a:solidFill>
                            <a:schemeClr val="bg1"/>
                          </a:solidFill>
                          <a:latin typeface="+mj-lt"/>
                        </a:rPr>
                        <a:t>)</a:t>
                      </a:r>
                      <a:endParaRPr lang="en-GB" sz="9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4105255408"/>
                  </a:ext>
                </a:extLst>
              </a:tr>
            </a:tbl>
          </a:graphicData>
        </a:graphic>
      </p:graphicFrame>
    </p:spTree>
    <p:extLst>
      <p:ext uri="{BB962C8B-B14F-4D97-AF65-F5344CB8AC3E}">
        <p14:creationId xmlns:p14="http://schemas.microsoft.com/office/powerpoint/2010/main" val="430091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3AB8928-EEB4-4B6E-BB98-14EF88AEBB00}"/>
              </a:ext>
            </a:extLst>
          </p:cNvPr>
          <p:cNvSpPr>
            <a:spLocks noGrp="1"/>
          </p:cNvSpPr>
          <p:nvPr>
            <p:ph type="title"/>
          </p:nvPr>
        </p:nvSpPr>
        <p:spPr/>
        <p:txBody>
          <a:bodyPr/>
          <a:lstStyle/>
          <a:p>
            <a:r>
              <a:rPr lang="en-US"/>
              <a:t>Findings by theme</a:t>
            </a:r>
            <a:endParaRPr lang="en-GB"/>
          </a:p>
        </p:txBody>
      </p:sp>
    </p:spTree>
    <p:extLst>
      <p:ext uri="{BB962C8B-B14F-4D97-AF65-F5344CB8AC3E}">
        <p14:creationId xmlns:p14="http://schemas.microsoft.com/office/powerpoint/2010/main" val="814691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F57A1-DF14-4EE1-A4A6-D6FEB28972D8}"/>
              </a:ext>
            </a:extLst>
          </p:cNvPr>
          <p:cNvSpPr>
            <a:spLocks noGrp="1"/>
          </p:cNvSpPr>
          <p:nvPr>
            <p:ph type="title"/>
          </p:nvPr>
        </p:nvSpPr>
        <p:spPr/>
        <p:txBody>
          <a:bodyPr lIns="0" tIns="0" rIns="0" bIns="0" anchor="t"/>
          <a:lstStyle/>
          <a:p>
            <a:r>
              <a:rPr lang="en-US" dirty="0">
                <a:ea typeface="Roboto Black"/>
              </a:rPr>
              <a:t>Our teaching staff sample</a:t>
            </a:r>
            <a:endParaRPr lang="en-GB" dirty="0">
              <a:ea typeface="Roboto Black"/>
            </a:endParaRPr>
          </a:p>
        </p:txBody>
      </p:sp>
      <p:sp>
        <p:nvSpPr>
          <p:cNvPr id="6" name="Content Placeholder 5">
            <a:extLst>
              <a:ext uri="{FF2B5EF4-FFF2-40B4-BE49-F238E27FC236}">
                <a16:creationId xmlns:a16="http://schemas.microsoft.com/office/drawing/2014/main" id="{B99FDB4B-BB9A-4065-9F5F-AB48F30ABF8B}"/>
              </a:ext>
            </a:extLst>
          </p:cNvPr>
          <p:cNvSpPr>
            <a:spLocks noGrp="1"/>
          </p:cNvSpPr>
          <p:nvPr>
            <p:ph idx="1"/>
          </p:nvPr>
        </p:nvSpPr>
        <p:spPr>
          <a:xfrm>
            <a:off x="358775" y="1283097"/>
            <a:ext cx="4854670" cy="3013858"/>
          </a:xfrm>
        </p:spPr>
        <p:txBody>
          <a:bodyPr/>
          <a:lstStyle/>
          <a:p>
            <a:pPr marL="177800" indent="-177800"/>
            <a:r>
              <a:rPr lang="en-US" sz="1400" dirty="0"/>
              <a:t>We asked </a:t>
            </a:r>
            <a:r>
              <a:rPr lang="en-US" sz="1400" dirty="0">
                <a:highlight>
                  <a:srgbClr val="8E1558"/>
                </a:highlight>
              </a:rPr>
              <a:t>XXX</a:t>
            </a:r>
            <a:r>
              <a:rPr lang="en-US" sz="1400" dirty="0"/>
              <a:t> teaching staff (</a:t>
            </a:r>
            <a:r>
              <a:rPr lang="en-US" sz="1400" dirty="0">
                <a:highlight>
                  <a:srgbClr val="8E1558"/>
                </a:highlight>
              </a:rPr>
              <a:t>XXX</a:t>
            </a:r>
            <a:r>
              <a:rPr lang="en-US" sz="1400" dirty="0"/>
              <a:t> campus)</a:t>
            </a:r>
          </a:p>
          <a:p>
            <a:pPr marL="177800" indent="-177800"/>
            <a:r>
              <a:rPr lang="en-US" sz="1400" dirty="0"/>
              <a:t>They were sent the link by (</a:t>
            </a:r>
            <a:r>
              <a:rPr lang="en-US" sz="1400" dirty="0">
                <a:highlight>
                  <a:srgbClr val="8E1558"/>
                </a:highlight>
              </a:rPr>
              <a:t>which marketing methods did you use to reach out to your teaching staff? Did you advertise one link to the survey, or did you email them unique links to the survey?)</a:t>
            </a:r>
          </a:p>
          <a:p>
            <a:pPr marL="177800" indent="-177800"/>
            <a:r>
              <a:rPr lang="en-US" sz="1400" dirty="0">
                <a:highlight>
                  <a:srgbClr val="8E1558"/>
                </a:highlight>
              </a:rPr>
              <a:t>XXX</a:t>
            </a:r>
            <a:r>
              <a:rPr lang="en-US" sz="1400" dirty="0"/>
              <a:t> number of our teaching staff responded to the insights survey </a:t>
            </a:r>
            <a:r>
              <a:rPr lang="en-US" sz="1400" dirty="0">
                <a:highlight>
                  <a:srgbClr val="8E1558"/>
                </a:highlight>
              </a:rPr>
              <a:t>(% response rate)</a:t>
            </a:r>
          </a:p>
          <a:p>
            <a:pPr marL="177800" indent="-177800"/>
            <a:r>
              <a:rPr lang="en-US" sz="1400" dirty="0"/>
              <a:t>The following slides </a:t>
            </a:r>
            <a:r>
              <a:rPr lang="en-US" sz="1400" dirty="0" err="1"/>
              <a:t>summarise</a:t>
            </a:r>
            <a:r>
              <a:rPr lang="en-US" sz="1400" dirty="0"/>
              <a:t> data from key questions in the four areas of the insights question set</a:t>
            </a:r>
          </a:p>
          <a:p>
            <a:pPr marL="177800" indent="-177800"/>
            <a:r>
              <a:rPr lang="en-US" sz="1400" dirty="0"/>
              <a:t>Whenever teaching staff were asked how much they agreed with a statement they could answer either agree, neutral, or disagree</a:t>
            </a:r>
            <a:endParaRPr lang="en-GB" sz="1400" dirty="0"/>
          </a:p>
        </p:txBody>
      </p:sp>
      <p:pic>
        <p:nvPicPr>
          <p:cNvPr id="13" name="Graphic 12">
            <a:extLst>
              <a:ext uri="{FF2B5EF4-FFF2-40B4-BE49-F238E27FC236}">
                <a16:creationId xmlns:a16="http://schemas.microsoft.com/office/drawing/2014/main" id="{1318D0DD-38A2-469E-8970-D6BEDCBDE0D4}"/>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568622" y="1391510"/>
            <a:ext cx="2797032" cy="2797032"/>
          </a:xfrm>
          <a:prstGeom prst="rect">
            <a:avLst/>
          </a:prstGeom>
          <a:effectLst>
            <a:outerShdw blurRad="50800" dist="38100" dir="18900000" algn="bl" rotWithShape="0">
              <a:prstClr val="black">
                <a:alpha val="40000"/>
              </a:prstClr>
            </a:outerShdw>
          </a:effectLst>
        </p:spPr>
      </p:pic>
    </p:spTree>
    <p:extLst>
      <p:ext uri="{BB962C8B-B14F-4D97-AF65-F5344CB8AC3E}">
        <p14:creationId xmlns:p14="http://schemas.microsoft.com/office/powerpoint/2010/main" val="226179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702BBC2-42D9-46DF-8077-2C00275BA627}"/>
              </a:ext>
            </a:extLst>
          </p:cNvPr>
          <p:cNvSpPr>
            <a:spLocks noGrp="1"/>
          </p:cNvSpPr>
          <p:nvPr>
            <p:ph type="title"/>
          </p:nvPr>
        </p:nvSpPr>
        <p:spPr/>
        <p:txBody>
          <a:bodyPr/>
          <a:lstStyle/>
          <a:p>
            <a:r>
              <a:rPr lang="en-US"/>
              <a:t>Theme one (T1)</a:t>
            </a:r>
            <a:endParaRPr lang="en-GB"/>
          </a:p>
        </p:txBody>
      </p:sp>
      <p:sp>
        <p:nvSpPr>
          <p:cNvPr id="8" name="Text Placeholder 7">
            <a:extLst>
              <a:ext uri="{FF2B5EF4-FFF2-40B4-BE49-F238E27FC236}">
                <a16:creationId xmlns:a16="http://schemas.microsoft.com/office/drawing/2014/main" id="{6CD16779-2F55-42DB-A916-536A3CF8B122}"/>
              </a:ext>
            </a:extLst>
          </p:cNvPr>
          <p:cNvSpPr>
            <a:spLocks noGrp="1"/>
          </p:cNvSpPr>
          <p:nvPr>
            <p:ph type="body" idx="13"/>
          </p:nvPr>
        </p:nvSpPr>
        <p:spPr/>
        <p:txBody>
          <a:bodyPr/>
          <a:lstStyle/>
          <a:p>
            <a:r>
              <a:rPr lang="en-US"/>
              <a:t>You and your technology</a:t>
            </a:r>
            <a:endParaRPr lang="en-GB"/>
          </a:p>
        </p:txBody>
      </p:sp>
    </p:spTree>
    <p:extLst>
      <p:ext uri="{BB962C8B-B14F-4D97-AF65-F5344CB8AC3E}">
        <p14:creationId xmlns:p14="http://schemas.microsoft.com/office/powerpoint/2010/main" val="3602027418"/>
      </p:ext>
    </p:extLst>
  </p:cSld>
  <p:clrMapOvr>
    <a:masterClrMapping/>
  </p:clrMapOvr>
</p:sld>
</file>

<file path=ppt/theme/theme1.xml><?xml version="1.0" encoding="utf-8"?>
<a:theme xmlns:a="http://schemas.openxmlformats.org/drawingml/2006/main" name="COVER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544DADBA-7B20-43B9-A7D2-09D0D3D88105}"/>
    </a:ext>
  </a:extLst>
</a:theme>
</file>

<file path=ppt/theme/theme2.xml><?xml version="1.0" encoding="utf-8"?>
<a:theme xmlns:a="http://schemas.openxmlformats.org/drawingml/2006/main" name="NAVY">
  <a:themeElements>
    <a:clrScheme name="Custom 6">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FFFFFF"/>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D24B467F-D050-40E6-8AC2-C443AF5EFC78}"/>
    </a:ext>
  </a:extLst>
</a:theme>
</file>

<file path=ppt/theme/theme3.xml><?xml version="1.0" encoding="utf-8"?>
<a:theme xmlns:a="http://schemas.openxmlformats.org/drawingml/2006/main" name="JADE">
  <a:themeElements>
    <a:clrScheme name="Custom 7">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FFFFFF"/>
      </a:hlink>
      <a:folHlink>
        <a:srgbClr val="F8A8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7275DFE6-ABC0-411C-9AAA-B2285766D0CC}"/>
    </a:ext>
  </a:extLst>
</a:theme>
</file>

<file path=ppt/theme/theme4.xml><?xml version="1.0" encoding="utf-8"?>
<a:theme xmlns:a="http://schemas.openxmlformats.org/drawingml/2006/main" name="PURPLE">
  <a:themeElements>
    <a:clrScheme name="JISC REBRAND PALETTE 2018">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2A4B98"/>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63C908BA-6967-4CAA-A75F-B097D56CBD19}"/>
    </a:ext>
  </a:extLst>
</a:theme>
</file>

<file path=ppt/theme/theme5.xml><?xml version="1.0" encoding="utf-8"?>
<a:theme xmlns:a="http://schemas.openxmlformats.org/drawingml/2006/main" name="GRAPE">
  <a:themeElements>
    <a:clrScheme name="JISC REBRAND PALETTE 2018">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2A4B98"/>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8F0077AF-7F64-4295-9038-109644601E95}"/>
    </a:ext>
  </a:extLst>
</a:theme>
</file>

<file path=ppt/theme/theme6.xml><?xml version="1.0" encoding="utf-8"?>
<a:theme xmlns:a="http://schemas.openxmlformats.org/drawingml/2006/main" name="PALE YELLOW">
  <a:themeElements>
    <a:clrScheme name="JISC REBRAND PALETTE 2018">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2A4B98"/>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79AB5F12-86A4-47DC-8041-5999D996B1A8}"/>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c455f33-77d2-4545-9ec6-8ece34099d2f" xsi:nil="true"/>
    <lcf76f155ced4ddcb4097134ff3c332f xmlns="b5aa462b-f364-4780-813d-1d0476e9496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E3225BADEBBE34D8EFABF69E88D38F4" ma:contentTypeVersion="19" ma:contentTypeDescription="Create a new document." ma:contentTypeScope="" ma:versionID="cabcb82d50278df4e794bde3d7832604">
  <xsd:schema xmlns:xsd="http://www.w3.org/2001/XMLSchema" xmlns:xs="http://www.w3.org/2001/XMLSchema" xmlns:p="http://schemas.microsoft.com/office/2006/metadata/properties" xmlns:ns2="b5aa462b-f364-4780-813d-1d0476e94966" xmlns:ns3="7ca10c1c-0356-4872-9c4a-b5d3ce3bd096" xmlns:ns4="7c455f33-77d2-4545-9ec6-8ece34099d2f" targetNamespace="http://schemas.microsoft.com/office/2006/metadata/properties" ma:root="true" ma:fieldsID="1f7aa867718e4410146a1a9cdc2befa2" ns2:_="" ns3:_="" ns4:_="">
    <xsd:import namespace="b5aa462b-f364-4780-813d-1d0476e94966"/>
    <xsd:import namespace="7ca10c1c-0356-4872-9c4a-b5d3ce3bd096"/>
    <xsd:import namespace="7c455f33-77d2-4545-9ec6-8ece34099d2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4:TaxCatchAll"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aa462b-f364-4780-813d-1d0476e94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9c6cfb5-50bc-4fca-81ee-f60fcea9a64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a10c1c-0356-4872-9c4a-b5d3ce3bd09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455f33-77d2-4545-9ec6-8ece34099d2f"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1aac788d-d7af-4393-986b-0cb27dd6379b}" ma:internalName="TaxCatchAll" ma:showField="CatchAllData" ma:web="7ca10c1c-0356-4872-9c4a-b5d3ce3bd09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79c6cfb5-50bc-4fca-81ee-f60fcea9a646" ContentTypeId="0x0101" PreviousValue="false"/>
</file>

<file path=customXml/itemProps1.xml><?xml version="1.0" encoding="utf-8"?>
<ds:datastoreItem xmlns:ds="http://schemas.openxmlformats.org/officeDocument/2006/customXml" ds:itemID="{0093AEE6-8894-4729-B320-400AF9839A39}">
  <ds:schemaRefs>
    <ds:schemaRef ds:uri="http://schemas.microsoft.com/sharepoint/v3/contenttype/forms"/>
  </ds:schemaRefs>
</ds:datastoreItem>
</file>

<file path=customXml/itemProps2.xml><?xml version="1.0" encoding="utf-8"?>
<ds:datastoreItem xmlns:ds="http://schemas.openxmlformats.org/officeDocument/2006/customXml" ds:itemID="{C8637127-AF7A-4F16-8DF8-B3422FC946F0}">
  <ds:schemaRefs>
    <ds:schemaRef ds:uri="http://schemas.openxmlformats.org/package/2006/metadata/core-properties"/>
    <ds:schemaRef ds:uri="ee420528-4246-48a4-97fc-5cfca612d481"/>
    <ds:schemaRef ds:uri="2efba9e0-ac84-4b66-865d-62adf5750049"/>
    <ds:schemaRef ds:uri="http://schemas.microsoft.com/office/2006/documentManagement/types"/>
    <ds:schemaRef ds:uri="http://purl.org/dc/dcmitype/"/>
    <ds:schemaRef ds:uri="http://purl.org/dc/elements/1.1/"/>
    <ds:schemaRef ds:uri="http://purl.org/dc/terms/"/>
    <ds:schemaRef ds:uri="http://schemas.microsoft.com/office/infopath/2007/PartnerControls"/>
    <ds:schemaRef ds:uri="7c455f33-77d2-4545-9ec6-8ece34099d2f"/>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0162B77-95C4-45A2-A1A0-0B1C11C731A9}"/>
</file>

<file path=customXml/itemProps4.xml><?xml version="1.0" encoding="utf-8"?>
<ds:datastoreItem xmlns:ds="http://schemas.openxmlformats.org/officeDocument/2006/customXml" ds:itemID="{6ABE3AD4-AF9D-4CC1-9F19-23A90541742C}">
  <ds:schemaRefs>
    <ds:schemaRef ds:uri="Microsoft.SharePoint.Taxonomy.ContentTypeSync"/>
  </ds:schemaRefs>
</ds:datastoreItem>
</file>

<file path=docMetadata/LabelInfo.xml><?xml version="1.0" encoding="utf-8"?>
<clbl:labelList xmlns:clbl="http://schemas.microsoft.com/office/2020/mipLabelMetadata">
  <clbl:label id="{48f9394d-8a14-4d27-82a6-f35f12361205}" enabled="0" method="" siteId="{48f9394d-8a14-4d27-82a6-f35f12361205}" removed="1"/>
</clbl:labelList>
</file>

<file path=docProps/app.xml><?xml version="1.0" encoding="utf-8"?>
<Properties xmlns="http://schemas.openxmlformats.org/officeDocument/2006/extended-properties" xmlns:vt="http://schemas.openxmlformats.org/officeDocument/2006/docPropsVTypes">
  <Template>JISC_PRESENTATION_TEMPLATE_FEB19_16x9</Template>
  <TotalTime>1</TotalTime>
  <Words>2652</Words>
  <Application>Microsoft Macintosh PowerPoint</Application>
  <PresentationFormat>On-screen Show (16:9)</PresentationFormat>
  <Paragraphs>212</Paragraphs>
  <Slides>33</Slides>
  <Notes>2</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33</vt:i4>
      </vt:variant>
    </vt:vector>
  </HeadingPairs>
  <TitlesOfParts>
    <vt:vector size="43" baseType="lpstr">
      <vt:lpstr>Arial</vt:lpstr>
      <vt:lpstr>Calibri</vt:lpstr>
      <vt:lpstr>Roboto black</vt:lpstr>
      <vt:lpstr>Roboto Medium</vt:lpstr>
      <vt:lpstr>COVERS</vt:lpstr>
      <vt:lpstr>NAVY</vt:lpstr>
      <vt:lpstr>JADE</vt:lpstr>
      <vt:lpstr>PURPLE</vt:lpstr>
      <vt:lpstr>GRAPE</vt:lpstr>
      <vt:lpstr>PALE YELLOW</vt:lpstr>
      <vt:lpstr>Digital experience insights survey: findings from the teaching staff survey conducted [dates] at [name of college or university]​</vt:lpstr>
      <vt:lpstr>Instructions for using this template (delete this slide)</vt:lpstr>
      <vt:lpstr>What is the teaching staff digital experience insights survey?</vt:lpstr>
      <vt:lpstr>Summary of key metrics </vt:lpstr>
      <vt:lpstr>Benchmarking with other UK organisations</vt:lpstr>
      <vt:lpstr>Benchmark comparisons</vt:lpstr>
      <vt:lpstr>Findings by theme</vt:lpstr>
      <vt:lpstr>Our teaching staff sample</vt:lpstr>
      <vt:lpstr>Theme one (T1)</vt:lpstr>
      <vt:lpstr>Our survey sample</vt:lpstr>
      <vt:lpstr>T1: Devices used regularly for teaching</vt:lpstr>
      <vt:lpstr>Theme two (T2)</vt:lpstr>
      <vt:lpstr>T2: Digital platforms and services at your organisation</vt:lpstr>
      <vt:lpstr>T2: How data is collected and used</vt:lpstr>
      <vt:lpstr>T2: Digital tool or app really useful for teaching</vt:lpstr>
      <vt:lpstr>T2: Overall quality of the online teaching environment</vt:lpstr>
      <vt:lpstr>T2: Prefer us to invest in</vt:lpstr>
      <vt:lpstr>Theme three (T3)</vt:lpstr>
      <vt:lpstr>T3: Where your classes took place and where prefer to teach</vt:lpstr>
      <vt:lpstr>T3: Difficulties using digital technologies</vt:lpstr>
      <vt:lpstr>T3: Teaching activities they have carried out</vt:lpstr>
      <vt:lpstr>T3: Use of digital technologies in their teaching</vt:lpstr>
      <vt:lpstr>T3: Positive aspects of teaching using digital technologies</vt:lpstr>
      <vt:lpstr>T3: Negative aspects of teaching using digital technologies</vt:lpstr>
      <vt:lpstr>T3: Chance to be involved in decisions</vt:lpstr>
      <vt:lpstr>Theme four (T4)</vt:lpstr>
      <vt:lpstr>T4: Support and guidance for digital skills development</vt:lpstr>
      <vt:lpstr>T4: Where did teaching staff go for help with online and digital skills? </vt:lpstr>
      <vt:lpstr>T4: Which skills had we provided  support or training for? </vt:lpstr>
      <vt:lpstr>T4: Support to help teaching staff teach effectively online</vt:lpstr>
      <vt:lpstr>T4: Help to use digital technologies effectively</vt:lpstr>
      <vt:lpstr>What next?</vt:lpstr>
      <vt:lpstr>Suggested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consectetur adipiscing elit.</dc:title>
  <dc:creator>Rachel.Horsfall@jisc.ac.uk</dc:creator>
  <cp:lastModifiedBy>Clare Killen</cp:lastModifiedBy>
  <cp:revision>13</cp:revision>
  <cp:lastPrinted>2018-08-23T11:32:46Z</cp:lastPrinted>
  <dcterms:created xsi:type="dcterms:W3CDTF">2020-01-20T13:50:08Z</dcterms:created>
  <dcterms:modified xsi:type="dcterms:W3CDTF">2023-12-04T15:32:18Z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0x0101003E3225BADEBBE34D8EFABF69E88D38F4</vt:lpwstr>
  </property>
  <property fmtid="{D5CDD505-2E9C-101B-9397-08002B2CF9AE}" pid="3" name="Topics">
    <vt:lpwstr/>
  </property>
  <property fmtid="{D5CDD505-2E9C-101B-9397-08002B2CF9AE}" pid="4" name="MediaServiceImageTags">
    <vt:lpwstr/>
  </property>
</Properties>
</file>