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omments/comment2.xml" ContentType="application/vnd.openxmlformats-officedocument.presentationml.comments+xml"/>
  <Override PartName="/ppt/notesSlides/notesSlide2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5"/>
  </p:sldMasterIdLst>
  <p:notesMasterIdLst>
    <p:notesMasterId r:id="rId87"/>
  </p:notesMasterIdLst>
  <p:handoutMasterIdLst>
    <p:handoutMasterId r:id="rId88"/>
  </p:handoutMasterIdLst>
  <p:sldIdLst>
    <p:sldId id="260" r:id="rId6"/>
    <p:sldId id="297" r:id="rId7"/>
    <p:sldId id="298" r:id="rId8"/>
    <p:sldId id="257" r:id="rId9"/>
    <p:sldId id="261" r:id="rId10"/>
    <p:sldId id="262" r:id="rId11"/>
    <p:sldId id="343" r:id="rId12"/>
    <p:sldId id="295" r:id="rId13"/>
    <p:sldId id="296" r:id="rId14"/>
    <p:sldId id="340" r:id="rId15"/>
    <p:sldId id="339" r:id="rId16"/>
    <p:sldId id="292" r:id="rId17"/>
    <p:sldId id="324" r:id="rId18"/>
    <p:sldId id="263" r:id="rId19"/>
    <p:sldId id="314" r:id="rId20"/>
    <p:sldId id="293" r:id="rId21"/>
    <p:sldId id="294" r:id="rId22"/>
    <p:sldId id="338" r:id="rId23"/>
    <p:sldId id="264" r:id="rId24"/>
    <p:sldId id="265" r:id="rId25"/>
    <p:sldId id="299" r:id="rId26"/>
    <p:sldId id="266" r:id="rId27"/>
    <p:sldId id="325" r:id="rId28"/>
    <p:sldId id="315" r:id="rId29"/>
    <p:sldId id="300" r:id="rId30"/>
    <p:sldId id="326" r:id="rId31"/>
    <p:sldId id="301" r:id="rId32"/>
    <p:sldId id="267" r:id="rId33"/>
    <p:sldId id="327" r:id="rId34"/>
    <p:sldId id="328" r:id="rId35"/>
    <p:sldId id="268" r:id="rId36"/>
    <p:sldId id="329" r:id="rId37"/>
    <p:sldId id="269" r:id="rId38"/>
    <p:sldId id="271" r:id="rId39"/>
    <p:sldId id="270" r:id="rId40"/>
    <p:sldId id="272" r:id="rId41"/>
    <p:sldId id="318" r:id="rId42"/>
    <p:sldId id="317" r:id="rId43"/>
    <p:sldId id="302" r:id="rId44"/>
    <p:sldId id="273" r:id="rId45"/>
    <p:sldId id="274" r:id="rId46"/>
    <p:sldId id="275" r:id="rId47"/>
    <p:sldId id="303" r:id="rId48"/>
    <p:sldId id="276" r:id="rId49"/>
    <p:sldId id="337" r:id="rId50"/>
    <p:sldId id="277" r:id="rId51"/>
    <p:sldId id="304" r:id="rId52"/>
    <p:sldId id="319" r:id="rId53"/>
    <p:sldId id="330" r:id="rId54"/>
    <p:sldId id="305" r:id="rId55"/>
    <p:sldId id="331" r:id="rId56"/>
    <p:sldId id="306" r:id="rId57"/>
    <p:sldId id="280" r:id="rId58"/>
    <p:sldId id="307" r:id="rId59"/>
    <p:sldId id="278" r:id="rId60"/>
    <p:sldId id="281" r:id="rId61"/>
    <p:sldId id="282" r:id="rId62"/>
    <p:sldId id="308" r:id="rId63"/>
    <p:sldId id="283" r:id="rId64"/>
    <p:sldId id="284" r:id="rId65"/>
    <p:sldId id="285" r:id="rId66"/>
    <p:sldId id="320" r:id="rId67"/>
    <p:sldId id="332" r:id="rId68"/>
    <p:sldId id="333" r:id="rId69"/>
    <p:sldId id="286" r:id="rId70"/>
    <p:sldId id="287" r:id="rId71"/>
    <p:sldId id="288" r:id="rId72"/>
    <p:sldId id="334" r:id="rId73"/>
    <p:sldId id="289" r:id="rId74"/>
    <p:sldId id="309" r:id="rId75"/>
    <p:sldId id="310" r:id="rId76"/>
    <p:sldId id="335" r:id="rId77"/>
    <p:sldId id="290" r:id="rId78"/>
    <p:sldId id="322" r:id="rId79"/>
    <p:sldId id="336" r:id="rId80"/>
    <p:sldId id="311" r:id="rId81"/>
    <p:sldId id="321" r:id="rId82"/>
    <p:sldId id="323" r:id="rId83"/>
    <p:sldId id="312" r:id="rId84"/>
    <p:sldId id="291" r:id="rId85"/>
    <p:sldId id="344" r:id="rId86"/>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Lawton" initials="SL" lastIdx="24" clrIdx="0">
    <p:extLst>
      <p:ext uri="{19B8F6BF-5375-455C-9EA6-DF929625EA0E}">
        <p15:presenceInfo xmlns:p15="http://schemas.microsoft.com/office/powerpoint/2012/main" userId="S::stuart.lawton@jisc.ac.uk::bb2a7e98-7db8-4217-a495-c5bc9ae1a28d" providerId="AD"/>
      </p:ext>
    </p:extLst>
  </p:cmAuthor>
  <p:cmAuthor id="2" name="Alyson Nicholson" initials="AN" lastIdx="1" clrIdx="1">
    <p:extLst>
      <p:ext uri="{19B8F6BF-5375-455C-9EA6-DF929625EA0E}">
        <p15:presenceInfo xmlns:p15="http://schemas.microsoft.com/office/powerpoint/2012/main" userId="S::Alyson.Nicholson@jisc.ac.uk::d0da95c3-c7ad-42ed-8b0c-b2169dbe5d51" providerId="AD"/>
      </p:ext>
    </p:extLst>
  </p:cmAuthor>
  <p:cmAuthor id="3" name="Cam Swift" initials="CS" lastIdx="3" clrIdx="2">
    <p:extLst>
      <p:ext uri="{19B8F6BF-5375-455C-9EA6-DF929625EA0E}">
        <p15:presenceInfo xmlns:p15="http://schemas.microsoft.com/office/powerpoint/2012/main" userId="S::cam.swift@jisc.ac.uk::158061fc-7dd7-4ecf-a916-280475237f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345"/>
    <a:srgbClr val="990033"/>
    <a:srgbClr val="EAAAB2"/>
    <a:srgbClr val="FF99FF"/>
    <a:srgbClr val="F7EFF4"/>
    <a:srgbClr val="FFF3E7"/>
    <a:srgbClr val="D4E3F7"/>
    <a:srgbClr val="BCCADA"/>
    <a:srgbClr val="B4E1FF"/>
    <a:srgbClr val="FFE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564CB-053E-4999-8478-882A64A94F44}" v="4796" dt="2021-09-06T14:07:38.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8" y="68"/>
      </p:cViewPr>
      <p:guideLst>
        <p:guide orient="horz" pos="2381"/>
        <p:guide pos="42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Where do you usually study? </a:t>
            </a:r>
            <a:endParaRPr lang="en-GB" b="1">
              <a:solidFill>
                <a:srgbClr val="FF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12631756501274594"/>
          <c:w val="0.95377544893982158"/>
          <c:h val="0.67935832244133743"/>
        </c:manualLayout>
      </c:layout>
      <c:barChart>
        <c:barDir val="col"/>
        <c:grouping val="clustered"/>
        <c:varyColors val="0"/>
        <c:ser>
          <c:idx val="0"/>
          <c:order val="0"/>
          <c:tx>
            <c:strRef>
              <c:f>'Q1'!$B$43</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'Q1'!$A$44:$A$49</c:f>
              <c:strCache>
                <c:ptCount val="6"/>
                <c:pt idx="0">
                  <c:v>At a college</c:v>
                </c:pt>
                <c:pt idx="1">
                  <c:v>At my training provider</c:v>
                </c:pt>
                <c:pt idx="2">
                  <c:v>At work / with my employer</c:v>
                </c:pt>
                <c:pt idx="3">
                  <c:v>At a community centre or similar</c:v>
                </c:pt>
                <c:pt idx="4">
                  <c:v>At another organisation</c:v>
                </c:pt>
                <c:pt idx="5">
                  <c:v>At home</c:v>
                </c:pt>
              </c:strCache>
            </c:strRef>
          </c:cat>
          <c:val>
            <c:numRef>
              <c:f>'Q1'!$B$44:$B$49</c:f>
              <c:numCache>
                <c:formatCode>0%</c:formatCode>
                <c:ptCount val="6"/>
                <c:pt idx="0">
                  <c:v>0.01</c:v>
                </c:pt>
                <c:pt idx="1">
                  <c:v>0.12</c:v>
                </c:pt>
                <c:pt idx="2">
                  <c:v>0.61</c:v>
                </c:pt>
                <c:pt idx="3">
                  <c:v>0</c:v>
                </c:pt>
                <c:pt idx="4">
                  <c:v>0</c:v>
                </c:pt>
                <c:pt idx="5">
                  <c:v>0.26</c:v>
                </c:pt>
              </c:numCache>
            </c:numRef>
          </c:val>
          <c:extLst>
            <c:ext xmlns:c16="http://schemas.microsoft.com/office/drawing/2014/chart" uri="{C3380CC4-5D6E-409C-BE32-E72D297353CC}">
              <c16:uniqueId val="{00000000-A4C2-471A-A838-0D60B9799452}"/>
            </c:ext>
          </c:extLst>
        </c:ser>
        <c:ser>
          <c:idx val="1"/>
          <c:order val="1"/>
          <c:tx>
            <c:strRef>
              <c:f>'Q1'!$C$43</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'Q1'!$A$44:$A$49</c:f>
              <c:strCache>
                <c:ptCount val="6"/>
                <c:pt idx="0">
                  <c:v>At a college</c:v>
                </c:pt>
                <c:pt idx="1">
                  <c:v>At my training provider</c:v>
                </c:pt>
                <c:pt idx="2">
                  <c:v>At work / with my employer</c:v>
                </c:pt>
                <c:pt idx="3">
                  <c:v>At a community centre or similar</c:v>
                </c:pt>
                <c:pt idx="4">
                  <c:v>At another organisation</c:v>
                </c:pt>
                <c:pt idx="5">
                  <c:v>At home</c:v>
                </c:pt>
              </c:strCache>
            </c:strRef>
          </c:cat>
          <c:val>
            <c:numRef>
              <c:f>'Q1'!$C$44:$C$49</c:f>
              <c:numCache>
                <c:formatCode>0%</c:formatCode>
                <c:ptCount val="6"/>
                <c:pt idx="0">
                  <c:v>9.5712861415752748E-2</c:v>
                </c:pt>
                <c:pt idx="1">
                  <c:v>0.10069790628115653</c:v>
                </c:pt>
                <c:pt idx="2">
                  <c:v>0.1914257228315055</c:v>
                </c:pt>
                <c:pt idx="3">
                  <c:v>2.2931206380857428E-2</c:v>
                </c:pt>
                <c:pt idx="4">
                  <c:v>9.9700897308075773E-3</c:v>
                </c:pt>
                <c:pt idx="5">
                  <c:v>0.57926221335992023</c:v>
                </c:pt>
              </c:numCache>
            </c:numRef>
          </c:val>
          <c:extLst>
            <c:ext xmlns:c16="http://schemas.microsoft.com/office/drawing/2014/chart" uri="{C3380CC4-5D6E-409C-BE32-E72D297353CC}">
              <c16:uniqueId val="{00000001-A4C2-471A-A838-0D60B9799452}"/>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rPr>
              <a:t>WBL teaching practitioner: How much do you agree that you are informed about innovations in digital teaching and learning? </a:t>
            </a:r>
            <a:endParaRPr lang="en-GB"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3E-4E93-A46B-7156D412B8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3E-4E93-A46B-7156D412B8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3E-4E93-A46B-7156D412B8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'Q30'!$F$28:$F$30</c:f>
              <c:strCache>
                <c:ptCount val="3"/>
                <c:pt idx="0">
                  <c:v>Agree</c:v>
                </c:pt>
                <c:pt idx="1">
                  <c:v>Neutral</c:v>
                </c:pt>
                <c:pt idx="2">
                  <c:v>Disagree</c:v>
                </c:pt>
              </c:strCache>
            </c:strRef>
          </c:cat>
          <c:val>
            <c:numRef>
              <c:f>'Q30'!$I$28:$I$30</c:f>
              <c:numCache>
                <c:formatCode>0%</c:formatCode>
                <c:ptCount val="3"/>
                <c:pt idx="0">
                  <c:v>0.53749999999999998</c:v>
                </c:pt>
                <c:pt idx="1">
                  <c:v>0.35625000000000001</c:v>
                </c:pt>
                <c:pt idx="2">
                  <c:v>0.10625</c:v>
                </c:pt>
              </c:numCache>
            </c:numRef>
          </c:val>
          <c:extLst>
            <c:ext xmlns:c16="http://schemas.microsoft.com/office/drawing/2014/chart" uri="{C3380CC4-5D6E-409C-BE32-E72D297353CC}">
              <c16:uniqueId val="{00000006-496A-4746-8FA5-7BCD951F99B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ysClr val="windowText" lastClr="000000"/>
                </a:solidFill>
              </a:rPr>
              <a:t>WBL learners: Which of these PERSONALLY owned devices do you use for learning? </a:t>
            </a:r>
            <a:r>
              <a:rPr lang="en-GB" b="1" dirty="0">
                <a:solidFill>
                  <a:schemeClr val="accent1"/>
                </a:solidFill>
              </a:rPr>
              <a:t>(2018-19 -Which of these personally-owned devices do you use to support your learning?)</a:t>
            </a:r>
            <a:endParaRPr lang="en-GB" b="1" dirty="0">
              <a:solidFill>
                <a:srgbClr val="FF0000"/>
              </a:solidFill>
            </a:endParaRPr>
          </a:p>
        </c:rich>
      </c:tx>
      <c:layout>
        <c:manualLayout>
          <c:xMode val="edge"/>
          <c:yMode val="edge"/>
          <c:x val="0.13971309847463151"/>
          <c:y val="1.8794043915909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'Q7'!$B$52</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'Q7'!$A$53:$A$58</c:f>
              <c:strCache>
                <c:ptCount val="6"/>
                <c:pt idx="0">
                  <c:v>Desktop computer</c:v>
                </c:pt>
                <c:pt idx="1">
                  <c:v>Laptop computer</c:v>
                </c:pt>
                <c:pt idx="2">
                  <c:v>Tablet/iPad</c:v>
                </c:pt>
                <c:pt idx="3">
                  <c:v>Smartphone</c:v>
                </c:pt>
                <c:pt idx="4">
                  <c:v>Printer</c:v>
                </c:pt>
                <c:pt idx="5">
                  <c:v>None of the above</c:v>
                </c:pt>
              </c:strCache>
            </c:strRef>
          </c:cat>
          <c:val>
            <c:numRef>
              <c:f>'Q7'!$B$53:$B$58</c:f>
              <c:numCache>
                <c:formatCode>0%</c:formatCode>
                <c:ptCount val="6"/>
                <c:pt idx="0">
                  <c:v>0.35099999999999998</c:v>
                </c:pt>
                <c:pt idx="1">
                  <c:v>0.71599999999999997</c:v>
                </c:pt>
                <c:pt idx="2">
                  <c:v>0.311</c:v>
                </c:pt>
                <c:pt idx="3">
                  <c:v>0.622</c:v>
                </c:pt>
                <c:pt idx="4">
                  <c:v>0.32400000000000001</c:v>
                </c:pt>
                <c:pt idx="5">
                  <c:v>4.1000000000000002E-2</c:v>
                </c:pt>
              </c:numCache>
            </c:numRef>
          </c:val>
          <c:extLst>
            <c:ext xmlns:c16="http://schemas.microsoft.com/office/drawing/2014/chart" uri="{C3380CC4-5D6E-409C-BE32-E72D297353CC}">
              <c16:uniqueId val="{00000000-AEC9-4B41-B534-C0858B63C5F5}"/>
            </c:ext>
          </c:extLst>
        </c:ser>
        <c:ser>
          <c:idx val="1"/>
          <c:order val="1"/>
          <c:tx>
            <c:strRef>
              <c:f>'Q7'!$C$52</c:f>
              <c:strCache>
                <c:ptCount val="1"/>
                <c:pt idx="0">
                  <c:v>2020/21</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AEC9-4B41-B534-C0858B63C5F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'Q7'!$A$53:$A$58</c:f>
              <c:strCache>
                <c:ptCount val="6"/>
                <c:pt idx="0">
                  <c:v>Desktop computer</c:v>
                </c:pt>
                <c:pt idx="1">
                  <c:v>Laptop computer</c:v>
                </c:pt>
                <c:pt idx="2">
                  <c:v>Tablet/iPad</c:v>
                </c:pt>
                <c:pt idx="3">
                  <c:v>Smartphone</c:v>
                </c:pt>
                <c:pt idx="4">
                  <c:v>Printer</c:v>
                </c:pt>
                <c:pt idx="5">
                  <c:v>None of the above</c:v>
                </c:pt>
              </c:strCache>
            </c:strRef>
          </c:cat>
          <c:val>
            <c:numRef>
              <c:f>'Q7'!$C$53:$C$58</c:f>
              <c:numCache>
                <c:formatCode>0%</c:formatCode>
                <c:ptCount val="6"/>
                <c:pt idx="0">
                  <c:v>0.17261904761904762</c:v>
                </c:pt>
                <c:pt idx="1">
                  <c:v>0.63591269841269837</c:v>
                </c:pt>
                <c:pt idx="2">
                  <c:v>0.24603174603174602</c:v>
                </c:pt>
                <c:pt idx="3">
                  <c:v>0.65773809523809523</c:v>
                </c:pt>
                <c:pt idx="4">
                  <c:v>0</c:v>
                </c:pt>
                <c:pt idx="5">
                  <c:v>7.0000000000000007E-2</c:v>
                </c:pt>
              </c:numCache>
            </c:numRef>
          </c:val>
          <c:extLst>
            <c:ext xmlns:c16="http://schemas.microsoft.com/office/drawing/2014/chart" uri="{C3380CC4-5D6E-409C-BE32-E72D297353CC}">
              <c16:uniqueId val="{00000002-AEC9-4B41-B534-C0858B63C5F5}"/>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In the last week, which of these activities have you set for students in your learning environment? </a:t>
            </a:r>
            <a:endParaRPr lang="en-GB" b="1" dirty="0">
              <a:solidFill>
                <a:srgbClr val="FF0000"/>
              </a:solidFill>
            </a:endParaRPr>
          </a:p>
        </c:rich>
      </c:tx>
      <c:layout>
        <c:manualLayout>
          <c:xMode val="edge"/>
          <c:yMode val="edge"/>
          <c:x val="0.13367156411518874"/>
          <c:y val="2.47629108268743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13026800785558E-2"/>
          <c:y val="0.16077342670174888"/>
          <c:w val="0.95377544893982158"/>
          <c:h val="0.44756511075660577"/>
        </c:manualLayout>
      </c:layout>
      <c:barChart>
        <c:barDir val="col"/>
        <c:grouping val="clustered"/>
        <c:varyColors val="0"/>
        <c:ser>
          <c:idx val="0"/>
          <c:order val="0"/>
          <c:tx>
            <c:strRef>
              <c:f>'Q14'!$B$14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'Q14'!$B$15:$B$18</c:f>
              <c:numCache>
                <c:formatCode>0%</c:formatCode>
                <c:ptCount val="4"/>
                <c:pt idx="0">
                  <c:v>0.36363636363636365</c:v>
                </c:pt>
                <c:pt idx="1">
                  <c:v>0.31818181818181818</c:v>
                </c:pt>
                <c:pt idx="2">
                  <c:v>0.20779220779220781</c:v>
                </c:pt>
                <c:pt idx="3">
                  <c:v>0.38961038961038963</c:v>
                </c:pt>
              </c:numCache>
            </c:numRef>
          </c:val>
          <c:extLst>
            <c:ext xmlns:c16="http://schemas.microsoft.com/office/drawing/2014/chart" uri="{C3380CC4-5D6E-409C-BE32-E72D297353CC}">
              <c16:uniqueId val="{00000000-B717-4B19-8471-21A3C537C97D}"/>
            </c:ext>
          </c:extLst>
        </c:ser>
        <c:ser>
          <c:idx val="1"/>
          <c:order val="1"/>
          <c:tx>
            <c:strRef>
              <c:f>'Q14'!$C$14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'Q14'!$C$15:$C$18</c:f>
              <c:numCache>
                <c:formatCode>0%</c:formatCode>
                <c:ptCount val="4"/>
                <c:pt idx="0">
                  <c:v>0.5110081112398609</c:v>
                </c:pt>
                <c:pt idx="1">
                  <c:v>0.39976825028968715</c:v>
                </c:pt>
                <c:pt idx="2">
                  <c:v>0.49362688296639629</c:v>
                </c:pt>
                <c:pt idx="3">
                  <c:v>0.21552723059096177</c:v>
                </c:pt>
              </c:numCache>
            </c:numRef>
          </c:val>
          <c:extLst>
            <c:ext xmlns:c16="http://schemas.microsoft.com/office/drawing/2014/chart" uri="{C3380CC4-5D6E-409C-BE32-E72D297353CC}">
              <c16:uniqueId val="{00000001-B717-4B19-8471-21A3C537C97D}"/>
            </c:ext>
          </c:extLst>
        </c:ser>
        <c:ser>
          <c:idx val="2"/>
          <c:order val="2"/>
          <c:tx>
            <c:strRef>
              <c:f>'Q14'!$D$14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'Q14'!$D$15:$D$18</c:f>
              <c:numCache>
                <c:formatCode>0%</c:formatCode>
                <c:ptCount val="4"/>
                <c:pt idx="0">
                  <c:v>0.27439024390243905</c:v>
                </c:pt>
                <c:pt idx="1">
                  <c:v>0.45121951219512196</c:v>
                </c:pt>
                <c:pt idx="2">
                  <c:v>0.3048780487804878</c:v>
                </c:pt>
                <c:pt idx="3">
                  <c:v>0.34756097560975607</c:v>
                </c:pt>
              </c:numCache>
            </c:numRef>
          </c:val>
          <c:extLst>
            <c:ext xmlns:c16="http://schemas.microsoft.com/office/drawing/2014/chart" uri="{C3380CC4-5D6E-409C-BE32-E72D297353CC}">
              <c16:uniqueId val="{00000002-B717-4B19-8471-21A3C537C97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8.8422057467518841E-2"/>
          <c:y val="0.83014743910697142"/>
          <c:w val="0.22302998012319339"/>
          <c:h val="6.5090629943914499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Does your job role include any of the following responsibilities? </a:t>
            </a:r>
            <a:endParaRPr lang="en-GB" b="1" dirty="0">
              <a:solidFill>
                <a:srgbClr val="FF0000"/>
              </a:solidFill>
            </a:endParaRPr>
          </a:p>
        </c:rich>
      </c:tx>
      <c:layout>
        <c:manualLayout>
          <c:xMode val="edge"/>
          <c:yMode val="edge"/>
          <c:x val="0.21699709370906647"/>
          <c:y val="4.69850269670770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'Q15'!$B$12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'Q15'!$B$13:$B$18</c:f>
              <c:numCache>
                <c:formatCode>0%</c:formatCode>
                <c:ptCount val="6"/>
                <c:pt idx="0">
                  <c:v>0.11971830985915492</c:v>
                </c:pt>
                <c:pt idx="1">
                  <c:v>0.23943661971830985</c:v>
                </c:pt>
                <c:pt idx="2">
                  <c:v>0.23943661971830985</c:v>
                </c:pt>
                <c:pt idx="3">
                  <c:v>0.23239436619718309</c:v>
                </c:pt>
                <c:pt idx="4">
                  <c:v>9.154929577464789E-2</c:v>
                </c:pt>
                <c:pt idx="5">
                  <c:v>7.746478873239436E-2</c:v>
                </c:pt>
              </c:numCache>
            </c:numRef>
          </c:val>
          <c:extLst>
            <c:ext xmlns:c16="http://schemas.microsoft.com/office/drawing/2014/chart" uri="{C3380CC4-5D6E-409C-BE32-E72D297353CC}">
              <c16:uniqueId val="{00000000-B98A-4FB4-B887-F1AC0EA6CD3B}"/>
            </c:ext>
          </c:extLst>
        </c:ser>
        <c:ser>
          <c:idx val="1"/>
          <c:order val="1"/>
          <c:tx>
            <c:strRef>
              <c:f>'Q15'!$C$12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'Q15'!$C$13:$C$18</c:f>
              <c:numCache>
                <c:formatCode>0%</c:formatCode>
                <c:ptCount val="6"/>
                <c:pt idx="0">
                  <c:v>0.10686600221483943</c:v>
                </c:pt>
                <c:pt idx="1">
                  <c:v>0.21040974529346623</c:v>
                </c:pt>
                <c:pt idx="2">
                  <c:v>0.20819490586932449</c:v>
                </c:pt>
                <c:pt idx="3">
                  <c:v>0.20155038759689922</c:v>
                </c:pt>
                <c:pt idx="4">
                  <c:v>7.5304540420819494E-2</c:v>
                </c:pt>
                <c:pt idx="5">
                  <c:v>0.19767441860465115</c:v>
                </c:pt>
              </c:numCache>
            </c:numRef>
          </c:val>
          <c:extLst>
            <c:ext xmlns:c16="http://schemas.microsoft.com/office/drawing/2014/chart" uri="{C3380CC4-5D6E-409C-BE32-E72D297353CC}">
              <c16:uniqueId val="{00000001-B98A-4FB4-B887-F1AC0EA6CD3B}"/>
            </c:ext>
          </c:extLst>
        </c:ser>
        <c:ser>
          <c:idx val="2"/>
          <c:order val="2"/>
          <c:tx>
            <c:strRef>
              <c:f>'Q15'!$D$12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'Q15'!$D$13:$D$18</c:f>
              <c:numCache>
                <c:formatCode>0%</c:formatCode>
                <c:ptCount val="6"/>
                <c:pt idx="0">
                  <c:v>0.13043478260869565</c:v>
                </c:pt>
                <c:pt idx="1">
                  <c:v>0.20289855072463769</c:v>
                </c:pt>
                <c:pt idx="2">
                  <c:v>0.2318840579710145</c:v>
                </c:pt>
                <c:pt idx="3">
                  <c:v>0.27536231884057971</c:v>
                </c:pt>
                <c:pt idx="4">
                  <c:v>0.10144927536231885</c:v>
                </c:pt>
                <c:pt idx="5">
                  <c:v>5.7971014492753624E-2</c:v>
                </c:pt>
              </c:numCache>
            </c:numRef>
          </c:val>
          <c:extLst>
            <c:ext xmlns:c16="http://schemas.microsoft.com/office/drawing/2014/chart" uri="{C3380CC4-5D6E-409C-BE32-E72D297353CC}">
              <c16:uniqueId val="{00000002-B98A-4FB4-B887-F1AC0EA6CD3B}"/>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WBL teaching practitioners: How much do you agree that you are informed about helping students behave safely online</a:t>
            </a:r>
            <a:r>
              <a:rPr lang="en-US" sz="1400" b="1" i="0" u="none" strike="noStrike" baseline="0" dirty="0">
                <a:solidFill>
                  <a:sysClr val="windowText" lastClr="000000"/>
                </a:solidFill>
                <a:effectLst/>
              </a:rPr>
              <a:t>?</a:t>
            </a:r>
            <a:endParaRPr lang="en-GB" sz="1400" dirty="0">
              <a:solidFill>
                <a:srgbClr val="FF0000"/>
              </a:solidFill>
              <a:effectLst/>
            </a:endParaRPr>
          </a:p>
        </c:rich>
      </c:tx>
      <c:layout>
        <c:manualLayout>
          <c:xMode val="edge"/>
          <c:yMode val="edge"/>
          <c:x val="0.12849928747612629"/>
          <c:y val="2.71761308346674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'Q30'!$F$18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'Q30'!$G$18:$I$18</c:f>
              <c:numCache>
                <c:formatCode>0%</c:formatCode>
                <c:ptCount val="3"/>
                <c:pt idx="0">
                  <c:v>0.7448275862068966</c:v>
                </c:pt>
                <c:pt idx="1">
                  <c:v>0.70960187353629978</c:v>
                </c:pt>
                <c:pt idx="2">
                  <c:v>0.79245283018867929</c:v>
                </c:pt>
              </c:numCache>
            </c:numRef>
          </c:val>
          <c:extLst>
            <c:ext xmlns:c16="http://schemas.microsoft.com/office/drawing/2014/chart" uri="{C3380CC4-5D6E-409C-BE32-E72D297353CC}">
              <c16:uniqueId val="{00000000-9548-4691-9ACC-F17CC444A038}"/>
            </c:ext>
          </c:extLst>
        </c:ser>
        <c:ser>
          <c:idx val="1"/>
          <c:order val="1"/>
          <c:tx>
            <c:strRef>
              <c:f>'Q30'!$F$19</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'Q30'!$G$19:$I$19</c:f>
              <c:numCache>
                <c:formatCode>0%</c:formatCode>
                <c:ptCount val="3"/>
                <c:pt idx="0">
                  <c:v>0.22068965517241379</c:v>
                </c:pt>
                <c:pt idx="1">
                  <c:v>0.24941451990632318</c:v>
                </c:pt>
                <c:pt idx="2">
                  <c:v>0.18867924528301888</c:v>
                </c:pt>
              </c:numCache>
            </c:numRef>
          </c:val>
          <c:extLst>
            <c:ext xmlns:c16="http://schemas.microsoft.com/office/drawing/2014/chart" uri="{C3380CC4-5D6E-409C-BE32-E72D297353CC}">
              <c16:uniqueId val="{00000001-9548-4691-9ACC-F17CC444A038}"/>
            </c:ext>
          </c:extLst>
        </c:ser>
        <c:ser>
          <c:idx val="2"/>
          <c:order val="2"/>
          <c:tx>
            <c:strRef>
              <c:f>'Q30'!$F$20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'Q30'!$G$20:$I$20</c:f>
              <c:numCache>
                <c:formatCode>0%</c:formatCode>
                <c:ptCount val="3"/>
                <c:pt idx="0">
                  <c:v>3.4482758620689655E-2</c:v>
                </c:pt>
                <c:pt idx="1">
                  <c:v>4.0983606557377046E-2</c:v>
                </c:pt>
                <c:pt idx="2">
                  <c:v>1.8867924528301886E-2</c:v>
                </c:pt>
              </c:numCache>
            </c:numRef>
          </c:val>
          <c:extLst>
            <c:ext xmlns:c16="http://schemas.microsoft.com/office/drawing/2014/chart" uri="{C3380CC4-5D6E-409C-BE32-E72D297353CC}">
              <c16:uniqueId val="{00000002-9548-4691-9ACC-F17CC444A038}"/>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a:solidFill>
                  <a:sysClr val="windowText" lastClr="000000"/>
                </a:solidFill>
              </a:rPr>
              <a:t>How much do you agree that you are informed about keeping student data safe under GDPR? </a:t>
            </a:r>
            <a:endParaRPr lang="en-US" b="1">
              <a:solidFill>
                <a:srgbClr val="FF0000"/>
              </a:solidFill>
            </a:endParaRPr>
          </a:p>
        </c:rich>
      </c:tx>
      <c:layout>
        <c:manualLayout>
          <c:xMode val="edge"/>
          <c:yMode val="edge"/>
          <c:x val="0.12797932816537469"/>
          <c:y val="4.75583927724082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50682618161105E-2"/>
          <c:y val="0.1840509800292198"/>
          <c:w val="0.88227748275651585"/>
          <c:h val="0.68034313728112572"/>
        </c:manualLayout>
      </c:layout>
      <c:barChart>
        <c:barDir val="bar"/>
        <c:grouping val="stacked"/>
        <c:varyColors val="0"/>
        <c:ser>
          <c:idx val="0"/>
          <c:order val="0"/>
          <c:tx>
            <c:strRef>
              <c:f>'Q24'!$F$3</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'Q24'!$G$3:$I$3</c:f>
              <c:numCache>
                <c:formatCode>0%</c:formatCode>
                <c:ptCount val="3"/>
                <c:pt idx="0">
                  <c:v>0.86206896551724133</c:v>
                </c:pt>
                <c:pt idx="1">
                  <c:v>0.87774294670846398</c:v>
                </c:pt>
                <c:pt idx="2">
                  <c:v>0.88888888888888884</c:v>
                </c:pt>
              </c:numCache>
            </c:numRef>
          </c:val>
          <c:extLst>
            <c:ext xmlns:c16="http://schemas.microsoft.com/office/drawing/2014/chart" uri="{C3380CC4-5D6E-409C-BE32-E72D297353CC}">
              <c16:uniqueId val="{00000000-24A4-4BBA-A12B-5F71DF7060E6}"/>
            </c:ext>
          </c:extLst>
        </c:ser>
        <c:ser>
          <c:idx val="1"/>
          <c:order val="1"/>
          <c:tx>
            <c:strRef>
              <c:f>'Q24'!$F$4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'Q24'!$G$4:$I$4</c:f>
              <c:numCache>
                <c:formatCode>0%</c:formatCode>
                <c:ptCount val="3"/>
                <c:pt idx="0">
                  <c:v>0.13793103448275862</c:v>
                </c:pt>
                <c:pt idx="1">
                  <c:v>0.10553814002089865</c:v>
                </c:pt>
                <c:pt idx="2">
                  <c:v>7.407407407407407E-2</c:v>
                </c:pt>
              </c:numCache>
            </c:numRef>
          </c:val>
          <c:extLst>
            <c:ext xmlns:c16="http://schemas.microsoft.com/office/drawing/2014/chart" uri="{C3380CC4-5D6E-409C-BE32-E72D297353CC}">
              <c16:uniqueId val="{00000001-24A4-4BBA-A12B-5F71DF7060E6}"/>
            </c:ext>
          </c:extLst>
        </c:ser>
        <c:ser>
          <c:idx val="2"/>
          <c:order val="2"/>
          <c:tx>
            <c:strRef>
              <c:f>'Q24'!$F$5</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'Q24'!$G$5:$I$5</c:f>
              <c:numCache>
                <c:formatCode>0%</c:formatCode>
                <c:ptCount val="3"/>
                <c:pt idx="0">
                  <c:v>0</c:v>
                </c:pt>
                <c:pt idx="1">
                  <c:v>1.671891327063741E-2</c:v>
                </c:pt>
                <c:pt idx="2">
                  <c:v>3.7037037037037035E-2</c:v>
                </c:pt>
              </c:numCache>
            </c:numRef>
          </c:val>
          <c:extLst>
            <c:ext xmlns:c16="http://schemas.microsoft.com/office/drawing/2014/chart" uri="{C3380CC4-5D6E-409C-BE32-E72D297353CC}">
              <c16:uniqueId val="{00000002-24A4-4BBA-A12B-5F71DF7060E6}"/>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How well are you supported in teaching your programme to meet the needs of your students’ target roles and goals? </a:t>
            </a:r>
            <a:endParaRPr lang="en-GB" sz="1400">
              <a:solidFill>
                <a:srgbClr val="FF0000"/>
              </a:solidFill>
              <a:effectLst/>
            </a:endParaRPr>
          </a:p>
        </c:rich>
      </c:tx>
      <c:layout>
        <c:manualLayout>
          <c:xMode val="edge"/>
          <c:yMode val="edge"/>
          <c:x val="8.4568475452196382E-2"/>
          <c:y val="2.0382168331032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72251724348409"/>
          <c:y val="0.15347772753267167"/>
          <c:w val="0.88227748275651585"/>
          <c:h val="0.71091638977767402"/>
        </c:manualLayout>
      </c:layout>
      <c:barChart>
        <c:barDir val="bar"/>
        <c:grouping val="stacked"/>
        <c:varyColors val="0"/>
        <c:ser>
          <c:idx val="0"/>
          <c:order val="0"/>
          <c:tx>
            <c:strRef>
              <c:f>'Q26'!$F$11</c:f>
              <c:strCache>
                <c:ptCount val="1"/>
                <c:pt idx="0">
                  <c:v>Very well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'Q26'!$G$11:$I$11</c:f>
              <c:numCache>
                <c:formatCode>0%</c:formatCode>
                <c:ptCount val="3"/>
                <c:pt idx="0">
                  <c:v>0.37313432835820898</c:v>
                </c:pt>
                <c:pt idx="1">
                  <c:v>0.33652694610778444</c:v>
                </c:pt>
                <c:pt idx="2">
                  <c:v>0.44444444444444442</c:v>
                </c:pt>
              </c:numCache>
            </c:numRef>
          </c:val>
          <c:extLst>
            <c:ext xmlns:c16="http://schemas.microsoft.com/office/drawing/2014/chart" uri="{C3380CC4-5D6E-409C-BE32-E72D297353CC}">
              <c16:uniqueId val="{00000000-A52A-4A08-BC2B-894A605A73DD}"/>
            </c:ext>
          </c:extLst>
        </c:ser>
        <c:ser>
          <c:idx val="1"/>
          <c:order val="1"/>
          <c:tx>
            <c:strRef>
              <c:f>'Q26'!$F$12</c:f>
              <c:strCache>
                <c:ptCount val="1"/>
                <c:pt idx="0">
                  <c:v>Quite well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'Q26'!$G$12:$I$12</c:f>
              <c:numCache>
                <c:formatCode>0%</c:formatCode>
                <c:ptCount val="3"/>
                <c:pt idx="0">
                  <c:v>0.40298507462686567</c:v>
                </c:pt>
                <c:pt idx="1">
                  <c:v>0.40119760479041916</c:v>
                </c:pt>
                <c:pt idx="2">
                  <c:v>0.3202614379084967</c:v>
                </c:pt>
              </c:numCache>
            </c:numRef>
          </c:val>
          <c:extLst>
            <c:ext xmlns:c16="http://schemas.microsoft.com/office/drawing/2014/chart" uri="{C3380CC4-5D6E-409C-BE32-E72D297353CC}">
              <c16:uniqueId val="{00000001-A52A-4A08-BC2B-894A605A73DD}"/>
            </c:ext>
          </c:extLst>
        </c:ser>
        <c:ser>
          <c:idx val="2"/>
          <c:order val="2"/>
          <c:tx>
            <c:strRef>
              <c:f>'Q26'!$F$13</c:f>
              <c:strCache>
                <c:ptCount val="1"/>
                <c:pt idx="0">
                  <c:v>About average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'Q26'!$G$13:$I$13</c:f>
              <c:numCache>
                <c:formatCode>0%</c:formatCode>
                <c:ptCount val="3"/>
                <c:pt idx="0">
                  <c:v>0.19402985074626866</c:v>
                </c:pt>
                <c:pt idx="1">
                  <c:v>0.21916167664670658</c:v>
                </c:pt>
                <c:pt idx="2">
                  <c:v>0.19607843137254902</c:v>
                </c:pt>
              </c:numCache>
            </c:numRef>
          </c:val>
          <c:extLst>
            <c:ext xmlns:c16="http://schemas.microsoft.com/office/drawing/2014/chart" uri="{C3380CC4-5D6E-409C-BE32-E72D297353CC}">
              <c16:uniqueId val="{00000002-A52A-4A08-BC2B-894A605A73DD}"/>
            </c:ext>
          </c:extLst>
        </c:ser>
        <c:ser>
          <c:idx val="3"/>
          <c:order val="3"/>
          <c:tx>
            <c:strRef>
              <c:f>'Q26'!$F$14</c:f>
              <c:strCache>
                <c:ptCount val="1"/>
                <c:pt idx="0">
                  <c:v>Not very well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'Q26'!$G$14:$I$14</c:f>
              <c:numCache>
                <c:formatCode>0%</c:formatCode>
                <c:ptCount val="3"/>
                <c:pt idx="0">
                  <c:v>2.2388059701492536E-2</c:v>
                </c:pt>
                <c:pt idx="1">
                  <c:v>3.8323353293413173E-2</c:v>
                </c:pt>
                <c:pt idx="2">
                  <c:v>3.9215686274509803E-2</c:v>
                </c:pt>
              </c:numCache>
            </c:numRef>
          </c:val>
          <c:extLst>
            <c:ext xmlns:c16="http://schemas.microsoft.com/office/drawing/2014/chart" uri="{C3380CC4-5D6E-409C-BE32-E72D297353CC}">
              <c16:uniqueId val="{00000003-A52A-4A08-BC2B-894A605A73DD}"/>
            </c:ext>
          </c:extLst>
        </c:ser>
        <c:ser>
          <c:idx val="4"/>
          <c:order val="4"/>
          <c:tx>
            <c:strRef>
              <c:f>'Q26'!$F$15</c:f>
              <c:strCache>
                <c:ptCount val="1"/>
                <c:pt idx="0">
                  <c:v>Not well at all</c:v>
                </c:pt>
              </c:strCache>
            </c:strRef>
          </c:tx>
          <c:spPr>
            <a:solidFill>
              <a:schemeClr val="accent5"/>
            </a:solidFill>
            <a:ln>
              <a:noFill/>
            </a:ln>
            <a:effectLst/>
          </c:spPr>
          <c:invertIfNegative val="0"/>
          <c:dLbls>
            <c:dLbl>
              <c:idx val="0"/>
              <c:layout>
                <c:manualLayout>
                  <c:x val="-1.2403100775193949E-2"/>
                  <c:y val="-0.101910841655160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2A-4A08-BC2B-894A605A73DD}"/>
                </c:ext>
              </c:extLst>
            </c:dLbl>
            <c:dLbl>
              <c:idx val="1"/>
              <c:layout>
                <c:manualLayout>
                  <c:x val="-2.2739018087855296E-2"/>
                  <c:y val="-9.5116785544816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2A-4A08-BC2B-894A605A73DD}"/>
                </c:ext>
              </c:extLst>
            </c:dLbl>
            <c:dLbl>
              <c:idx val="2"/>
              <c:layout>
                <c:manualLayout>
                  <c:x val="-1.6537467700258549E-2"/>
                  <c:y val="-9.5116785544816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2A-4A08-BC2B-894A605A73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'Q26'!$G$15:$I$15</c:f>
              <c:numCache>
                <c:formatCode>0%</c:formatCode>
                <c:ptCount val="3"/>
                <c:pt idx="0">
                  <c:v>7.462686567164179E-3</c:v>
                </c:pt>
                <c:pt idx="1">
                  <c:v>4.7904191616766467E-3</c:v>
                </c:pt>
                <c:pt idx="2">
                  <c:v>0</c:v>
                </c:pt>
              </c:numCache>
            </c:numRef>
          </c:val>
          <c:extLst>
            <c:ext xmlns:c16="http://schemas.microsoft.com/office/drawing/2014/chart" uri="{C3380CC4-5D6E-409C-BE32-E72D297353CC}">
              <c16:uniqueId val="{00000007-A52A-4A08-BC2B-894A605A73DD}"/>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WBL teaching </a:t>
            </a:r>
            <a:r>
              <a:rPr lang="en-US" sz="1400" b="1" i="0" baseline="0">
                <a:solidFill>
                  <a:sysClr val="windowText" lastClr="000000"/>
                </a:solidFill>
                <a:effectLst/>
              </a:rPr>
              <a:t>practitioner: How </a:t>
            </a:r>
            <a:r>
              <a:rPr lang="en-US" sz="1400" b="1" i="0" baseline="0" dirty="0">
                <a:solidFill>
                  <a:sysClr val="windowText" lastClr="000000"/>
                </a:solidFill>
                <a:effectLst/>
              </a:rPr>
              <a:t>much do you agree that the software available for teaching is industry standard and up to date </a:t>
            </a:r>
            <a:endParaRPr lang="en-GB" sz="1400" dirty="0">
              <a:solidFill>
                <a:srgbClr val="FF0000"/>
              </a:solidFill>
              <a:effectLst/>
            </a:endParaRPr>
          </a:p>
        </c:rich>
      </c:tx>
      <c:layout>
        <c:manualLayout>
          <c:xMode val="edge"/>
          <c:yMode val="edge"/>
          <c:x val="0.11764341085271318"/>
          <c:y val="3.39702805517201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'Q11'!$A$126</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'Q11'!$B$125:$C$125</c:f>
              <c:strCache>
                <c:ptCount val="2"/>
                <c:pt idx="0">
                  <c:v>2018/19</c:v>
                </c:pt>
                <c:pt idx="1">
                  <c:v>2020/21</c:v>
                </c:pt>
              </c:strCache>
            </c:strRef>
          </c:cat>
          <c:val>
            <c:numRef>
              <c:f>'Q11'!$B$126:$C$126</c:f>
              <c:numCache>
                <c:formatCode>0%</c:formatCode>
                <c:ptCount val="2"/>
                <c:pt idx="0">
                  <c:v>0.30399999999999999</c:v>
                </c:pt>
                <c:pt idx="1">
                  <c:v>0.49689440993788819</c:v>
                </c:pt>
              </c:numCache>
            </c:numRef>
          </c:val>
          <c:extLst>
            <c:ext xmlns:c16="http://schemas.microsoft.com/office/drawing/2014/chart" uri="{C3380CC4-5D6E-409C-BE32-E72D297353CC}">
              <c16:uniqueId val="{00000000-806B-4746-9F9F-64891CE85E26}"/>
            </c:ext>
          </c:extLst>
        </c:ser>
        <c:ser>
          <c:idx val="1"/>
          <c:order val="1"/>
          <c:tx>
            <c:strRef>
              <c:f>'Q11'!$A$127</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'Q11'!$B$125:$C$125</c:f>
              <c:strCache>
                <c:ptCount val="2"/>
                <c:pt idx="0">
                  <c:v>2018/19</c:v>
                </c:pt>
                <c:pt idx="1">
                  <c:v>2020/21</c:v>
                </c:pt>
              </c:strCache>
            </c:strRef>
          </c:cat>
          <c:val>
            <c:numRef>
              <c:f>'Q11'!$B$127:$C$127</c:f>
              <c:numCache>
                <c:formatCode>0%</c:formatCode>
                <c:ptCount val="2"/>
                <c:pt idx="0">
                  <c:v>0.46400000000000002</c:v>
                </c:pt>
                <c:pt idx="1">
                  <c:v>0.45962732919254656</c:v>
                </c:pt>
              </c:numCache>
            </c:numRef>
          </c:val>
          <c:extLst>
            <c:ext xmlns:c16="http://schemas.microsoft.com/office/drawing/2014/chart" uri="{C3380CC4-5D6E-409C-BE32-E72D297353CC}">
              <c16:uniqueId val="{00000001-806B-4746-9F9F-64891CE85E26}"/>
            </c:ext>
          </c:extLst>
        </c:ser>
        <c:ser>
          <c:idx val="2"/>
          <c:order val="2"/>
          <c:tx>
            <c:strRef>
              <c:f>'Q11'!$A$128</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'Q11'!$B$125:$C$125</c:f>
              <c:strCache>
                <c:ptCount val="2"/>
                <c:pt idx="0">
                  <c:v>2018/19</c:v>
                </c:pt>
                <c:pt idx="1">
                  <c:v>2020/21</c:v>
                </c:pt>
              </c:strCache>
            </c:strRef>
          </c:cat>
          <c:val>
            <c:numRef>
              <c:f>'Q11'!$B$128:$C$128</c:f>
              <c:numCache>
                <c:formatCode>0%</c:formatCode>
                <c:ptCount val="2"/>
                <c:pt idx="0">
                  <c:v>0.25</c:v>
                </c:pt>
                <c:pt idx="1">
                  <c:v>4.3478260869565216E-2</c:v>
                </c:pt>
              </c:numCache>
            </c:numRef>
          </c:val>
          <c:extLst>
            <c:ext xmlns:c16="http://schemas.microsoft.com/office/drawing/2014/chart" uri="{C3380CC4-5D6E-409C-BE32-E72D297353CC}">
              <c16:uniqueId val="{00000002-806B-4746-9F9F-64891CE85E26}"/>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How much do you agree that your learning provider provides you with the chance to assess your digital skills (</a:t>
            </a:r>
            <a:r>
              <a:rPr lang="en-US" sz="1400" b="1" i="0" baseline="0" err="1">
                <a:solidFill>
                  <a:sysClr val="windowText" lastClr="000000"/>
                </a:solidFill>
                <a:effectLst/>
              </a:rPr>
              <a:t>eg</a:t>
            </a:r>
            <a:r>
              <a:rPr lang="en-US" sz="1400" b="1" i="0" baseline="0">
                <a:solidFill>
                  <a:sysClr val="windowText" lastClr="000000"/>
                </a:solidFill>
                <a:effectLst/>
              </a:rPr>
              <a:t> for career planning)</a:t>
            </a:r>
            <a:endParaRPr lang="en-GB" sz="1400">
              <a:solidFill>
                <a:srgbClr val="FF0000"/>
              </a:solidFill>
              <a:effectLst/>
            </a:endParaRPr>
          </a:p>
        </c:rich>
      </c:tx>
      <c:layout>
        <c:manualLayout>
          <c:xMode val="edge"/>
          <c:yMode val="edge"/>
          <c:x val="0.13004651162790695"/>
          <c:y val="2.0382168331032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'Q33'!$F$8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'Q33'!$G$8:$I$8</c:f>
              <c:numCache>
                <c:formatCode>0%</c:formatCode>
                <c:ptCount val="3"/>
                <c:pt idx="0">
                  <c:v>0.26785714285714285</c:v>
                </c:pt>
                <c:pt idx="1">
                  <c:v>0.46014828544949027</c:v>
                </c:pt>
                <c:pt idx="2">
                  <c:v>0.50877192982456143</c:v>
                </c:pt>
              </c:numCache>
            </c:numRef>
          </c:val>
          <c:extLst>
            <c:ext xmlns:c16="http://schemas.microsoft.com/office/drawing/2014/chart" uri="{C3380CC4-5D6E-409C-BE32-E72D297353CC}">
              <c16:uniqueId val="{00000000-0E13-4FC3-9F2F-28E31917C603}"/>
            </c:ext>
          </c:extLst>
        </c:ser>
        <c:ser>
          <c:idx val="1"/>
          <c:order val="1"/>
          <c:tx>
            <c:strRef>
              <c:f>'Q33'!$F$9</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'Q33'!$G$9:$I$9</c:f>
              <c:numCache>
                <c:formatCode>0%</c:formatCode>
                <c:ptCount val="3"/>
                <c:pt idx="0">
                  <c:v>0.50765306122448983</c:v>
                </c:pt>
                <c:pt idx="1">
                  <c:v>0.45875810936051897</c:v>
                </c:pt>
                <c:pt idx="2">
                  <c:v>0.44272445820433437</c:v>
                </c:pt>
              </c:numCache>
            </c:numRef>
          </c:val>
          <c:extLst>
            <c:ext xmlns:c16="http://schemas.microsoft.com/office/drawing/2014/chart" uri="{C3380CC4-5D6E-409C-BE32-E72D297353CC}">
              <c16:uniqueId val="{00000001-0E13-4FC3-9F2F-28E31917C603}"/>
            </c:ext>
          </c:extLst>
        </c:ser>
        <c:ser>
          <c:idx val="2"/>
          <c:order val="2"/>
          <c:tx>
            <c:strRef>
              <c:f>'Q33'!$F$10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'Q33'!$G$10:$I$10</c:f>
              <c:numCache>
                <c:formatCode>0%</c:formatCode>
                <c:ptCount val="3"/>
                <c:pt idx="0">
                  <c:v>0.22448979591836735</c:v>
                </c:pt>
                <c:pt idx="1">
                  <c:v>8.1093605189990731E-2</c:v>
                </c:pt>
                <c:pt idx="2">
                  <c:v>4.8503611971104234E-2</c:v>
                </c:pt>
              </c:numCache>
            </c:numRef>
          </c:val>
          <c:extLst>
            <c:ext xmlns:c16="http://schemas.microsoft.com/office/drawing/2014/chart" uri="{C3380CC4-5D6E-409C-BE32-E72D297353CC}">
              <c16:uniqueId val="{00000002-0E13-4FC3-9F2F-28E31917C603}"/>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solidFill>
                  <a:sysClr val="windowText" lastClr="000000"/>
                </a:solidFill>
              </a:rPr>
              <a:t>WBL learners: How much do you agree that you get the chance to be involved in decisions about digital services </a:t>
            </a:r>
            <a:r>
              <a:rPr lang="en-GB" sz="1400" b="1" i="0" u="none" strike="noStrike" baseline="0" dirty="0">
                <a:solidFill>
                  <a:schemeClr val="accent1"/>
                </a:solidFill>
                <a:effectLst/>
              </a:rPr>
              <a:t>(2018-19 - learners are given the chance to be involved in decisions about digital services)</a:t>
            </a:r>
            <a:endParaRPr lang="en-US" b="1" dirty="0">
              <a:solidFill>
                <a:srgbClr val="FF0000"/>
              </a:solidFill>
            </a:endParaRPr>
          </a:p>
        </c:rich>
      </c:tx>
      <c:layout>
        <c:manualLayout>
          <c:xMode val="edge"/>
          <c:yMode val="edge"/>
          <c:x val="0.11971059431524547"/>
          <c:y val="3.0573252496548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'Q14'!$A$38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'Q14'!$B$37:$C$37</c:f>
              <c:strCache>
                <c:ptCount val="2"/>
                <c:pt idx="0">
                  <c:v>2018/19</c:v>
                </c:pt>
                <c:pt idx="1">
                  <c:v>2020/21</c:v>
                </c:pt>
              </c:strCache>
            </c:strRef>
          </c:cat>
          <c:val>
            <c:numRef>
              <c:f>'Q14'!$B$38:$C$38</c:f>
              <c:numCache>
                <c:formatCode>0%</c:formatCode>
                <c:ptCount val="2"/>
                <c:pt idx="0">
                  <c:v>0.36499999999999999</c:v>
                </c:pt>
                <c:pt idx="1">
                  <c:v>0.31230925737538151</c:v>
                </c:pt>
              </c:numCache>
            </c:numRef>
          </c:val>
          <c:extLst>
            <c:ext xmlns:c16="http://schemas.microsoft.com/office/drawing/2014/chart" uri="{C3380CC4-5D6E-409C-BE32-E72D297353CC}">
              <c16:uniqueId val="{00000000-5A24-4A87-9D3F-294FF85E42DC}"/>
            </c:ext>
          </c:extLst>
        </c:ser>
        <c:ser>
          <c:idx val="1"/>
          <c:order val="1"/>
          <c:tx>
            <c:strRef>
              <c:f>'Q14'!$A$39</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'Q14'!$B$37:$C$37</c:f>
              <c:strCache>
                <c:ptCount val="2"/>
                <c:pt idx="0">
                  <c:v>2018/19</c:v>
                </c:pt>
                <c:pt idx="1">
                  <c:v>2020/21</c:v>
                </c:pt>
              </c:strCache>
            </c:strRef>
          </c:cat>
          <c:val>
            <c:numRef>
              <c:f>'Q14'!$B$39:$C$39</c:f>
              <c:numCache>
                <c:formatCode>0%</c:formatCode>
                <c:ptCount val="2"/>
                <c:pt idx="0">
                  <c:v>0.40500000000000003</c:v>
                </c:pt>
                <c:pt idx="1">
                  <c:v>0.51068158697863686</c:v>
                </c:pt>
              </c:numCache>
            </c:numRef>
          </c:val>
          <c:extLst>
            <c:ext xmlns:c16="http://schemas.microsoft.com/office/drawing/2014/chart" uri="{C3380CC4-5D6E-409C-BE32-E72D297353CC}">
              <c16:uniqueId val="{00000001-5A24-4A87-9D3F-294FF85E42DC}"/>
            </c:ext>
          </c:extLst>
        </c:ser>
        <c:ser>
          <c:idx val="2"/>
          <c:order val="2"/>
          <c:tx>
            <c:strRef>
              <c:f>'Q14'!$A$40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'Q14'!$B$37:$C$37</c:f>
              <c:strCache>
                <c:ptCount val="2"/>
                <c:pt idx="0">
                  <c:v>2018/19</c:v>
                </c:pt>
                <c:pt idx="1">
                  <c:v>2020/21</c:v>
                </c:pt>
              </c:strCache>
            </c:strRef>
          </c:cat>
          <c:val>
            <c:numRef>
              <c:f>'Q14'!$B$40:$C$40</c:f>
              <c:numCache>
                <c:formatCode>0%</c:formatCode>
                <c:ptCount val="2"/>
                <c:pt idx="0">
                  <c:v>0.23</c:v>
                </c:pt>
                <c:pt idx="1">
                  <c:v>0.17700915564598169</c:v>
                </c:pt>
              </c:numCache>
            </c:numRef>
          </c:val>
          <c:extLst>
            <c:ext xmlns:c16="http://schemas.microsoft.com/office/drawing/2014/chart" uri="{C3380CC4-5D6E-409C-BE32-E72D297353CC}">
              <c16:uniqueId val="{00000002-5A24-4A87-9D3F-294FF85E42DC}"/>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How much do you agree that you are informed about your health and wellbeing as a technology user? </a:t>
            </a:r>
            <a:r>
              <a:rPr lang="en-US" sz="1400" b="1" i="0" baseline="0" dirty="0">
                <a:solidFill>
                  <a:schemeClr val="accent1"/>
                </a:solidFill>
                <a:effectLst/>
              </a:rPr>
              <a:t>(...your health and wellbeing in the digital workplace 2018/19)</a:t>
            </a:r>
            <a:endParaRPr lang="en-GB" sz="1400" dirty="0">
              <a:solidFill>
                <a:schemeClr val="tx1"/>
              </a:solidFill>
              <a:effectLst/>
            </a:endParaRPr>
          </a:p>
        </c:rich>
      </c:tx>
      <c:layout>
        <c:manualLayout>
          <c:xMode val="edge"/>
          <c:yMode val="edge"/>
          <c:x val="0.12384496124031008"/>
          <c:y val="3.0573252496548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'Q30'!$A$111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'Q30'!$B$110:$C$110</c:f>
              <c:strCache>
                <c:ptCount val="2"/>
                <c:pt idx="0">
                  <c:v>2018/19</c:v>
                </c:pt>
                <c:pt idx="1">
                  <c:v>2020/21</c:v>
                </c:pt>
              </c:strCache>
            </c:strRef>
          </c:cat>
          <c:val>
            <c:numRef>
              <c:f>'Q30'!$B$111:$C$111</c:f>
              <c:numCache>
                <c:formatCode>0%</c:formatCode>
                <c:ptCount val="2"/>
                <c:pt idx="0">
                  <c:v>0.55400000000000005</c:v>
                </c:pt>
                <c:pt idx="1">
                  <c:v>0.69565217391304346</c:v>
                </c:pt>
              </c:numCache>
            </c:numRef>
          </c:val>
          <c:extLst>
            <c:ext xmlns:c16="http://schemas.microsoft.com/office/drawing/2014/chart" uri="{C3380CC4-5D6E-409C-BE32-E72D297353CC}">
              <c16:uniqueId val="{00000000-444B-4EBC-A533-A1FF7D564118}"/>
            </c:ext>
          </c:extLst>
        </c:ser>
        <c:ser>
          <c:idx val="1"/>
          <c:order val="1"/>
          <c:tx>
            <c:strRef>
              <c:f>'Q30'!$A$112</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'Q30'!$B$110:$C$110</c:f>
              <c:strCache>
                <c:ptCount val="2"/>
                <c:pt idx="0">
                  <c:v>2018/19</c:v>
                </c:pt>
                <c:pt idx="1">
                  <c:v>2020/21</c:v>
                </c:pt>
              </c:strCache>
            </c:strRef>
          </c:cat>
          <c:val>
            <c:numRef>
              <c:f>'Q30'!$B$112:$C$112</c:f>
              <c:numCache>
                <c:formatCode>0%</c:formatCode>
                <c:ptCount val="2"/>
                <c:pt idx="0">
                  <c:v>0.33900000000000002</c:v>
                </c:pt>
                <c:pt idx="1">
                  <c:v>0.2236024844720497</c:v>
                </c:pt>
              </c:numCache>
            </c:numRef>
          </c:val>
          <c:extLst>
            <c:ext xmlns:c16="http://schemas.microsoft.com/office/drawing/2014/chart" uri="{C3380CC4-5D6E-409C-BE32-E72D297353CC}">
              <c16:uniqueId val="{00000001-444B-4EBC-A533-A1FF7D564118}"/>
            </c:ext>
          </c:extLst>
        </c:ser>
        <c:ser>
          <c:idx val="2"/>
          <c:order val="2"/>
          <c:tx>
            <c:strRef>
              <c:f>'Q30'!$A$113</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'Q30'!$B$110:$C$110</c:f>
              <c:strCache>
                <c:ptCount val="2"/>
                <c:pt idx="0">
                  <c:v>2018/19</c:v>
                </c:pt>
                <c:pt idx="1">
                  <c:v>2020/21</c:v>
                </c:pt>
              </c:strCache>
            </c:strRef>
          </c:cat>
          <c:val>
            <c:numRef>
              <c:f>'Q30'!$B$113:$C$113</c:f>
              <c:numCache>
                <c:formatCode>0%</c:formatCode>
                <c:ptCount val="2"/>
                <c:pt idx="0">
                  <c:v>0.107</c:v>
                </c:pt>
                <c:pt idx="1">
                  <c:v>8.0745341614906832E-2</c:v>
                </c:pt>
              </c:numCache>
            </c:numRef>
          </c:val>
          <c:extLst>
            <c:ext xmlns:c16="http://schemas.microsoft.com/office/drawing/2014/chart" uri="{C3380CC4-5D6E-409C-BE32-E72D297353CC}">
              <c16:uniqueId val="{00000002-444B-4EBC-A533-A1FF7D564118}"/>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dirty="0">
                <a:effectLst/>
              </a:rPr>
              <a:t>WBL: How much do you agree that you are informed about your health and wellbeing as a technology user? </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'Q24'!$A$88:$A$90</c:f>
              <c:strCache>
                <c:ptCount val="3"/>
                <c:pt idx="0">
                  <c:v>Learners</c:v>
                </c:pt>
                <c:pt idx="1">
                  <c:v>Teaching practitioners</c:v>
                </c:pt>
                <c:pt idx="2">
                  <c:v>Professional services</c:v>
                </c:pt>
              </c:strCache>
            </c:strRef>
          </c:cat>
          <c:val>
            <c:numRef>
              <c:f>'Q24'!$B$88:$B$90</c:f>
              <c:numCache>
                <c:formatCode>0%</c:formatCode>
                <c:ptCount val="3"/>
                <c:pt idx="0">
                  <c:v>0.62</c:v>
                </c:pt>
                <c:pt idx="1">
                  <c:v>0.7</c:v>
                </c:pt>
                <c:pt idx="2">
                  <c:v>0.78</c:v>
                </c:pt>
              </c:numCache>
            </c:numRef>
          </c:val>
          <c:extLst>
            <c:ext xmlns:c16="http://schemas.microsoft.com/office/drawing/2014/chart" uri="{C3380CC4-5D6E-409C-BE32-E72D297353CC}">
              <c16:uniqueId val="{00000000-10F4-4C98-A187-2825DFC14C67}"/>
            </c:ext>
          </c:extLst>
        </c:ser>
        <c:dLbls>
          <c:showLegendKey val="0"/>
          <c:showVal val="0"/>
          <c:showCatName val="0"/>
          <c:showSerName val="0"/>
          <c:showPercent val="0"/>
          <c:showBubbleSize val="0"/>
        </c:dLbls>
        <c:gapWidth val="219"/>
        <c:overlap val="-27"/>
        <c:axId val="1675587392"/>
        <c:axId val="1675578240"/>
      </c:barChart>
      <c:catAx>
        <c:axId val="16755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5578240"/>
        <c:crosses val="autoZero"/>
        <c:auto val="1"/>
        <c:lblAlgn val="ctr"/>
        <c:lblOffset val="100"/>
        <c:noMultiLvlLbl val="0"/>
      </c:catAx>
      <c:valAx>
        <c:axId val="1675578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558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WBL teaching practitioner Overall, how would you rate the quality of support you get from your organisation to develop your digital skills?​</a:t>
            </a:r>
            <a:r>
              <a:rPr lang="en-GB" sz="1400" b="1" i="0" u="none" strike="noStrike" baseline="0" dirty="0">
                <a:solidFill>
                  <a:schemeClr val="accent1"/>
                </a:solidFill>
                <a:effectLst/>
              </a:rPr>
              <a:t> (...to develop the digital aspects of your role? 2018/19) </a:t>
            </a:r>
            <a:endParaRPr lang="en-GB" b="1" dirty="0">
              <a:solidFill>
                <a:srgbClr val="FF0000"/>
              </a:solidFill>
            </a:endParaRPr>
          </a:p>
        </c:rich>
      </c:tx>
      <c:layout>
        <c:manualLayout>
          <c:xMode val="edge"/>
          <c:yMode val="edge"/>
          <c:x val="0.10764523666244076"/>
          <c:y val="2.50587252212123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'Q32'!$B$59</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'Q32'!$A$60:$A$66</c:f>
              <c:strCache>
                <c:ptCount val="7"/>
                <c:pt idx="0">
                  <c:v>Best imaginable</c:v>
                </c:pt>
                <c:pt idx="1">
                  <c:v>Excellent</c:v>
                </c:pt>
                <c:pt idx="2">
                  <c:v>Good</c:v>
                </c:pt>
                <c:pt idx="3">
                  <c:v>Average</c:v>
                </c:pt>
                <c:pt idx="4">
                  <c:v>Poor</c:v>
                </c:pt>
                <c:pt idx="5">
                  <c:v>Awful</c:v>
                </c:pt>
                <c:pt idx="6">
                  <c:v>Worst imaginable</c:v>
                </c:pt>
              </c:strCache>
            </c:strRef>
          </c:cat>
          <c:val>
            <c:numRef>
              <c:f>'Q32'!$B$60:$B$66</c:f>
              <c:numCache>
                <c:formatCode>0%</c:formatCode>
                <c:ptCount val="7"/>
                <c:pt idx="0">
                  <c:v>0</c:v>
                </c:pt>
                <c:pt idx="1">
                  <c:v>0.109</c:v>
                </c:pt>
                <c:pt idx="2">
                  <c:v>0.38200000000000001</c:v>
                </c:pt>
                <c:pt idx="3">
                  <c:v>0.32700000000000001</c:v>
                </c:pt>
                <c:pt idx="4">
                  <c:v>0.16400000000000001</c:v>
                </c:pt>
                <c:pt idx="5">
                  <c:v>1.7999999999999999E-2</c:v>
                </c:pt>
                <c:pt idx="6">
                  <c:v>0</c:v>
                </c:pt>
              </c:numCache>
            </c:numRef>
          </c:val>
          <c:extLst>
            <c:ext xmlns:c16="http://schemas.microsoft.com/office/drawing/2014/chart" uri="{C3380CC4-5D6E-409C-BE32-E72D297353CC}">
              <c16:uniqueId val="{00000000-3543-4173-B05D-A373C4F1F476}"/>
            </c:ext>
          </c:extLst>
        </c:ser>
        <c:ser>
          <c:idx val="1"/>
          <c:order val="1"/>
          <c:tx>
            <c:strRef>
              <c:f>'Q32'!$C$59</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'Q32'!$A$60:$A$66</c:f>
              <c:strCache>
                <c:ptCount val="7"/>
                <c:pt idx="0">
                  <c:v>Best imaginable</c:v>
                </c:pt>
                <c:pt idx="1">
                  <c:v>Excellent</c:v>
                </c:pt>
                <c:pt idx="2">
                  <c:v>Good</c:v>
                </c:pt>
                <c:pt idx="3">
                  <c:v>Average</c:v>
                </c:pt>
                <c:pt idx="4">
                  <c:v>Poor</c:v>
                </c:pt>
                <c:pt idx="5">
                  <c:v>Awful</c:v>
                </c:pt>
                <c:pt idx="6">
                  <c:v>Worst imaginable</c:v>
                </c:pt>
              </c:strCache>
            </c:strRef>
          </c:cat>
          <c:val>
            <c:numRef>
              <c:f>'Q32'!$C$60:$C$66</c:f>
              <c:numCache>
                <c:formatCode>0%</c:formatCode>
                <c:ptCount val="7"/>
                <c:pt idx="0">
                  <c:v>3.7037037037037035E-2</c:v>
                </c:pt>
                <c:pt idx="1">
                  <c:v>0.25925925925925924</c:v>
                </c:pt>
                <c:pt idx="2">
                  <c:v>0.37037037037037035</c:v>
                </c:pt>
                <c:pt idx="3">
                  <c:v>0.22839506172839505</c:v>
                </c:pt>
                <c:pt idx="4">
                  <c:v>8.0246913580246909E-2</c:v>
                </c:pt>
                <c:pt idx="5">
                  <c:v>6.1728395061728392E-3</c:v>
                </c:pt>
                <c:pt idx="6">
                  <c:v>1.8518518518518517E-2</c:v>
                </c:pt>
              </c:numCache>
            </c:numRef>
          </c:val>
          <c:extLst>
            <c:ext xmlns:c16="http://schemas.microsoft.com/office/drawing/2014/chart" uri="{C3380CC4-5D6E-409C-BE32-E72D297353CC}">
              <c16:uniqueId val="{00000001-3543-4173-B05D-A373C4F1F476}"/>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Which of these skills does your organisation offer support for you to develop? </a:t>
            </a:r>
            <a:endParaRPr lang="en-GB" b="1" dirty="0">
              <a:solidFill>
                <a:srgbClr val="FF0000"/>
              </a:solidFill>
            </a:endParaRPr>
          </a:p>
        </c:rich>
      </c:tx>
      <c:layout>
        <c:manualLayout>
          <c:xMode val="edge"/>
          <c:yMode val="edge"/>
          <c:x val="0.13568540890166966"/>
          <c:y val="4.69851097897730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'Q28'!$B$14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'Q28'!$B$15:$B$20</c:f>
              <c:numCache>
                <c:formatCode>0%</c:formatCode>
                <c:ptCount val="6"/>
                <c:pt idx="0">
                  <c:v>0.63636363636363635</c:v>
                </c:pt>
                <c:pt idx="1">
                  <c:v>0.33766233766233766</c:v>
                </c:pt>
                <c:pt idx="2">
                  <c:v>0.50649350649350644</c:v>
                </c:pt>
                <c:pt idx="3">
                  <c:v>0.15584415584415584</c:v>
                </c:pt>
                <c:pt idx="4">
                  <c:v>0.70129870129870131</c:v>
                </c:pt>
                <c:pt idx="5">
                  <c:v>0.24025974025974026</c:v>
                </c:pt>
              </c:numCache>
            </c:numRef>
          </c:val>
          <c:extLst>
            <c:ext xmlns:c16="http://schemas.microsoft.com/office/drawing/2014/chart" uri="{C3380CC4-5D6E-409C-BE32-E72D297353CC}">
              <c16:uniqueId val="{00000000-87E2-40B0-A659-8C69B5E8636D}"/>
            </c:ext>
          </c:extLst>
        </c:ser>
        <c:ser>
          <c:idx val="1"/>
          <c:order val="1"/>
          <c:tx>
            <c:strRef>
              <c:f>'Q28'!$C$14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'Q28'!$C$15:$C$20</c:f>
              <c:numCache>
                <c:formatCode>0%</c:formatCode>
                <c:ptCount val="6"/>
                <c:pt idx="0">
                  <c:v>0.7636152954808807</c:v>
                </c:pt>
                <c:pt idx="1">
                  <c:v>0.48088064889918886</c:v>
                </c:pt>
                <c:pt idx="2">
                  <c:v>0.67091541135573585</c:v>
                </c:pt>
                <c:pt idx="3">
                  <c:v>0.28273464658169178</c:v>
                </c:pt>
                <c:pt idx="4">
                  <c:v>0.78099652375434536</c:v>
                </c:pt>
                <c:pt idx="5">
                  <c:v>0.45654692931633833</c:v>
                </c:pt>
              </c:numCache>
            </c:numRef>
          </c:val>
          <c:extLst>
            <c:ext xmlns:c16="http://schemas.microsoft.com/office/drawing/2014/chart" uri="{C3380CC4-5D6E-409C-BE32-E72D297353CC}">
              <c16:uniqueId val="{00000001-87E2-40B0-A659-8C69B5E8636D}"/>
            </c:ext>
          </c:extLst>
        </c:ser>
        <c:ser>
          <c:idx val="2"/>
          <c:order val="2"/>
          <c:tx>
            <c:strRef>
              <c:f>'Q28'!$D$14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'Q28'!$D$15:$D$20</c:f>
              <c:numCache>
                <c:formatCode>0%</c:formatCode>
                <c:ptCount val="6"/>
                <c:pt idx="0">
                  <c:v>0.65853658536585369</c:v>
                </c:pt>
                <c:pt idx="1">
                  <c:v>0.40853658536585363</c:v>
                </c:pt>
                <c:pt idx="2">
                  <c:v>0.42073170731707316</c:v>
                </c:pt>
                <c:pt idx="3">
                  <c:v>0.28658536585365851</c:v>
                </c:pt>
                <c:pt idx="4">
                  <c:v>0.54268292682926833</c:v>
                </c:pt>
                <c:pt idx="5">
                  <c:v>0.39634146341463417</c:v>
                </c:pt>
              </c:numCache>
            </c:numRef>
          </c:val>
          <c:extLst>
            <c:ext xmlns:c16="http://schemas.microsoft.com/office/drawing/2014/chart" uri="{C3380CC4-5D6E-409C-BE32-E72D297353CC}">
              <c16:uniqueId val="{00000002-87E2-40B0-A659-8C69B5E8636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Overall, how would you rate the quality of support you get from your organisation to develop your digital skills?​</a:t>
            </a:r>
            <a:r>
              <a:rPr lang="en-GB" sz="1400" b="1" i="0" u="none" strike="noStrike" baseline="0">
                <a:solidFill>
                  <a:schemeClr val="accent1"/>
                </a:solidFill>
                <a:effectLst/>
              </a:rPr>
              <a:t> </a:t>
            </a:r>
            <a:endParaRPr lang="en-GB" b="1">
              <a:solidFill>
                <a:srgbClr val="FF0000"/>
              </a:solidFill>
            </a:endParaRPr>
          </a:p>
        </c:rich>
      </c:tx>
      <c:layout>
        <c:manualLayout>
          <c:xMode val="edge"/>
          <c:yMode val="edge"/>
          <c:x val="0.10563139187595985"/>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144112794336497E-2"/>
          <c:y val="0.21402321779682507"/>
          <c:w val="0.95377544893982158"/>
          <c:h val="0.55093235229410653"/>
        </c:manualLayout>
      </c:layout>
      <c:barChart>
        <c:barDir val="col"/>
        <c:grouping val="clustered"/>
        <c:varyColors val="0"/>
        <c:ser>
          <c:idx val="0"/>
          <c:order val="0"/>
          <c:tx>
            <c:strRef>
              <c:f>'Q26'!$B$12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'Q26'!$B$13:$B$19</c:f>
              <c:numCache>
                <c:formatCode>0%</c:formatCode>
                <c:ptCount val="7"/>
                <c:pt idx="0">
                  <c:v>1.7241379310344827E-2</c:v>
                </c:pt>
                <c:pt idx="1">
                  <c:v>0.31034482758620691</c:v>
                </c:pt>
                <c:pt idx="2">
                  <c:v>0.5</c:v>
                </c:pt>
                <c:pt idx="3">
                  <c:v>0.15517241379310345</c:v>
                </c:pt>
                <c:pt idx="4">
                  <c:v>0</c:v>
                </c:pt>
                <c:pt idx="5">
                  <c:v>1.7241379310344827E-2</c:v>
                </c:pt>
                <c:pt idx="6">
                  <c:v>0</c:v>
                </c:pt>
              </c:numCache>
            </c:numRef>
          </c:val>
          <c:extLst>
            <c:ext xmlns:c16="http://schemas.microsoft.com/office/drawing/2014/chart" uri="{C3380CC4-5D6E-409C-BE32-E72D297353CC}">
              <c16:uniqueId val="{00000000-286C-40B6-8409-F5EC9502AA66}"/>
            </c:ext>
          </c:extLst>
        </c:ser>
        <c:ser>
          <c:idx val="1"/>
          <c:order val="1"/>
          <c:tx>
            <c:strRef>
              <c:f>'Q26'!$C$12</c:f>
              <c:strCache>
                <c:ptCount val="1"/>
                <c:pt idx="0">
                  <c:v>FE</c:v>
                </c:pt>
              </c:strCache>
            </c:strRef>
          </c:tx>
          <c:spPr>
            <a:solidFill>
              <a:schemeClr val="accent2"/>
            </a:solidFill>
            <a:ln>
              <a:noFill/>
            </a:ln>
            <a:effectLst/>
          </c:spPr>
          <c:invertIfNegative val="0"/>
          <c:dLbls>
            <c:dLbl>
              <c:idx val="1"/>
              <c:layout>
                <c:manualLayout>
                  <c:x val="8.0553791459236322E-3"/>
                  <c:y val="-6.26468130530307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6C-40B6-8409-F5EC9502AA6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'Q26'!$C$13:$C$19</c:f>
              <c:numCache>
                <c:formatCode>0%</c:formatCode>
                <c:ptCount val="7"/>
                <c:pt idx="0">
                  <c:v>2.3036649214659685E-2</c:v>
                </c:pt>
                <c:pt idx="1">
                  <c:v>0.27853403141361255</c:v>
                </c:pt>
                <c:pt idx="2">
                  <c:v>0.41780104712041882</c:v>
                </c:pt>
                <c:pt idx="3">
                  <c:v>0.21989528795811519</c:v>
                </c:pt>
                <c:pt idx="4">
                  <c:v>5.445026178010471E-2</c:v>
                </c:pt>
                <c:pt idx="5">
                  <c:v>6.2827225130890054E-3</c:v>
                </c:pt>
                <c:pt idx="6">
                  <c:v>0</c:v>
                </c:pt>
              </c:numCache>
            </c:numRef>
          </c:val>
          <c:extLst>
            <c:ext xmlns:c16="http://schemas.microsoft.com/office/drawing/2014/chart" uri="{C3380CC4-5D6E-409C-BE32-E72D297353CC}">
              <c16:uniqueId val="{00000002-286C-40B6-8409-F5EC9502AA66}"/>
            </c:ext>
          </c:extLst>
        </c:ser>
        <c:ser>
          <c:idx val="2"/>
          <c:order val="2"/>
          <c:tx>
            <c:strRef>
              <c:f>'Q26'!$D$12</c:f>
              <c:strCache>
                <c:ptCount val="1"/>
                <c:pt idx="0">
                  <c:v>WBL</c:v>
                </c:pt>
              </c:strCache>
            </c:strRef>
          </c:tx>
          <c:spPr>
            <a:solidFill>
              <a:schemeClr val="accent3"/>
            </a:solidFill>
            <a:ln>
              <a:noFill/>
            </a:ln>
            <a:effectLst/>
          </c:spPr>
          <c:invertIfNegative val="0"/>
          <c:dLbls>
            <c:dLbl>
              <c:idx val="1"/>
              <c:layout>
                <c:manualLayout>
                  <c:x val="6.0415343594427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6C-40B6-8409-F5EC9502AA66}"/>
                </c:ext>
              </c:extLst>
            </c:dLbl>
            <c:dLbl>
              <c:idx val="2"/>
              <c:layout>
                <c:manualLayout>
                  <c:x val="1.2083068718885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6C-40B6-8409-F5EC9502AA66}"/>
                </c:ext>
              </c:extLst>
            </c:dLbl>
            <c:dLbl>
              <c:idx val="3"/>
              <c:layout>
                <c:manualLayout>
                  <c:x val="1.4096913505366347E-2"/>
                  <c:y val="-9.3970219579546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6C-40B6-8409-F5EC9502AA6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'Q26'!$D$13:$D$19</c:f>
              <c:numCache>
                <c:formatCode>0%</c:formatCode>
                <c:ptCount val="7"/>
                <c:pt idx="0">
                  <c:v>0</c:v>
                </c:pt>
                <c:pt idx="1">
                  <c:v>0.1</c:v>
                </c:pt>
                <c:pt idx="2">
                  <c:v>0.3</c:v>
                </c:pt>
                <c:pt idx="3">
                  <c:v>0.46666666666666667</c:v>
                </c:pt>
                <c:pt idx="4">
                  <c:v>3.3333333333333333E-2</c:v>
                </c:pt>
                <c:pt idx="5">
                  <c:v>0</c:v>
                </c:pt>
                <c:pt idx="6">
                  <c:v>0.1</c:v>
                </c:pt>
              </c:numCache>
            </c:numRef>
          </c:val>
          <c:extLst>
            <c:ext xmlns:c16="http://schemas.microsoft.com/office/drawing/2014/chart" uri="{C3380CC4-5D6E-409C-BE32-E72D297353CC}">
              <c16:uniqueId val="{00000006-286C-40B6-8409-F5EC9502AA66}"/>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Which of these skills does your organisation offer support for you to develop? Tick all that apply</a:t>
            </a:r>
            <a:endParaRPr lang="en-GB" b="1">
              <a:solidFill>
                <a:srgbClr val="FF0000"/>
              </a:solidFill>
            </a:endParaRPr>
          </a:p>
        </c:rich>
      </c:tx>
      <c:layout>
        <c:manualLayout>
          <c:xMode val="edge"/>
          <c:yMode val="edge"/>
          <c:x val="0.13568540890166966"/>
          <c:y val="4.69851097897730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'Q22'!$B$14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'Q22'!$B$15:$B$21</c:f>
              <c:numCache>
                <c:formatCode>0%</c:formatCode>
                <c:ptCount val="7"/>
                <c:pt idx="0">
                  <c:v>0.74137931034482762</c:v>
                </c:pt>
                <c:pt idx="1">
                  <c:v>0.25862068965517243</c:v>
                </c:pt>
                <c:pt idx="2">
                  <c:v>0.41379310344827586</c:v>
                </c:pt>
                <c:pt idx="3">
                  <c:v>0.36206896551724138</c:v>
                </c:pt>
                <c:pt idx="4">
                  <c:v>0.10344827586206896</c:v>
                </c:pt>
                <c:pt idx="5">
                  <c:v>0.68965517241379315</c:v>
                </c:pt>
                <c:pt idx="6">
                  <c:v>0.22413793103448276</c:v>
                </c:pt>
              </c:numCache>
            </c:numRef>
          </c:val>
          <c:extLst>
            <c:ext xmlns:c16="http://schemas.microsoft.com/office/drawing/2014/chart" uri="{C3380CC4-5D6E-409C-BE32-E72D297353CC}">
              <c16:uniqueId val="{00000000-F35E-4AA8-90F4-2BFA746BA6C1}"/>
            </c:ext>
          </c:extLst>
        </c:ser>
        <c:ser>
          <c:idx val="1"/>
          <c:order val="1"/>
          <c:tx>
            <c:strRef>
              <c:f>'Q22'!$C$14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'Q22'!$C$15:$C$21</c:f>
              <c:numCache>
                <c:formatCode>0%</c:formatCode>
                <c:ptCount val="7"/>
                <c:pt idx="0">
                  <c:v>0.77950310559006208</c:v>
                </c:pt>
                <c:pt idx="1">
                  <c:v>0.16666666666666666</c:v>
                </c:pt>
                <c:pt idx="2">
                  <c:v>0.35507246376811596</c:v>
                </c:pt>
                <c:pt idx="3">
                  <c:v>0.3188405797101449</c:v>
                </c:pt>
                <c:pt idx="4">
                  <c:v>0.18530020703933747</c:v>
                </c:pt>
                <c:pt idx="5">
                  <c:v>0.62215320910973082</c:v>
                </c:pt>
                <c:pt idx="6">
                  <c:v>8.2815734989648032E-2</c:v>
                </c:pt>
              </c:numCache>
            </c:numRef>
          </c:val>
          <c:extLst>
            <c:ext xmlns:c16="http://schemas.microsoft.com/office/drawing/2014/chart" uri="{C3380CC4-5D6E-409C-BE32-E72D297353CC}">
              <c16:uniqueId val="{00000001-F35E-4AA8-90F4-2BFA746BA6C1}"/>
            </c:ext>
          </c:extLst>
        </c:ser>
        <c:ser>
          <c:idx val="2"/>
          <c:order val="2"/>
          <c:tx>
            <c:strRef>
              <c:f>'Q22'!$D$14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'Q22'!$D$15:$D$21</c:f>
              <c:numCache>
                <c:formatCode>0%</c:formatCode>
                <c:ptCount val="7"/>
                <c:pt idx="0">
                  <c:v>0.70370370370370372</c:v>
                </c:pt>
                <c:pt idx="1">
                  <c:v>0.1111111111111111</c:v>
                </c:pt>
                <c:pt idx="2">
                  <c:v>0.18518518518518517</c:v>
                </c:pt>
                <c:pt idx="3">
                  <c:v>0.22222222222222221</c:v>
                </c:pt>
                <c:pt idx="4">
                  <c:v>0.18518518518518517</c:v>
                </c:pt>
                <c:pt idx="5">
                  <c:v>0.7407407407407407</c:v>
                </c:pt>
                <c:pt idx="6">
                  <c:v>0</c:v>
                </c:pt>
              </c:numCache>
            </c:numRef>
          </c:val>
          <c:extLst>
            <c:ext xmlns:c16="http://schemas.microsoft.com/office/drawing/2014/chart" uri="{C3380CC4-5D6E-409C-BE32-E72D297353CC}">
              <c16:uniqueId val="{00000002-F35E-4AA8-90F4-2BFA746BA6C1}"/>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effectLst/>
              </a:rPr>
              <a:t>WBL teaching practitioners: Overall, how would you rate the quality of digital teaching and learning at your organisation? - 2020/21</a:t>
            </a:r>
            <a:endParaRPr lang="en-GB"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1-AAC1-418D-8BE5-2FCE43944B64}"/>
              </c:ext>
            </c:extLst>
          </c:dPt>
          <c:dPt>
            <c:idx val="1"/>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3-AAC1-418D-8BE5-2FCE43944B6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AAC1-418D-8BE5-2FCE43944B64}"/>
              </c:ext>
            </c:extLst>
          </c:dPt>
          <c:dPt>
            <c:idx val="3"/>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7-AAC1-418D-8BE5-2FCE43944B64}"/>
              </c:ext>
            </c:extLst>
          </c:dPt>
          <c:dPt>
            <c:idx val="4"/>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9-AAC1-418D-8BE5-2FCE43944B64}"/>
              </c:ext>
            </c:extLst>
          </c:dPt>
          <c:dPt>
            <c:idx val="5"/>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B-AAC1-418D-8BE5-2FCE43944B64}"/>
              </c:ext>
            </c:extLst>
          </c:dPt>
          <c:dPt>
            <c:idx val="6"/>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D-AAC1-418D-8BE5-2FCE43944B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'Q24'!$A$13:$A$19</c:f>
              <c:strCache>
                <c:ptCount val="7"/>
                <c:pt idx="0">
                  <c:v>Best imaginable</c:v>
                </c:pt>
                <c:pt idx="1">
                  <c:v>Excellent</c:v>
                </c:pt>
                <c:pt idx="2">
                  <c:v>Good</c:v>
                </c:pt>
                <c:pt idx="3">
                  <c:v>Average</c:v>
                </c:pt>
                <c:pt idx="4">
                  <c:v>Poor</c:v>
                </c:pt>
                <c:pt idx="5">
                  <c:v>Awful</c:v>
                </c:pt>
                <c:pt idx="6">
                  <c:v>Worst imaginable</c:v>
                </c:pt>
              </c:strCache>
            </c:strRef>
          </c:cat>
          <c:val>
            <c:numRef>
              <c:f>'Q24'!$D$13:$D$19</c:f>
              <c:numCache>
                <c:formatCode>0%</c:formatCode>
                <c:ptCount val="7"/>
                <c:pt idx="0">
                  <c:v>1.2345679012345678E-2</c:v>
                </c:pt>
                <c:pt idx="1">
                  <c:v>0.30246913580246915</c:v>
                </c:pt>
                <c:pt idx="2">
                  <c:v>0.46296296296296297</c:v>
                </c:pt>
                <c:pt idx="3">
                  <c:v>0.19753086419753085</c:v>
                </c:pt>
                <c:pt idx="4">
                  <c:v>1.8518518518518517E-2</c:v>
                </c:pt>
                <c:pt idx="5">
                  <c:v>6.1728395061728392E-3</c:v>
                </c:pt>
                <c:pt idx="6">
                  <c:v>0</c:v>
                </c:pt>
              </c:numCache>
            </c:numRef>
          </c:val>
          <c:extLst>
            <c:ext xmlns:c16="http://schemas.microsoft.com/office/drawing/2014/chart" uri="{C3380CC4-5D6E-409C-BE32-E72D297353CC}">
              <c16:uniqueId val="{0000000E-AAC1-418D-8BE5-2FCE43944B64}"/>
            </c:ext>
          </c:extLst>
        </c:ser>
        <c:dLbls>
          <c:showLegendKey val="0"/>
          <c:showVal val="0"/>
          <c:showCatName val="0"/>
          <c:showSerName val="0"/>
          <c:showPercent val="0"/>
          <c:showBubbleSize val="0"/>
        </c:dLbls>
        <c:gapWidth val="100"/>
        <c:axId val="109517455"/>
        <c:axId val="109527439"/>
      </c:barChart>
      <c:valAx>
        <c:axId val="1095274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517455"/>
        <c:crosses val="autoZero"/>
        <c:crossBetween val="between"/>
      </c:valAx>
      <c:catAx>
        <c:axId val="10951745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5274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Do you actively help others to develop their digital skills? </a:t>
            </a:r>
            <a:endParaRPr lang="en-GB" b="1">
              <a:solidFill>
                <a:srgbClr val="FF0000"/>
              </a:solidFill>
            </a:endParaRPr>
          </a:p>
        </c:rich>
      </c:tx>
      <c:layout>
        <c:manualLayout>
          <c:xMode val="edge"/>
          <c:yMode val="edge"/>
          <c:x val="0.13769925368815059"/>
          <c:y val="4.0720428484470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'Q8'!$B$12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'Q8'!$B$13:$B$15</c:f>
              <c:numCache>
                <c:formatCode>0%</c:formatCode>
                <c:ptCount val="3"/>
                <c:pt idx="0">
                  <c:v>0.46621621621621623</c:v>
                </c:pt>
                <c:pt idx="1">
                  <c:v>0.43243243243243246</c:v>
                </c:pt>
                <c:pt idx="2">
                  <c:v>0.10135135135135136</c:v>
                </c:pt>
              </c:numCache>
            </c:numRef>
          </c:val>
          <c:extLst>
            <c:ext xmlns:c16="http://schemas.microsoft.com/office/drawing/2014/chart" uri="{C3380CC4-5D6E-409C-BE32-E72D297353CC}">
              <c16:uniqueId val="{00000000-A3F8-490B-84D4-B3E1A3B83349}"/>
            </c:ext>
          </c:extLst>
        </c:ser>
        <c:ser>
          <c:idx val="1"/>
          <c:order val="1"/>
          <c:tx>
            <c:strRef>
              <c:f>'Q8'!$C$12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'Q8'!$C$13:$C$15</c:f>
              <c:numCache>
                <c:formatCode>0%</c:formatCode>
                <c:ptCount val="3"/>
                <c:pt idx="0">
                  <c:v>0.44083526682134572</c:v>
                </c:pt>
                <c:pt idx="1">
                  <c:v>0.5139211136890951</c:v>
                </c:pt>
                <c:pt idx="2">
                  <c:v>4.5243619489559163E-2</c:v>
                </c:pt>
              </c:numCache>
            </c:numRef>
          </c:val>
          <c:extLst>
            <c:ext xmlns:c16="http://schemas.microsoft.com/office/drawing/2014/chart" uri="{C3380CC4-5D6E-409C-BE32-E72D297353CC}">
              <c16:uniqueId val="{00000001-A3F8-490B-84D4-B3E1A3B83349}"/>
            </c:ext>
          </c:extLst>
        </c:ser>
        <c:ser>
          <c:idx val="2"/>
          <c:order val="2"/>
          <c:tx>
            <c:strRef>
              <c:f>'Q8'!$D$12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'Q8'!$D$13:$D$15</c:f>
              <c:numCache>
                <c:formatCode>0%</c:formatCode>
                <c:ptCount val="3"/>
                <c:pt idx="0">
                  <c:v>0.48466257668711654</c:v>
                </c:pt>
                <c:pt idx="1">
                  <c:v>0.47239263803680981</c:v>
                </c:pt>
                <c:pt idx="2">
                  <c:v>4.2944785276073622E-2</c:v>
                </c:pt>
              </c:numCache>
            </c:numRef>
          </c:val>
          <c:extLst>
            <c:ext xmlns:c16="http://schemas.microsoft.com/office/drawing/2014/chart" uri="{C3380CC4-5D6E-409C-BE32-E72D297353CC}">
              <c16:uniqueId val="{00000002-A3F8-490B-84D4-B3E1A3B83349}"/>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Do you actively help others to develop their digital skills?</a:t>
            </a:r>
            <a:endParaRPr lang="en-GB" b="1">
              <a:solidFill>
                <a:srgbClr val="FF0000"/>
              </a:solidFill>
            </a:endParaRPr>
          </a:p>
        </c:rich>
      </c:tx>
      <c:layout>
        <c:manualLayout>
          <c:xMode val="edge"/>
          <c:yMode val="edge"/>
          <c:x val="0.13769925368815059"/>
          <c:y val="4.0720428484470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'Q8'!$B$12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'Q8'!$B$13:$B$15</c:f>
              <c:numCache>
                <c:formatCode>0%</c:formatCode>
                <c:ptCount val="3"/>
                <c:pt idx="0">
                  <c:v>0.45614035087719296</c:v>
                </c:pt>
                <c:pt idx="1">
                  <c:v>0.50877192982456143</c:v>
                </c:pt>
                <c:pt idx="2">
                  <c:v>3.5087719298245612E-2</c:v>
                </c:pt>
              </c:numCache>
            </c:numRef>
          </c:val>
          <c:extLst>
            <c:ext xmlns:c16="http://schemas.microsoft.com/office/drawing/2014/chart" uri="{C3380CC4-5D6E-409C-BE32-E72D297353CC}">
              <c16:uniqueId val="{00000000-5582-4024-89D4-45B595D9FBA4}"/>
            </c:ext>
          </c:extLst>
        </c:ser>
        <c:ser>
          <c:idx val="1"/>
          <c:order val="1"/>
          <c:tx>
            <c:strRef>
              <c:f>'Q8'!$C$12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'Q8'!$C$13:$C$15</c:f>
              <c:numCache>
                <c:formatCode>0%</c:formatCode>
                <c:ptCount val="3"/>
                <c:pt idx="0">
                  <c:v>0.37214137214137216</c:v>
                </c:pt>
                <c:pt idx="1">
                  <c:v>0.54054054054054057</c:v>
                </c:pt>
                <c:pt idx="2">
                  <c:v>8.7318087318087323E-2</c:v>
                </c:pt>
              </c:numCache>
            </c:numRef>
          </c:val>
          <c:extLst>
            <c:ext xmlns:c16="http://schemas.microsoft.com/office/drawing/2014/chart" uri="{C3380CC4-5D6E-409C-BE32-E72D297353CC}">
              <c16:uniqueId val="{00000001-5582-4024-89D4-45B595D9FBA4}"/>
            </c:ext>
          </c:extLst>
        </c:ser>
        <c:ser>
          <c:idx val="2"/>
          <c:order val="2"/>
          <c:tx>
            <c:strRef>
              <c:f>'Q8'!$D$12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'Q8'!$D$13:$D$15</c:f>
              <c:numCache>
                <c:formatCode>0%</c:formatCode>
                <c:ptCount val="3"/>
                <c:pt idx="0">
                  <c:v>0.48148148148148145</c:v>
                </c:pt>
                <c:pt idx="1">
                  <c:v>0.40740740740740738</c:v>
                </c:pt>
                <c:pt idx="2">
                  <c:v>0.1111111111111111</c:v>
                </c:pt>
              </c:numCache>
            </c:numRef>
          </c:val>
          <c:extLst>
            <c:ext xmlns:c16="http://schemas.microsoft.com/office/drawing/2014/chart" uri="{C3380CC4-5D6E-409C-BE32-E72D297353CC}">
              <c16:uniqueId val="{00000002-5582-4024-89D4-45B595D9FBA4}"/>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effectLst/>
              </a:rPr>
              <a:t>WBL learners: Overall, how confident are you at trying out new technologies? </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D82345"/>
            </a:solidFill>
            <a:ln>
              <a:noFill/>
            </a:ln>
            <a:effectLst/>
          </c:spPr>
          <c:invertIfNegative val="0"/>
          <c:cat>
            <c:strRef>
              <c:f>'Q11'!$A$13:$A$17</c:f>
              <c:strCache>
                <c:ptCount val="5"/>
                <c:pt idx="0">
                  <c:v>Very confident</c:v>
                </c:pt>
                <c:pt idx="1">
                  <c:v>Quite confident</c:v>
                </c:pt>
                <c:pt idx="2">
                  <c:v>Neutral</c:v>
                </c:pt>
                <c:pt idx="3">
                  <c:v>Not very confident</c:v>
                </c:pt>
                <c:pt idx="4">
                  <c:v>Not at all confident</c:v>
                </c:pt>
              </c:strCache>
            </c:strRef>
          </c:cat>
          <c:val>
            <c:numRef>
              <c:f>'Q11'!$D$13:$D$17</c:f>
              <c:numCache>
                <c:formatCode>0%</c:formatCode>
                <c:ptCount val="5"/>
                <c:pt idx="0">
                  <c:v>0.25900000000000001</c:v>
                </c:pt>
                <c:pt idx="1">
                  <c:v>0.42</c:v>
                </c:pt>
                <c:pt idx="2">
                  <c:v>0.221</c:v>
                </c:pt>
                <c:pt idx="3">
                  <c:v>8.6999999999999994E-2</c:v>
                </c:pt>
                <c:pt idx="4">
                  <c:v>1.2999999999999999E-2</c:v>
                </c:pt>
              </c:numCache>
            </c:numRef>
          </c:val>
          <c:extLst>
            <c:ext xmlns:c16="http://schemas.microsoft.com/office/drawing/2014/chart" uri="{C3380CC4-5D6E-409C-BE32-E72D297353CC}">
              <c16:uniqueId val="{00000000-A555-459F-8C35-65E08CBC3718}"/>
            </c:ext>
          </c:extLst>
        </c:ser>
        <c:dLbls>
          <c:showLegendKey val="0"/>
          <c:showVal val="0"/>
          <c:showCatName val="0"/>
          <c:showSerName val="0"/>
          <c:showPercent val="0"/>
          <c:showBubbleSize val="0"/>
        </c:dLbls>
        <c:gapWidth val="182"/>
        <c:axId val="1688395152"/>
        <c:axId val="1688397648"/>
      </c:barChart>
      <c:catAx>
        <c:axId val="1688395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397648"/>
        <c:crosses val="autoZero"/>
        <c:auto val="1"/>
        <c:lblAlgn val="ctr"/>
        <c:lblOffset val="100"/>
        <c:noMultiLvlLbl val="0"/>
      </c:catAx>
      <c:valAx>
        <c:axId val="1688397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395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ysClr val="windowText" lastClr="000000"/>
                </a:solidFill>
                <a:effectLst/>
              </a:rPr>
              <a:t>WBL Learners: Which of these do you have access to at your learning provider whenever you need them? (Q12)</a:t>
            </a:r>
            <a:endParaRPr lang="en-GB" sz="1400" dirty="0">
              <a:solidFill>
                <a:srgbClr val="FF0000"/>
              </a:solidFill>
              <a:effectLst/>
            </a:endParaRPr>
          </a:p>
        </c:rich>
      </c:tx>
      <c:layout>
        <c:manualLayout>
          <c:xMode val="edge"/>
          <c:yMode val="edge"/>
          <c:x val="0.12964387454222692"/>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'Q12'!$B$64</c:f>
              <c:strCache>
                <c:ptCount val="1"/>
                <c:pt idx="0">
                  <c:v>2018/19</c:v>
                </c:pt>
              </c:strCache>
            </c:strRef>
          </c:tx>
          <c:spPr>
            <a:solidFill>
              <a:srgbClr val="D82345"/>
            </a:solidFill>
            <a:ln>
              <a:noFill/>
            </a:ln>
            <a:effectLst/>
          </c:spPr>
          <c:invertIfNegative val="0"/>
          <c:dLbls>
            <c:dLbl>
              <c:idx val="2"/>
              <c:layout>
                <c:manualLayout>
                  <c:x val="-6.0415343594427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30-431E-AAF0-B1043272D64C}"/>
                </c:ext>
              </c:extLst>
            </c:dLbl>
            <c:dLbl>
              <c:idx val="6"/>
              <c:delete val="1"/>
              <c:extLst>
                <c:ext xmlns:c15="http://schemas.microsoft.com/office/drawing/2012/chart" uri="{CE6537A1-D6FC-4f65-9D91-7224C49458BB}"/>
                <c:ext xmlns:c16="http://schemas.microsoft.com/office/drawing/2014/chart" uri="{C3380CC4-5D6E-409C-BE32-E72D297353CC}">
                  <c16:uniqueId val="{00000001-3C30-431E-AAF0-B1043272D64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'Q12'!$A$65:$A$72</c:f>
              <c:strCache>
                <c:ptCount val="8"/>
                <c:pt idx="0">
                  <c:v>Reliable WiFi</c:v>
                </c:pt>
                <c:pt idx="1">
                  <c:v>Online course materials</c:v>
                </c:pt>
                <c:pt idx="2">
                  <c:v>e-books and e-journals</c:v>
                </c:pt>
                <c:pt idx="3">
                  <c:v>File storage and back-up</c:v>
                </c:pt>
                <c:pt idx="4">
                  <c:v>Recorded lectures</c:v>
                </c:pt>
                <c:pt idx="5">
                  <c:v>Video-based skills training e.g. Lynda.com</c:v>
                </c:pt>
                <c:pt idx="6">
                  <c:v>Online skills training resources</c:v>
                </c:pt>
                <c:pt idx="7">
                  <c:v>None of the above</c:v>
                </c:pt>
              </c:strCache>
            </c:strRef>
          </c:cat>
          <c:val>
            <c:numRef>
              <c:f>'Q12'!$B$65:$B$72</c:f>
              <c:numCache>
                <c:formatCode>0%</c:formatCode>
                <c:ptCount val="8"/>
                <c:pt idx="0">
                  <c:v>0.67600000000000005</c:v>
                </c:pt>
                <c:pt idx="1">
                  <c:v>0.74299999999999999</c:v>
                </c:pt>
                <c:pt idx="2">
                  <c:v>0.20300000000000001</c:v>
                </c:pt>
                <c:pt idx="3">
                  <c:v>0.45900000000000002</c:v>
                </c:pt>
                <c:pt idx="4">
                  <c:v>5.3999999999999999E-2</c:v>
                </c:pt>
                <c:pt idx="5">
                  <c:v>0.16200000000000001</c:v>
                </c:pt>
                <c:pt idx="6">
                  <c:v>0</c:v>
                </c:pt>
                <c:pt idx="7">
                  <c:v>9.5000000000000001E-2</c:v>
                </c:pt>
              </c:numCache>
            </c:numRef>
          </c:val>
          <c:extLst>
            <c:ext xmlns:c16="http://schemas.microsoft.com/office/drawing/2014/chart" uri="{C3380CC4-5D6E-409C-BE32-E72D297353CC}">
              <c16:uniqueId val="{00000002-3C30-431E-AAF0-B1043272D64C}"/>
            </c:ext>
          </c:extLst>
        </c:ser>
        <c:ser>
          <c:idx val="1"/>
          <c:order val="1"/>
          <c:tx>
            <c:strRef>
              <c:f>'Q12'!$C$64</c:f>
              <c:strCache>
                <c:ptCount val="1"/>
                <c:pt idx="0">
                  <c:v>2020/21</c:v>
                </c:pt>
              </c:strCache>
            </c:strRef>
          </c:tx>
          <c:spPr>
            <a:solidFill>
              <a:srgbClr val="EAAAB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3C30-431E-AAF0-B1043272D64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'Q12'!$A$65:$A$72</c:f>
              <c:strCache>
                <c:ptCount val="8"/>
                <c:pt idx="0">
                  <c:v>Reliable WiFi</c:v>
                </c:pt>
                <c:pt idx="1">
                  <c:v>Online course materials</c:v>
                </c:pt>
                <c:pt idx="2">
                  <c:v>e-books and e-journals</c:v>
                </c:pt>
                <c:pt idx="3">
                  <c:v>File storage and back-up</c:v>
                </c:pt>
                <c:pt idx="4">
                  <c:v>Recorded lectures</c:v>
                </c:pt>
                <c:pt idx="5">
                  <c:v>Video-based skills training e.g. Lynda.com</c:v>
                </c:pt>
                <c:pt idx="6">
                  <c:v>Online skills training resources</c:v>
                </c:pt>
                <c:pt idx="7">
                  <c:v>None of the above</c:v>
                </c:pt>
              </c:strCache>
            </c:strRef>
          </c:cat>
          <c:val>
            <c:numRef>
              <c:f>'Q12'!$C$65:$C$72</c:f>
              <c:numCache>
                <c:formatCode>0%</c:formatCode>
                <c:ptCount val="8"/>
                <c:pt idx="0">
                  <c:v>0.62698412698412698</c:v>
                </c:pt>
                <c:pt idx="1">
                  <c:v>0.64583333333333337</c:v>
                </c:pt>
                <c:pt idx="2">
                  <c:v>0.2013888888888889</c:v>
                </c:pt>
                <c:pt idx="3">
                  <c:v>0.34126984126984128</c:v>
                </c:pt>
                <c:pt idx="4">
                  <c:v>0.1498015873015873</c:v>
                </c:pt>
                <c:pt idx="5">
                  <c:v>0</c:v>
                </c:pt>
                <c:pt idx="6">
                  <c:v>0.57738095238095233</c:v>
                </c:pt>
                <c:pt idx="7">
                  <c:v>7.6388888888888895E-2</c:v>
                </c:pt>
              </c:numCache>
            </c:numRef>
          </c:val>
          <c:extLst>
            <c:ext xmlns:c16="http://schemas.microsoft.com/office/drawing/2014/chart" uri="{C3380CC4-5D6E-409C-BE32-E72D297353CC}">
              <c16:uniqueId val="{00000004-3C30-431E-AAF0-B1043272D64C}"/>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In your work role, how often do you work online with others? </a:t>
            </a:r>
            <a:endParaRPr lang="en-GB" sz="1400">
              <a:solidFill>
                <a:srgbClr val="FF0000"/>
              </a:solidFill>
              <a:effectLst/>
            </a:endParaRPr>
          </a:p>
        </c:rich>
      </c:tx>
      <c:layout>
        <c:manualLayout>
          <c:xMode val="edge"/>
          <c:yMode val="edge"/>
          <c:x val="0.13004651162790695"/>
          <c:y val="2.0382168331032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'Q17'!$F$8</c:f>
              <c:strCache>
                <c:ptCount val="1"/>
                <c:pt idx="0">
                  <c:v>Weekly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'Q17'!$G$8:$I$8</c:f>
              <c:numCache>
                <c:formatCode>0%</c:formatCode>
                <c:ptCount val="3"/>
                <c:pt idx="0">
                  <c:v>0.91379310344827591</c:v>
                </c:pt>
                <c:pt idx="1">
                  <c:v>0.8465553235908142</c:v>
                </c:pt>
                <c:pt idx="2">
                  <c:v>1</c:v>
                </c:pt>
              </c:numCache>
            </c:numRef>
          </c:val>
          <c:extLst>
            <c:ext xmlns:c16="http://schemas.microsoft.com/office/drawing/2014/chart" uri="{C3380CC4-5D6E-409C-BE32-E72D297353CC}">
              <c16:uniqueId val="{00000000-2BEF-4B76-81CA-4E31CB7EF43A}"/>
            </c:ext>
          </c:extLst>
        </c:ser>
        <c:ser>
          <c:idx val="1"/>
          <c:order val="1"/>
          <c:tx>
            <c:strRef>
              <c:f>'Q17'!$F$9</c:f>
              <c:strCache>
                <c:ptCount val="1"/>
                <c:pt idx="0">
                  <c:v>Monthly or less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'Q17'!$G$9:$I$9</c:f>
              <c:numCache>
                <c:formatCode>0%</c:formatCode>
                <c:ptCount val="3"/>
                <c:pt idx="0">
                  <c:v>8.6206896551724144E-2</c:v>
                </c:pt>
                <c:pt idx="1">
                  <c:v>0.10542797494780794</c:v>
                </c:pt>
                <c:pt idx="2">
                  <c:v>0</c:v>
                </c:pt>
              </c:numCache>
            </c:numRef>
          </c:val>
          <c:extLst>
            <c:ext xmlns:c16="http://schemas.microsoft.com/office/drawing/2014/chart" uri="{C3380CC4-5D6E-409C-BE32-E72D297353CC}">
              <c16:uniqueId val="{00000001-2BEF-4B76-81CA-4E31CB7EF43A}"/>
            </c:ext>
          </c:extLst>
        </c:ser>
        <c:ser>
          <c:idx val="2"/>
          <c:order val="2"/>
          <c:tx>
            <c:strRef>
              <c:f>'Q17'!$F$10</c:f>
              <c:strCache>
                <c:ptCount val="1"/>
                <c:pt idx="0">
                  <c:v>Never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'Q17'!$G$10:$I$10</c:f>
              <c:numCache>
                <c:formatCode>0%</c:formatCode>
                <c:ptCount val="3"/>
                <c:pt idx="0">
                  <c:v>0</c:v>
                </c:pt>
                <c:pt idx="1">
                  <c:v>4.8016701461377868E-2</c:v>
                </c:pt>
                <c:pt idx="2">
                  <c:v>0</c:v>
                </c:pt>
              </c:numCache>
            </c:numRef>
          </c:val>
          <c:extLst>
            <c:ext xmlns:c16="http://schemas.microsoft.com/office/drawing/2014/chart" uri="{C3380CC4-5D6E-409C-BE32-E72D297353CC}">
              <c16:uniqueId val="{00000002-2BEF-4B76-81CA-4E31CB7EF43A}"/>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ysClr val="windowText" lastClr="000000"/>
                </a:solidFill>
                <a:effectLst/>
              </a:rPr>
              <a:t>WBL Teachers: Which of these do you have access to at your organisation whenever you need them? (Q10)</a:t>
            </a:r>
            <a:endParaRPr lang="en-GB" sz="1400" dirty="0">
              <a:solidFill>
                <a:srgbClr val="FF0000"/>
              </a:solidFill>
              <a:effectLst/>
            </a:endParaRPr>
          </a:p>
        </c:rich>
      </c:tx>
      <c:layout>
        <c:manualLayout>
          <c:xMode val="edge"/>
          <c:yMode val="edge"/>
          <c:x val="0.12964387454222692"/>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'Q10'!$B$68</c:f>
              <c:strCache>
                <c:ptCount val="1"/>
                <c:pt idx="0">
                  <c:v>2018/19</c:v>
                </c:pt>
              </c:strCache>
            </c:strRef>
          </c:tx>
          <c:spPr>
            <a:solidFill>
              <a:srgbClr val="D82345"/>
            </a:solidFill>
            <a:ln>
              <a:noFill/>
            </a:ln>
            <a:effectLst/>
          </c:spPr>
          <c:invertIfNegative val="0"/>
          <c:dLbls>
            <c:dLbl>
              <c:idx val="2"/>
              <c:layout>
                <c:manualLayout>
                  <c:x val="-6.0415343594427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00-4F8C-91A8-07D7C849CFDC}"/>
                </c:ext>
              </c:extLst>
            </c:dLbl>
            <c:dLbl>
              <c:idx val="4"/>
              <c:delete val="1"/>
              <c:extLst>
                <c:ext xmlns:c15="http://schemas.microsoft.com/office/drawing/2012/chart" uri="{CE6537A1-D6FC-4f65-9D91-7224C49458BB}"/>
                <c:ext xmlns:c16="http://schemas.microsoft.com/office/drawing/2014/chart" uri="{C3380CC4-5D6E-409C-BE32-E72D297353CC}">
                  <c16:uniqueId val="{00000001-7000-4F8C-91A8-07D7C849CFD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'Q10'!$A$69:$A$74</c:f>
              <c:strCache>
                <c:ptCount val="6"/>
                <c:pt idx="0">
                  <c:v>Reliable wifi</c:v>
                </c:pt>
                <c:pt idx="1">
                  <c:v>e-books and e-journals</c:v>
                </c:pt>
                <c:pt idx="2">
                  <c:v>File storage and back-up</c:v>
                </c:pt>
                <c:pt idx="3">
                  <c:v>Lecture capture</c:v>
                </c:pt>
                <c:pt idx="4">
                  <c:v>Online skills training resources</c:v>
                </c:pt>
                <c:pt idx="5">
                  <c:v>None of these</c:v>
                </c:pt>
              </c:strCache>
            </c:strRef>
          </c:cat>
          <c:val>
            <c:numRef>
              <c:f>'Q10'!$B$69:$B$74</c:f>
              <c:numCache>
                <c:formatCode>0%</c:formatCode>
                <c:ptCount val="6"/>
                <c:pt idx="0">
                  <c:v>0.7</c:v>
                </c:pt>
                <c:pt idx="1">
                  <c:v>0.3</c:v>
                </c:pt>
                <c:pt idx="2">
                  <c:v>0.88</c:v>
                </c:pt>
                <c:pt idx="3">
                  <c:v>0.02</c:v>
                </c:pt>
                <c:pt idx="4">
                  <c:v>0</c:v>
                </c:pt>
                <c:pt idx="5">
                  <c:v>0.02</c:v>
                </c:pt>
              </c:numCache>
            </c:numRef>
          </c:val>
          <c:extLst>
            <c:ext xmlns:c16="http://schemas.microsoft.com/office/drawing/2014/chart" uri="{C3380CC4-5D6E-409C-BE32-E72D297353CC}">
              <c16:uniqueId val="{00000002-7000-4F8C-91A8-07D7C849CFDC}"/>
            </c:ext>
          </c:extLst>
        </c:ser>
        <c:ser>
          <c:idx val="1"/>
          <c:order val="1"/>
          <c:tx>
            <c:strRef>
              <c:f>'Q10'!$C$68</c:f>
              <c:strCache>
                <c:ptCount val="1"/>
                <c:pt idx="0">
                  <c:v>2020/21</c:v>
                </c:pt>
              </c:strCache>
            </c:strRef>
          </c:tx>
          <c:spPr>
            <a:solidFill>
              <a:srgbClr val="EAAAB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7000-4F8C-91A8-07D7C849CFD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'Q10'!$A$69:$A$74</c:f>
              <c:strCache>
                <c:ptCount val="6"/>
                <c:pt idx="0">
                  <c:v>Reliable wifi</c:v>
                </c:pt>
                <c:pt idx="1">
                  <c:v>e-books and e-journals</c:v>
                </c:pt>
                <c:pt idx="2">
                  <c:v>File storage and back-up</c:v>
                </c:pt>
                <c:pt idx="3">
                  <c:v>Lecture capture</c:v>
                </c:pt>
                <c:pt idx="4">
                  <c:v>Online skills training resources</c:v>
                </c:pt>
                <c:pt idx="5">
                  <c:v>None of these</c:v>
                </c:pt>
              </c:strCache>
            </c:strRef>
          </c:cat>
          <c:val>
            <c:numRef>
              <c:f>'Q10'!$C$69:$C$74</c:f>
              <c:numCache>
                <c:formatCode>0%</c:formatCode>
                <c:ptCount val="6"/>
                <c:pt idx="0">
                  <c:v>0.70121951219512191</c:v>
                </c:pt>
                <c:pt idx="1">
                  <c:v>0.2073170731707317</c:v>
                </c:pt>
                <c:pt idx="2">
                  <c:v>0.81707317073170727</c:v>
                </c:pt>
                <c:pt idx="3">
                  <c:v>6.7073170731707321E-2</c:v>
                </c:pt>
                <c:pt idx="4">
                  <c:v>0.78048780487804881</c:v>
                </c:pt>
                <c:pt idx="5">
                  <c:v>3.048780487804878E-2</c:v>
                </c:pt>
              </c:numCache>
            </c:numRef>
          </c:val>
          <c:extLst>
            <c:ext xmlns:c16="http://schemas.microsoft.com/office/drawing/2014/chart" uri="{C3380CC4-5D6E-409C-BE32-E72D297353CC}">
              <c16:uniqueId val="{00000004-7000-4F8C-91A8-07D7C849CFDC}"/>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dirty="0">
                <a:solidFill>
                  <a:schemeClr val="tx1"/>
                </a:solidFill>
                <a:effectLst/>
              </a:rPr>
              <a:t>WBL professional services: When you think about the systems you regularly use at work, how much do you agree that they are… </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D82345"/>
            </a:solidFill>
            <a:ln>
              <a:noFill/>
            </a:ln>
            <a:effectLst/>
          </c:spPr>
          <c:invertIfNegative val="0"/>
          <c:cat>
            <c:strRef>
              <c:f>'Q13'!$A$25:$A$28</c:f>
              <c:strCache>
                <c:ptCount val="4"/>
                <c:pt idx="0">
                  <c:v>Reliable</c:v>
                </c:pt>
                <c:pt idx="1">
                  <c:v>Well designed</c:v>
                </c:pt>
                <c:pt idx="2">
                  <c:v>Easy to navigate</c:v>
                </c:pt>
                <c:pt idx="3">
                  <c:v>Up to date</c:v>
                </c:pt>
              </c:strCache>
            </c:strRef>
          </c:cat>
          <c:val>
            <c:numRef>
              <c:f>'Q13'!$B$25:$B$28</c:f>
              <c:numCache>
                <c:formatCode>0%</c:formatCode>
                <c:ptCount val="4"/>
                <c:pt idx="0">
                  <c:v>0.56000000000000005</c:v>
                </c:pt>
                <c:pt idx="1">
                  <c:v>0.44</c:v>
                </c:pt>
                <c:pt idx="2">
                  <c:v>0.59</c:v>
                </c:pt>
                <c:pt idx="3">
                  <c:v>0.37</c:v>
                </c:pt>
              </c:numCache>
            </c:numRef>
          </c:val>
          <c:extLst>
            <c:ext xmlns:c16="http://schemas.microsoft.com/office/drawing/2014/chart" uri="{C3380CC4-5D6E-409C-BE32-E72D297353CC}">
              <c16:uniqueId val="{00000000-1876-476D-93F1-86819A0C99C1}"/>
            </c:ext>
          </c:extLst>
        </c:ser>
        <c:dLbls>
          <c:showLegendKey val="0"/>
          <c:showVal val="0"/>
          <c:showCatName val="0"/>
          <c:showSerName val="0"/>
          <c:showPercent val="0"/>
          <c:showBubbleSize val="0"/>
        </c:dLbls>
        <c:gapWidth val="219"/>
        <c:overlap val="-27"/>
        <c:axId val="707635552"/>
        <c:axId val="707637632"/>
      </c:barChart>
      <c:catAx>
        <c:axId val="70763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637632"/>
        <c:crosses val="autoZero"/>
        <c:auto val="1"/>
        <c:lblAlgn val="ctr"/>
        <c:lblOffset val="100"/>
        <c:noMultiLvlLbl val="0"/>
      </c:catAx>
      <c:valAx>
        <c:axId val="707637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6355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WBL learners: Which of these would be most useful to you as a learner? More: </a:t>
            </a:r>
            <a:endParaRPr lang="en-GB" b="1" dirty="0">
              <a:solidFill>
                <a:srgbClr val="FF0000"/>
              </a:solidFill>
            </a:endParaRPr>
          </a:p>
        </c:rich>
      </c:tx>
      <c:layout>
        <c:manualLayout>
          <c:xMode val="edge"/>
          <c:yMode val="edge"/>
          <c:x val="0.13769925368815059"/>
          <c:y val="5.0117450442424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'Q23'!$B$49</c:f>
              <c:strCache>
                <c:ptCount val="1"/>
                <c:pt idx="0">
                  <c:v>2018/19</c:v>
                </c:pt>
              </c:strCache>
            </c:strRef>
          </c:tx>
          <c:spPr>
            <a:solidFill>
              <a:srgbClr val="D823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'Q23'!$A$50:$A$54</c:f>
              <c:strCache>
                <c:ptCount val="5"/>
                <c:pt idx="0">
                  <c:v>... interactive polls/quizzes in class</c:v>
                </c:pt>
                <c:pt idx="1">
                  <c:v>... time working online with other students</c:v>
                </c:pt>
                <c:pt idx="2">
                  <c:v>... practice questions available online</c:v>
                </c:pt>
                <c:pt idx="3">
                  <c:v>... references and readings</c:v>
                </c:pt>
                <c:pt idx="4">
                  <c:v>... course-related videos</c:v>
                </c:pt>
              </c:strCache>
            </c:strRef>
          </c:cat>
          <c:val>
            <c:numRef>
              <c:f>'Q23'!$B$50:$B$54</c:f>
              <c:numCache>
                <c:formatCode>0%</c:formatCode>
                <c:ptCount val="5"/>
                <c:pt idx="0">
                  <c:v>9.9000000000000005E-2</c:v>
                </c:pt>
                <c:pt idx="1">
                  <c:v>8.5000000000000006E-2</c:v>
                </c:pt>
                <c:pt idx="2">
                  <c:v>0.32400000000000001</c:v>
                </c:pt>
                <c:pt idx="3">
                  <c:v>0.254</c:v>
                </c:pt>
                <c:pt idx="4">
                  <c:v>0.23899999999999999</c:v>
                </c:pt>
              </c:numCache>
            </c:numRef>
          </c:val>
          <c:extLst>
            <c:ext xmlns:c16="http://schemas.microsoft.com/office/drawing/2014/chart" uri="{C3380CC4-5D6E-409C-BE32-E72D297353CC}">
              <c16:uniqueId val="{00000000-0243-498D-84C7-249BBA2C6415}"/>
            </c:ext>
          </c:extLst>
        </c:ser>
        <c:ser>
          <c:idx val="1"/>
          <c:order val="1"/>
          <c:tx>
            <c:strRef>
              <c:f>'Q23'!$C$49</c:f>
              <c:strCache>
                <c:ptCount val="1"/>
                <c:pt idx="0">
                  <c:v>2020/21</c:v>
                </c:pt>
              </c:strCache>
            </c:strRef>
          </c:tx>
          <c:spPr>
            <a:solidFill>
              <a:srgbClr val="EAA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'Q23'!$A$50:$A$54</c:f>
              <c:strCache>
                <c:ptCount val="5"/>
                <c:pt idx="0">
                  <c:v>... interactive polls/quizzes in class</c:v>
                </c:pt>
                <c:pt idx="1">
                  <c:v>... time working online with other students</c:v>
                </c:pt>
                <c:pt idx="2">
                  <c:v>... practice questions available online</c:v>
                </c:pt>
                <c:pt idx="3">
                  <c:v>... references and readings</c:v>
                </c:pt>
                <c:pt idx="4">
                  <c:v>... course-related videos</c:v>
                </c:pt>
              </c:strCache>
            </c:strRef>
          </c:cat>
          <c:val>
            <c:numRef>
              <c:f>'Q23'!$C$50:$C$54</c:f>
              <c:numCache>
                <c:formatCode>0%</c:formatCode>
                <c:ptCount val="5"/>
                <c:pt idx="0">
                  <c:v>0.14255983350676379</c:v>
                </c:pt>
                <c:pt idx="1">
                  <c:v>0.11966701352757544</c:v>
                </c:pt>
                <c:pt idx="2">
                  <c:v>0.2809573361082206</c:v>
                </c:pt>
                <c:pt idx="3">
                  <c:v>0.16024973985431842</c:v>
                </c:pt>
                <c:pt idx="4">
                  <c:v>0.29656607700312176</c:v>
                </c:pt>
              </c:numCache>
            </c:numRef>
          </c:val>
          <c:extLst>
            <c:ext xmlns:c16="http://schemas.microsoft.com/office/drawing/2014/chart" uri="{C3380CC4-5D6E-409C-BE32-E72D297353CC}">
              <c16:uniqueId val="{00000001-0243-498D-84C7-249BBA2C6415}"/>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Who supports you most to use technology in your teaching? </a:t>
            </a:r>
            <a:r>
              <a:rPr lang="en-GB" sz="1400" b="1" i="0" u="none" strike="noStrike" baseline="0">
                <a:solidFill>
                  <a:schemeClr val="accent1"/>
                </a:solidFill>
                <a:effectLst/>
              </a:rPr>
              <a:t>(...use digital technologies in your teaching? 2018/19)</a:t>
            </a:r>
            <a:endParaRPr lang="en-GB" b="1">
              <a:solidFill>
                <a:srgbClr val="FF0000"/>
              </a:solidFill>
            </a:endParaRPr>
          </a:p>
        </c:rich>
      </c:tx>
      <c:layout>
        <c:manualLayout>
          <c:xMode val="edge"/>
          <c:yMode val="edge"/>
          <c:x val="0.10764523666244076"/>
          <c:y val="3.44557471791669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'Q23'!$B$12</c:f>
              <c:strCache>
                <c:ptCount val="1"/>
                <c:pt idx="0">
                  <c:v>ACL</c:v>
                </c:pt>
              </c:strCache>
            </c:strRef>
          </c:tx>
          <c:spPr>
            <a:solidFill>
              <a:srgbClr val="9900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'Q23'!$A$13:$A$16</c:f>
              <c:strCache>
                <c:ptCount val="4"/>
                <c:pt idx="0">
                  <c:v>Teaching colleagues</c:v>
                </c:pt>
                <c:pt idx="1">
                  <c:v>Support staff</c:v>
                </c:pt>
                <c:pt idx="2">
                  <c:v>Friends and family</c:v>
                </c:pt>
                <c:pt idx="3">
                  <c:v>Online videos and resources</c:v>
                </c:pt>
              </c:strCache>
            </c:strRef>
          </c:cat>
          <c:val>
            <c:numRef>
              <c:f>'Q23'!$B$13:$B$16</c:f>
              <c:numCache>
                <c:formatCode>0%</c:formatCode>
                <c:ptCount val="4"/>
                <c:pt idx="0">
                  <c:v>0.39726027397260272</c:v>
                </c:pt>
                <c:pt idx="1">
                  <c:v>0.24657534246575341</c:v>
                </c:pt>
                <c:pt idx="2">
                  <c:v>2.7397260273972601E-2</c:v>
                </c:pt>
                <c:pt idx="3">
                  <c:v>0.32876712328767121</c:v>
                </c:pt>
              </c:numCache>
            </c:numRef>
          </c:val>
          <c:extLst>
            <c:ext xmlns:c16="http://schemas.microsoft.com/office/drawing/2014/chart" uri="{C3380CC4-5D6E-409C-BE32-E72D297353CC}">
              <c16:uniqueId val="{00000000-57F9-473E-AA6E-407B9BC03FB8}"/>
            </c:ext>
          </c:extLst>
        </c:ser>
        <c:ser>
          <c:idx val="1"/>
          <c:order val="1"/>
          <c:tx>
            <c:strRef>
              <c:f>'Q23'!$C$12</c:f>
              <c:strCache>
                <c:ptCount val="1"/>
                <c:pt idx="0">
                  <c:v>FE</c:v>
                </c:pt>
              </c:strCache>
            </c:strRef>
          </c:tx>
          <c:spPr>
            <a:solidFill>
              <a:srgbClr val="D82345"/>
            </a:solidFill>
            <a:ln>
              <a:noFill/>
            </a:ln>
            <a:effectLst/>
          </c:spPr>
          <c:invertIfNegative val="0"/>
          <c:dLbls>
            <c:dLbl>
              <c:idx val="1"/>
              <c:layout>
                <c:manualLayout>
                  <c:x val="-2.0138447864809172E-3"/>
                  <c:y val="-3.13234065265153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F9-473E-AA6E-407B9BC03FB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'Q23'!$A$13:$A$16</c:f>
              <c:strCache>
                <c:ptCount val="4"/>
                <c:pt idx="0">
                  <c:v>Teaching colleagues</c:v>
                </c:pt>
                <c:pt idx="1">
                  <c:v>Support staff</c:v>
                </c:pt>
                <c:pt idx="2">
                  <c:v>Friends and family</c:v>
                </c:pt>
                <c:pt idx="3">
                  <c:v>Online videos and resources</c:v>
                </c:pt>
              </c:strCache>
            </c:strRef>
          </c:cat>
          <c:val>
            <c:numRef>
              <c:f>'Q23'!$C$13:$C$16</c:f>
              <c:numCache>
                <c:formatCode>0%</c:formatCode>
                <c:ptCount val="4"/>
                <c:pt idx="0">
                  <c:v>0.50293772032902473</c:v>
                </c:pt>
                <c:pt idx="1">
                  <c:v>0.15863689776733256</c:v>
                </c:pt>
                <c:pt idx="2">
                  <c:v>3.7602820211515862E-2</c:v>
                </c:pt>
                <c:pt idx="3">
                  <c:v>0.3008225616921269</c:v>
                </c:pt>
              </c:numCache>
            </c:numRef>
          </c:val>
          <c:extLst>
            <c:ext xmlns:c16="http://schemas.microsoft.com/office/drawing/2014/chart" uri="{C3380CC4-5D6E-409C-BE32-E72D297353CC}">
              <c16:uniqueId val="{00000002-57F9-473E-AA6E-407B9BC03FB8}"/>
            </c:ext>
          </c:extLst>
        </c:ser>
        <c:ser>
          <c:idx val="2"/>
          <c:order val="2"/>
          <c:tx>
            <c:strRef>
              <c:f>'Q23'!$D$12</c:f>
              <c:strCache>
                <c:ptCount val="1"/>
                <c:pt idx="0">
                  <c:v>WBL</c:v>
                </c:pt>
              </c:strCache>
            </c:strRef>
          </c:tx>
          <c:spPr>
            <a:solidFill>
              <a:srgbClr val="EAAAB2"/>
            </a:solidFill>
            <a:ln>
              <a:noFill/>
            </a:ln>
            <a:effectLst/>
          </c:spPr>
          <c:invertIfNegative val="0"/>
          <c:dLbls>
            <c:dLbl>
              <c:idx val="1"/>
              <c:layout>
                <c:manualLayout>
                  <c:x val="6.0415343594427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F9-473E-AA6E-407B9BC03FB8}"/>
                </c:ext>
              </c:extLst>
            </c:dLbl>
            <c:dLbl>
              <c:idx val="2"/>
              <c:layout>
                <c:manualLayout>
                  <c:x val="1.2083068718885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F9-473E-AA6E-407B9BC03FB8}"/>
                </c:ext>
              </c:extLst>
            </c:dLbl>
            <c:dLbl>
              <c:idx val="3"/>
              <c:layout>
                <c:manualLayout>
                  <c:x val="4.0276895729618343E-3"/>
                  <c:y val="-9.3970219579546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F9-473E-AA6E-407B9BC03FB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'Q23'!$A$13:$A$16</c:f>
              <c:strCache>
                <c:ptCount val="4"/>
                <c:pt idx="0">
                  <c:v>Teaching colleagues</c:v>
                </c:pt>
                <c:pt idx="1">
                  <c:v>Support staff</c:v>
                </c:pt>
                <c:pt idx="2">
                  <c:v>Friends and family</c:v>
                </c:pt>
                <c:pt idx="3">
                  <c:v>Online videos and resources</c:v>
                </c:pt>
              </c:strCache>
            </c:strRef>
          </c:cat>
          <c:val>
            <c:numRef>
              <c:f>'Q23'!$D$13:$D$16</c:f>
              <c:numCache>
                <c:formatCode>0%</c:formatCode>
                <c:ptCount val="4"/>
                <c:pt idx="0">
                  <c:v>0.53205128205128205</c:v>
                </c:pt>
                <c:pt idx="1">
                  <c:v>0.26923076923076922</c:v>
                </c:pt>
                <c:pt idx="2">
                  <c:v>3.8461538461538464E-2</c:v>
                </c:pt>
                <c:pt idx="3">
                  <c:v>0.16025641025641027</c:v>
                </c:pt>
              </c:numCache>
            </c:numRef>
          </c:val>
          <c:extLst>
            <c:ext xmlns:c16="http://schemas.microsoft.com/office/drawing/2014/chart" uri="{C3380CC4-5D6E-409C-BE32-E72D297353CC}">
              <c16:uniqueId val="{00000006-57F9-473E-AA6E-407B9BC03FB8}"/>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1" i="0" baseline="0" dirty="0">
                <a:solidFill>
                  <a:schemeClr val="tx1"/>
                </a:solidFill>
                <a:effectLst/>
              </a:rPr>
              <a:t>Which of these skills does your learning provider offer support for you to develop? WBL learners (Q32)</a:t>
            </a:r>
            <a:endParaRPr lang="en-GB" sz="14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36129539946277484"/>
          <c:y val="0.18304820948016887"/>
          <c:w val="0.59523478809938368"/>
          <c:h val="0.73356991005012673"/>
        </c:manualLayout>
      </c:layout>
      <c:barChart>
        <c:barDir val="bar"/>
        <c:grouping val="clustered"/>
        <c:varyColors val="0"/>
        <c:ser>
          <c:idx val="0"/>
          <c:order val="0"/>
          <c:spPr>
            <a:solidFill>
              <a:schemeClr val="accent3"/>
            </a:solidFill>
            <a:ln>
              <a:noFill/>
            </a:ln>
            <a:effectLst/>
          </c:spPr>
          <c:invertIfNegative val="0"/>
          <c:cat>
            <c:strRef>
              <c:f>'Q32'!$A$15:$A$20</c:f>
              <c:strCache>
                <c:ptCount val="6"/>
                <c:pt idx="0">
                  <c:v>Basic IT skills</c:v>
                </c:pt>
                <c:pt idx="1">
                  <c:v>Data analysis skills</c:v>
                </c:pt>
                <c:pt idx="2">
                  <c:v>Research and information skills</c:v>
                </c:pt>
                <c:pt idx="3">
                  <c:v>Specialist software use</c:v>
                </c:pt>
                <c:pt idx="4">
                  <c:v>Create digital materials</c:v>
                </c:pt>
                <c:pt idx="5">
                  <c:v>Manage your digital identity</c:v>
                </c:pt>
              </c:strCache>
            </c:strRef>
          </c:cat>
          <c:val>
            <c:numRef>
              <c:f>'Q32'!$D$15:$D$20</c:f>
              <c:numCache>
                <c:formatCode>0%</c:formatCode>
                <c:ptCount val="6"/>
                <c:pt idx="0">
                  <c:v>0.67658730158730163</c:v>
                </c:pt>
                <c:pt idx="1">
                  <c:v>0.24702380952380953</c:v>
                </c:pt>
                <c:pt idx="2">
                  <c:v>0.52579365079365081</c:v>
                </c:pt>
                <c:pt idx="3">
                  <c:v>0.16468253968253968</c:v>
                </c:pt>
                <c:pt idx="4">
                  <c:v>0.24603174603174602</c:v>
                </c:pt>
                <c:pt idx="5">
                  <c:v>0.19246031746031747</c:v>
                </c:pt>
              </c:numCache>
            </c:numRef>
          </c:val>
          <c:extLst>
            <c:ext xmlns:c16="http://schemas.microsoft.com/office/drawing/2014/chart" uri="{C3380CC4-5D6E-409C-BE32-E72D297353CC}">
              <c16:uniqueId val="{00000000-6824-409F-8D72-AFE0297044B9}"/>
            </c:ext>
          </c:extLst>
        </c:ser>
        <c:dLbls>
          <c:showLegendKey val="0"/>
          <c:showVal val="0"/>
          <c:showCatName val="0"/>
          <c:showSerName val="0"/>
          <c:showPercent val="0"/>
          <c:showBubbleSize val="0"/>
        </c:dLbls>
        <c:gapWidth val="182"/>
        <c:axId val="148754464"/>
        <c:axId val="148755296"/>
      </c:barChart>
      <c:catAx>
        <c:axId val="14875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8755296"/>
        <c:crosses val="autoZero"/>
        <c:auto val="1"/>
        <c:lblAlgn val="ctr"/>
        <c:lblOffset val="100"/>
        <c:noMultiLvlLbl val="0"/>
      </c:catAx>
      <c:valAx>
        <c:axId val="148755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5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WBL learners: Overall, how would you rate the quality of your learning provider's digital provision (software, hardware, learning environment)? </a:t>
            </a:r>
            <a:endParaRPr lang="en-GB" b="1" dirty="0">
              <a:solidFill>
                <a:srgbClr val="FF0000"/>
              </a:solidFill>
            </a:endParaRPr>
          </a:p>
        </c:rich>
      </c:tx>
      <c:layout>
        <c:manualLayout>
          <c:xMode val="edge"/>
          <c:yMode val="edge"/>
          <c:x val="0.10563139187595985"/>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'Q20'!$B$59</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'Q20'!$A$60:$A$66</c:f>
              <c:strCache>
                <c:ptCount val="7"/>
                <c:pt idx="0">
                  <c:v>Best imaginable</c:v>
                </c:pt>
                <c:pt idx="1">
                  <c:v>Excellent</c:v>
                </c:pt>
                <c:pt idx="2">
                  <c:v>Good</c:v>
                </c:pt>
                <c:pt idx="3">
                  <c:v>Average</c:v>
                </c:pt>
                <c:pt idx="4">
                  <c:v>Poor</c:v>
                </c:pt>
                <c:pt idx="5">
                  <c:v>Awful</c:v>
                </c:pt>
                <c:pt idx="6">
                  <c:v>Worst imaginable</c:v>
                </c:pt>
              </c:strCache>
            </c:strRef>
          </c:cat>
          <c:val>
            <c:numRef>
              <c:f>'Q20'!$B$60:$B$66</c:f>
              <c:numCache>
                <c:formatCode>0%</c:formatCode>
                <c:ptCount val="7"/>
                <c:pt idx="0">
                  <c:v>2.7E-2</c:v>
                </c:pt>
                <c:pt idx="1">
                  <c:v>0.23</c:v>
                </c:pt>
                <c:pt idx="2">
                  <c:v>0.5</c:v>
                </c:pt>
                <c:pt idx="3">
                  <c:v>0.216</c:v>
                </c:pt>
                <c:pt idx="4">
                  <c:v>0</c:v>
                </c:pt>
                <c:pt idx="5">
                  <c:v>2.7E-2</c:v>
                </c:pt>
                <c:pt idx="6">
                  <c:v>0</c:v>
                </c:pt>
              </c:numCache>
            </c:numRef>
          </c:val>
          <c:extLst>
            <c:ext xmlns:c16="http://schemas.microsoft.com/office/drawing/2014/chart" uri="{C3380CC4-5D6E-409C-BE32-E72D297353CC}">
              <c16:uniqueId val="{00000000-2474-4743-8A40-987FD87FDF18}"/>
            </c:ext>
          </c:extLst>
        </c:ser>
        <c:ser>
          <c:idx val="1"/>
          <c:order val="1"/>
          <c:tx>
            <c:strRef>
              <c:f>'Q20'!$C$59</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'Q20'!$A$60:$A$66</c:f>
              <c:strCache>
                <c:ptCount val="7"/>
                <c:pt idx="0">
                  <c:v>Best imaginable</c:v>
                </c:pt>
                <c:pt idx="1">
                  <c:v>Excellent</c:v>
                </c:pt>
                <c:pt idx="2">
                  <c:v>Good</c:v>
                </c:pt>
                <c:pt idx="3">
                  <c:v>Average</c:v>
                </c:pt>
                <c:pt idx="4">
                  <c:v>Poor</c:v>
                </c:pt>
                <c:pt idx="5">
                  <c:v>Awful</c:v>
                </c:pt>
                <c:pt idx="6">
                  <c:v>Worst imaginable</c:v>
                </c:pt>
              </c:strCache>
            </c:strRef>
          </c:cat>
          <c:val>
            <c:numRef>
              <c:f>'Q20'!$C$60:$C$66</c:f>
              <c:numCache>
                <c:formatCode>0%</c:formatCode>
                <c:ptCount val="7"/>
                <c:pt idx="0">
                  <c:v>4.5592705167173252E-2</c:v>
                </c:pt>
                <c:pt idx="1">
                  <c:v>0.30496453900709219</c:v>
                </c:pt>
                <c:pt idx="2">
                  <c:v>0.45694022289766972</c:v>
                </c:pt>
                <c:pt idx="3">
                  <c:v>0.16008105369807499</c:v>
                </c:pt>
                <c:pt idx="4">
                  <c:v>2.0263424518743668E-2</c:v>
                </c:pt>
                <c:pt idx="5">
                  <c:v>5.065856129685917E-3</c:v>
                </c:pt>
                <c:pt idx="6">
                  <c:v>7.0921985815602835E-3</c:v>
                </c:pt>
              </c:numCache>
            </c:numRef>
          </c:val>
          <c:extLst>
            <c:ext xmlns:c16="http://schemas.microsoft.com/office/drawing/2014/chart" uri="{C3380CC4-5D6E-409C-BE32-E72D297353CC}">
              <c16:uniqueId val="{00000001-2474-4743-8A40-987FD87FDF18}"/>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WBL teaching practitioner: Overall, how would you rate the quality of your organisation's digital provision (software, hardware, learning environment)? </a:t>
            </a:r>
            <a:endParaRPr lang="en-GB" b="1" dirty="0">
              <a:solidFill>
                <a:srgbClr val="FF0000"/>
              </a:solidFill>
            </a:endParaRPr>
          </a:p>
        </c:rich>
      </c:tx>
      <c:layout>
        <c:manualLayout>
          <c:xMode val="edge"/>
          <c:yMode val="edge"/>
          <c:x val="0.10563139187595985"/>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'Q17'!$B$59</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'Q17'!$A$60:$A$66</c:f>
              <c:strCache>
                <c:ptCount val="7"/>
                <c:pt idx="0">
                  <c:v>Best imaginable</c:v>
                </c:pt>
                <c:pt idx="1">
                  <c:v>Excellent</c:v>
                </c:pt>
                <c:pt idx="2">
                  <c:v>Good</c:v>
                </c:pt>
                <c:pt idx="3">
                  <c:v>Average</c:v>
                </c:pt>
                <c:pt idx="4">
                  <c:v>Poor</c:v>
                </c:pt>
                <c:pt idx="5">
                  <c:v>Awful</c:v>
                </c:pt>
                <c:pt idx="6">
                  <c:v>Worst imaginable</c:v>
                </c:pt>
              </c:strCache>
            </c:strRef>
          </c:cat>
          <c:val>
            <c:numRef>
              <c:f>'Q17'!$B$60:$B$66</c:f>
              <c:numCache>
                <c:formatCode>0%</c:formatCode>
                <c:ptCount val="7"/>
                <c:pt idx="0">
                  <c:v>0</c:v>
                </c:pt>
                <c:pt idx="1">
                  <c:v>0.125</c:v>
                </c:pt>
                <c:pt idx="2">
                  <c:v>0.32100000000000001</c:v>
                </c:pt>
                <c:pt idx="3">
                  <c:v>0.375</c:v>
                </c:pt>
                <c:pt idx="4">
                  <c:v>0.161</c:v>
                </c:pt>
                <c:pt idx="5">
                  <c:v>1.7999999999999999E-2</c:v>
                </c:pt>
                <c:pt idx="6">
                  <c:v>0</c:v>
                </c:pt>
              </c:numCache>
            </c:numRef>
          </c:val>
          <c:extLst>
            <c:ext xmlns:c16="http://schemas.microsoft.com/office/drawing/2014/chart" uri="{C3380CC4-5D6E-409C-BE32-E72D297353CC}">
              <c16:uniqueId val="{00000000-7638-4BC5-B7F5-A860426295B6}"/>
            </c:ext>
          </c:extLst>
        </c:ser>
        <c:ser>
          <c:idx val="1"/>
          <c:order val="1"/>
          <c:tx>
            <c:strRef>
              <c:f>'Q17'!$C$59</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'Q17'!$A$60:$A$66</c:f>
              <c:strCache>
                <c:ptCount val="7"/>
                <c:pt idx="0">
                  <c:v>Best imaginable</c:v>
                </c:pt>
                <c:pt idx="1">
                  <c:v>Excellent</c:v>
                </c:pt>
                <c:pt idx="2">
                  <c:v>Good</c:v>
                </c:pt>
                <c:pt idx="3">
                  <c:v>Average</c:v>
                </c:pt>
                <c:pt idx="4">
                  <c:v>Poor</c:v>
                </c:pt>
                <c:pt idx="5">
                  <c:v>Awful</c:v>
                </c:pt>
                <c:pt idx="6">
                  <c:v>Worst imaginable</c:v>
                </c:pt>
              </c:strCache>
            </c:strRef>
          </c:cat>
          <c:val>
            <c:numRef>
              <c:f>'Q17'!$C$60:$C$66</c:f>
              <c:numCache>
                <c:formatCode>0%</c:formatCode>
                <c:ptCount val="7"/>
                <c:pt idx="0">
                  <c:v>1.8292682926829267E-2</c:v>
                </c:pt>
                <c:pt idx="1">
                  <c:v>0.23780487804878048</c:v>
                </c:pt>
                <c:pt idx="2">
                  <c:v>0.46341463414634149</c:v>
                </c:pt>
                <c:pt idx="3">
                  <c:v>0.21341463414634146</c:v>
                </c:pt>
                <c:pt idx="4">
                  <c:v>6.097560975609756E-2</c:v>
                </c:pt>
                <c:pt idx="5">
                  <c:v>6.0975609756097563E-3</c:v>
                </c:pt>
                <c:pt idx="6">
                  <c:v>0</c:v>
                </c:pt>
              </c:numCache>
            </c:numRef>
          </c:val>
          <c:extLst>
            <c:ext xmlns:c16="http://schemas.microsoft.com/office/drawing/2014/chart" uri="{C3380CC4-5D6E-409C-BE32-E72D297353CC}">
              <c16:uniqueId val="{00000001-7638-4BC5-B7F5-A860426295B6}"/>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WBL professional services: Overall, how would you rate the quality of your organisation's digital provision (software, hardware, learning environment)?</a:t>
            </a:r>
            <a:r>
              <a:rPr lang="en-GB" sz="1400" b="1" i="0" u="none" strike="noStrike" baseline="0" dirty="0">
                <a:solidFill>
                  <a:srgbClr val="FF0000"/>
                </a:solidFill>
                <a:effectLst/>
              </a:rPr>
              <a:t> </a:t>
            </a:r>
            <a:endParaRPr lang="en-GB" b="1" dirty="0">
              <a:solidFill>
                <a:srgbClr val="FF0000"/>
              </a:solidFill>
            </a:endParaRPr>
          </a:p>
        </c:rich>
      </c:tx>
      <c:layout>
        <c:manualLayout>
          <c:xMode val="edge"/>
          <c:yMode val="edge"/>
          <c:x val="0.13382521888669269"/>
          <c:y val="1.8794043915909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'Q14'!$B$12</c:f>
              <c:strCache>
                <c:ptCount val="1"/>
                <c:pt idx="0">
                  <c:v>ACL</c:v>
                </c:pt>
              </c:strCache>
            </c:strRef>
          </c:tx>
          <c:spPr>
            <a:solidFill>
              <a:schemeClr val="accent1"/>
            </a:solidFill>
            <a:ln>
              <a:noFill/>
            </a:ln>
            <a:effectLst/>
          </c:spPr>
          <c:invertIfNegative val="0"/>
          <c:dLbls>
            <c:dLbl>
              <c:idx val="3"/>
              <c:layout>
                <c:manualLayout>
                  <c:x val="-1.4096913505366494E-2"/>
                  <c:y val="-3.13234065265153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A9-456A-928E-027A6089B09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'Q14'!$B$13:$B$19</c:f>
              <c:numCache>
                <c:formatCode>0%</c:formatCode>
                <c:ptCount val="7"/>
                <c:pt idx="0">
                  <c:v>0</c:v>
                </c:pt>
                <c:pt idx="1">
                  <c:v>0.31034482758620691</c:v>
                </c:pt>
                <c:pt idx="2">
                  <c:v>0.55172413793103448</c:v>
                </c:pt>
                <c:pt idx="3">
                  <c:v>0.13793103448275862</c:v>
                </c:pt>
                <c:pt idx="4">
                  <c:v>0</c:v>
                </c:pt>
                <c:pt idx="5">
                  <c:v>0</c:v>
                </c:pt>
                <c:pt idx="6">
                  <c:v>0</c:v>
                </c:pt>
              </c:numCache>
            </c:numRef>
          </c:val>
          <c:extLst>
            <c:ext xmlns:c16="http://schemas.microsoft.com/office/drawing/2014/chart" uri="{C3380CC4-5D6E-409C-BE32-E72D297353CC}">
              <c16:uniqueId val="{00000001-91A9-456A-928E-027A6089B098}"/>
            </c:ext>
          </c:extLst>
        </c:ser>
        <c:ser>
          <c:idx val="1"/>
          <c:order val="1"/>
          <c:tx>
            <c:strRef>
              <c:f>'Q14'!$C$12</c:f>
              <c:strCache>
                <c:ptCount val="1"/>
                <c:pt idx="0">
                  <c:v>FE</c:v>
                </c:pt>
              </c:strCache>
            </c:strRef>
          </c:tx>
          <c:spPr>
            <a:solidFill>
              <a:schemeClr val="accent2"/>
            </a:solidFill>
            <a:ln>
              <a:noFill/>
            </a:ln>
            <a:effectLst/>
          </c:spPr>
          <c:invertIfNegative val="0"/>
          <c:dLbls>
            <c:dLbl>
              <c:idx val="1"/>
              <c:layout>
                <c:manualLayout>
                  <c:x val="2.0138447864809172E-3"/>
                  <c:y val="-1.5661703263257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A9-456A-928E-027A6089B09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'Q14'!$C$13:$C$19</c:f>
              <c:numCache>
                <c:formatCode>0%</c:formatCode>
                <c:ptCount val="7"/>
                <c:pt idx="0">
                  <c:v>2.1806853582554516E-2</c:v>
                </c:pt>
                <c:pt idx="1">
                  <c:v>0.3291796469366563</c:v>
                </c:pt>
                <c:pt idx="2">
                  <c:v>0.47040498442367601</c:v>
                </c:pt>
                <c:pt idx="3">
                  <c:v>0.14434060228452752</c:v>
                </c:pt>
                <c:pt idx="4">
                  <c:v>3.0114226375908618E-2</c:v>
                </c:pt>
                <c:pt idx="5">
                  <c:v>3.1152647975077881E-3</c:v>
                </c:pt>
                <c:pt idx="6">
                  <c:v>1.0384215991692627E-3</c:v>
                </c:pt>
              </c:numCache>
            </c:numRef>
          </c:val>
          <c:extLst>
            <c:ext xmlns:c16="http://schemas.microsoft.com/office/drawing/2014/chart" uri="{C3380CC4-5D6E-409C-BE32-E72D297353CC}">
              <c16:uniqueId val="{00000003-91A9-456A-928E-027A6089B098}"/>
            </c:ext>
          </c:extLst>
        </c:ser>
        <c:ser>
          <c:idx val="2"/>
          <c:order val="2"/>
          <c:tx>
            <c:strRef>
              <c:f>'Q14'!$D$12</c:f>
              <c:strCache>
                <c:ptCount val="1"/>
                <c:pt idx="0">
                  <c:v>WBL</c:v>
                </c:pt>
              </c:strCache>
            </c:strRef>
          </c:tx>
          <c:spPr>
            <a:solidFill>
              <a:schemeClr val="accent3"/>
            </a:solidFill>
            <a:ln>
              <a:noFill/>
            </a:ln>
            <a:effectLst/>
          </c:spPr>
          <c:invertIfNegative val="0"/>
          <c:dLbls>
            <c:dLbl>
              <c:idx val="1"/>
              <c:layout>
                <c:manualLayout>
                  <c:x val="6.0415343594427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A9-456A-928E-027A6089B098}"/>
                </c:ext>
              </c:extLst>
            </c:dLbl>
            <c:dLbl>
              <c:idx val="2"/>
              <c:layout>
                <c:manualLayout>
                  <c:x val="1.2083068718885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A9-456A-928E-027A6089B098}"/>
                </c:ext>
              </c:extLst>
            </c:dLbl>
            <c:dLbl>
              <c:idx val="3"/>
              <c:layout>
                <c:manualLayout>
                  <c:x val="1.4096913505366347E-2"/>
                  <c:y val="-9.3970219579546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A9-456A-928E-027A6089B09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'Q14'!$D$13:$D$19</c:f>
              <c:numCache>
                <c:formatCode>0%</c:formatCode>
                <c:ptCount val="7"/>
                <c:pt idx="0">
                  <c:v>0</c:v>
                </c:pt>
                <c:pt idx="1">
                  <c:v>0.14814814814814814</c:v>
                </c:pt>
                <c:pt idx="2">
                  <c:v>0.62962962962962965</c:v>
                </c:pt>
                <c:pt idx="3">
                  <c:v>0.22222222222222221</c:v>
                </c:pt>
                <c:pt idx="4">
                  <c:v>0</c:v>
                </c:pt>
                <c:pt idx="5">
                  <c:v>0</c:v>
                </c:pt>
                <c:pt idx="6">
                  <c:v>0</c:v>
                </c:pt>
              </c:numCache>
            </c:numRef>
          </c:val>
          <c:extLst>
            <c:ext xmlns:c16="http://schemas.microsoft.com/office/drawing/2014/chart" uri="{C3380CC4-5D6E-409C-BE32-E72D297353CC}">
              <c16:uniqueId val="{00000007-91A9-456A-928E-027A6089B098}"/>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sysClr val="windowText" lastClr="000000"/>
                </a:solidFill>
                <a:effectLst/>
              </a:rPr>
              <a:t>Which of these would be most useful to you as a learner? </a:t>
            </a:r>
            <a:endParaRPr lang="en-GB" b="1">
              <a:solidFill>
                <a:srgbClr val="FF0000"/>
              </a:solidFill>
            </a:endParaRPr>
          </a:p>
        </c:rich>
      </c:tx>
      <c:layout>
        <c:manualLayout>
          <c:xMode val="edge"/>
          <c:yMode val="edge"/>
          <c:x val="0.13165771932870785"/>
          <c:y val="5.0117450442424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'Q23'!$B$13:$B$17</c:f>
              <c:numCache>
                <c:formatCode>0%</c:formatCode>
                <c:ptCount val="5"/>
                <c:pt idx="0">
                  <c:v>0.14615384615384616</c:v>
                </c:pt>
                <c:pt idx="1">
                  <c:v>0.18717948717948718</c:v>
                </c:pt>
                <c:pt idx="2">
                  <c:v>0.24615384615384617</c:v>
                </c:pt>
                <c:pt idx="3">
                  <c:v>0.12820512820512819</c:v>
                </c:pt>
                <c:pt idx="4">
                  <c:v>0.29230769230769232</c:v>
                </c:pt>
              </c:numCache>
            </c:numRef>
          </c:val>
          <c:extLst>
            <c:ext xmlns:c16="http://schemas.microsoft.com/office/drawing/2014/chart" uri="{C3380CC4-5D6E-409C-BE32-E72D297353CC}">
              <c16:uniqueId val="{00000000-2E35-463A-B793-E368398AB22E}"/>
            </c:ext>
          </c:extLst>
        </c:ser>
        <c:ser>
          <c:idx val="1"/>
          <c:order val="1"/>
          <c:tx>
            <c:strRef>
              <c:f>'Q23'!$C$12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'Q23'!$C$13:$C$17</c:f>
              <c:numCache>
                <c:formatCode>0%</c:formatCode>
                <c:ptCount val="5"/>
                <c:pt idx="0">
                  <c:v>0.29091747349008762</c:v>
                </c:pt>
                <c:pt idx="1">
                  <c:v>0.14868603042876902</c:v>
                </c:pt>
                <c:pt idx="2">
                  <c:v>0.25887505763024438</c:v>
                </c:pt>
                <c:pt idx="3">
                  <c:v>8.8750576302443526E-2</c:v>
                </c:pt>
                <c:pt idx="4">
                  <c:v>0.2127708621484555</c:v>
                </c:pt>
              </c:numCache>
            </c:numRef>
          </c:val>
          <c:extLst>
            <c:ext xmlns:c16="http://schemas.microsoft.com/office/drawing/2014/chart" uri="{C3380CC4-5D6E-409C-BE32-E72D297353CC}">
              <c16:uniqueId val="{00000001-2E35-463A-B793-E368398AB22E}"/>
            </c:ext>
          </c:extLst>
        </c:ser>
        <c:ser>
          <c:idx val="2"/>
          <c:order val="2"/>
          <c:tx>
            <c:strRef>
              <c:f>'Q23'!$D$12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'Q23'!$D$13:$D$17</c:f>
              <c:numCache>
                <c:formatCode>0%</c:formatCode>
                <c:ptCount val="5"/>
                <c:pt idx="0">
                  <c:v>0.14255983350676379</c:v>
                </c:pt>
                <c:pt idx="1">
                  <c:v>0.11966701352757544</c:v>
                </c:pt>
                <c:pt idx="2">
                  <c:v>0.2809573361082206</c:v>
                </c:pt>
                <c:pt idx="3">
                  <c:v>0.16024973985431842</c:v>
                </c:pt>
                <c:pt idx="4">
                  <c:v>0.29656607700312176</c:v>
                </c:pt>
              </c:numCache>
            </c:numRef>
          </c:val>
          <c:extLst>
            <c:ext xmlns:c16="http://schemas.microsoft.com/office/drawing/2014/chart" uri="{C3380CC4-5D6E-409C-BE32-E72D297353CC}">
              <c16:uniqueId val="{00000002-2E35-463A-B793-E368398AB22E}"/>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0.71321966195948239"/>
          <c:y val="0.91513519802656218"/>
          <c:w val="0.26948361988758551"/>
          <c:h val="8.486480197343784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effectLst/>
              </a:rPr>
              <a:t>In the last week, which of these activities have you used your learning environment for?  WBL</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'Q16'!$A$15:$A$20</c:f>
              <c:strCache>
                <c:ptCount val="6"/>
                <c:pt idx="0">
                  <c:v>Check course dates or deadlines</c:v>
                </c:pt>
                <c:pt idx="1">
                  <c:v>Submit coursework</c:v>
                </c:pt>
                <c:pt idx="2">
                  <c:v>Take a quiz</c:v>
                </c:pt>
                <c:pt idx="3">
                  <c:v>Discuss coursework with other students</c:v>
                </c:pt>
                <c:pt idx="4">
                  <c:v>Work with other students on a shared presentation/report</c:v>
                </c:pt>
                <c:pt idx="5">
                  <c:v>None of these</c:v>
                </c:pt>
              </c:strCache>
            </c:strRef>
          </c:cat>
          <c:val>
            <c:numRef>
              <c:f>'Q16'!$D$15:$D$20</c:f>
              <c:numCache>
                <c:formatCode>0%</c:formatCode>
                <c:ptCount val="6"/>
                <c:pt idx="0">
                  <c:v>0.47023809523809523</c:v>
                </c:pt>
                <c:pt idx="1">
                  <c:v>0.48214285714285715</c:v>
                </c:pt>
                <c:pt idx="2">
                  <c:v>0.15476190476190477</c:v>
                </c:pt>
                <c:pt idx="3">
                  <c:v>0.16071428571428573</c:v>
                </c:pt>
                <c:pt idx="4">
                  <c:v>8.1349206349206352E-2</c:v>
                </c:pt>
                <c:pt idx="5">
                  <c:v>0.28373015873015872</c:v>
                </c:pt>
              </c:numCache>
            </c:numRef>
          </c:val>
          <c:extLst>
            <c:ext xmlns:c16="http://schemas.microsoft.com/office/drawing/2014/chart" uri="{C3380CC4-5D6E-409C-BE32-E72D297353CC}">
              <c16:uniqueId val="{00000000-AE85-419B-9F60-3759EBC1738E}"/>
            </c:ext>
          </c:extLst>
        </c:ser>
        <c:dLbls>
          <c:showLegendKey val="0"/>
          <c:showVal val="0"/>
          <c:showCatName val="0"/>
          <c:showSerName val="0"/>
          <c:showPercent val="0"/>
          <c:showBubbleSize val="0"/>
        </c:dLbls>
        <c:gapWidth val="182"/>
        <c:axId val="138581936"/>
        <c:axId val="138575280"/>
      </c:barChart>
      <c:catAx>
        <c:axId val="138581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75280"/>
        <c:crosses val="autoZero"/>
        <c:auto val="1"/>
        <c:lblAlgn val="ctr"/>
        <c:lblOffset val="100"/>
        <c:noMultiLvlLbl val="0"/>
      </c:catAx>
      <c:valAx>
        <c:axId val="138575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81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8-20T09:39:51.419" idx="24">
    <p:pos x="10" y="10"/>
    <p:text>I wonder if this would be better as section 2, the key messages/exec summary before the detail?
These key messages are quite interesting and I wonder how many will make it through all the other slides to get to this part (though i appreciate it's linked to from the contents page).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9-03T05:47:52.309" idx="2">
    <p:pos x="10" y="10"/>
    <p:text>apps of platforms should read apps or platforms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130F57-5B3D-440E-9258-6F3054327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FE61ED5-6BF9-469B-8C5D-853AC32366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F8C9D5-1075-4B35-8131-F9B16C97DE2A}" type="datetimeFigureOut">
              <a:rPr lang="en-GB" smtClean="0"/>
              <a:t>27/10/2021</a:t>
            </a:fld>
            <a:endParaRPr lang="en-GB"/>
          </a:p>
        </p:txBody>
      </p:sp>
      <p:sp>
        <p:nvSpPr>
          <p:cNvPr id="4" name="Footer Placeholder 3">
            <a:extLst>
              <a:ext uri="{FF2B5EF4-FFF2-40B4-BE49-F238E27FC236}">
                <a16:creationId xmlns:a16="http://schemas.microsoft.com/office/drawing/2014/main" id="{99B68D24-B2CC-4142-8907-C23076916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7C0C6AF-7C0B-4CD8-BB3B-CF5EEB977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FE6428-8992-4F25-BD73-889A676D0B55}" type="slidenum">
              <a:rPr lang="en-GB" smtClean="0"/>
              <a:t>‹#›</a:t>
            </a:fld>
            <a:endParaRPr lang="en-GB"/>
          </a:p>
        </p:txBody>
      </p:sp>
    </p:spTree>
    <p:extLst>
      <p:ext uri="{BB962C8B-B14F-4D97-AF65-F5344CB8AC3E}">
        <p14:creationId xmlns:p14="http://schemas.microsoft.com/office/powerpoint/2010/main" val="3520060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37E3A-3E3E-BF4F-9D3D-F2717B3F0F60}"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3A36E-16BA-FE4D-A1E3-A0A9866F63ED}" type="slidenum">
              <a:rPr lang="en-US" smtClean="0"/>
              <a:t>‹#›</a:t>
            </a:fld>
            <a:endParaRPr lang="en-US"/>
          </a:p>
        </p:txBody>
      </p:sp>
    </p:spTree>
    <p:extLst>
      <p:ext uri="{BB962C8B-B14F-4D97-AF65-F5344CB8AC3E}">
        <p14:creationId xmlns:p14="http://schemas.microsoft.com/office/powerpoint/2010/main" val="1970118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13</a:t>
            </a:fld>
            <a:endParaRPr lang="en-US"/>
          </a:p>
        </p:txBody>
      </p:sp>
    </p:spTree>
    <p:extLst>
      <p:ext uri="{BB962C8B-B14F-4D97-AF65-F5344CB8AC3E}">
        <p14:creationId xmlns:p14="http://schemas.microsoft.com/office/powerpoint/2010/main" val="390509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12</a:t>
            </a:r>
          </a:p>
          <a:p>
            <a:r>
              <a:rPr lang="en-GB"/>
              <a:t>Learner Q 14</a:t>
            </a:r>
          </a:p>
          <a:p>
            <a:r>
              <a:rPr lang="en-GB"/>
              <a:t>PS Q 17</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27</a:t>
            </a:fld>
            <a:endParaRPr lang="en-US"/>
          </a:p>
        </p:txBody>
      </p:sp>
    </p:spTree>
    <p:extLst>
      <p:ext uri="{BB962C8B-B14F-4D97-AF65-F5344CB8AC3E}">
        <p14:creationId xmlns:p14="http://schemas.microsoft.com/office/powerpoint/2010/main" val="63168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29</a:t>
            </a:r>
          </a:p>
          <a:p>
            <a:r>
              <a:rPr lang="en-GB"/>
              <a:t>Learners Qs 35 and 36 37</a:t>
            </a:r>
          </a:p>
        </p:txBody>
      </p:sp>
      <p:sp>
        <p:nvSpPr>
          <p:cNvPr id="4" name="Slide Number Placeholder 3"/>
          <p:cNvSpPr>
            <a:spLocks noGrp="1"/>
          </p:cNvSpPr>
          <p:nvPr>
            <p:ph type="sldNum" sz="quarter" idx="5"/>
          </p:nvPr>
        </p:nvSpPr>
        <p:spPr/>
        <p:txBody>
          <a:bodyPr/>
          <a:lstStyle/>
          <a:p>
            <a:fld id="{1D53A36E-16BA-FE4D-A1E3-A0A9866F63ED}" type="slidenum">
              <a:rPr lang="en-US" smtClean="0"/>
              <a:t>28</a:t>
            </a:fld>
            <a:endParaRPr lang="en-US"/>
          </a:p>
        </p:txBody>
      </p:sp>
    </p:spTree>
    <p:extLst>
      <p:ext uri="{BB962C8B-B14F-4D97-AF65-F5344CB8AC3E}">
        <p14:creationId xmlns:p14="http://schemas.microsoft.com/office/powerpoint/2010/main" val="279196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29</a:t>
            </a:r>
          </a:p>
          <a:p>
            <a:r>
              <a:rPr lang="en-GB"/>
              <a:t>Learners Qs 35 and 36</a:t>
            </a:r>
          </a:p>
          <a:p>
            <a:r>
              <a:rPr lang="en-GB"/>
              <a:t>PS 23</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29</a:t>
            </a:fld>
            <a:endParaRPr lang="en-US"/>
          </a:p>
        </p:txBody>
      </p:sp>
    </p:spTree>
    <p:extLst>
      <p:ext uri="{BB962C8B-B14F-4D97-AF65-F5344CB8AC3E}">
        <p14:creationId xmlns:p14="http://schemas.microsoft.com/office/powerpoint/2010/main" val="333707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17</a:t>
            </a:r>
          </a:p>
          <a:p>
            <a:r>
              <a:rPr lang="en-GB"/>
              <a:t>Learner Q 20</a:t>
            </a:r>
          </a:p>
        </p:txBody>
      </p:sp>
      <p:sp>
        <p:nvSpPr>
          <p:cNvPr id="4" name="Slide Number Placeholder 3"/>
          <p:cNvSpPr>
            <a:spLocks noGrp="1"/>
          </p:cNvSpPr>
          <p:nvPr>
            <p:ph type="sldNum" sz="quarter" idx="5"/>
          </p:nvPr>
        </p:nvSpPr>
        <p:spPr/>
        <p:txBody>
          <a:bodyPr/>
          <a:lstStyle/>
          <a:p>
            <a:fld id="{1D53A36E-16BA-FE4D-A1E3-A0A9866F63ED}" type="slidenum">
              <a:rPr lang="en-US" smtClean="0"/>
              <a:t>30</a:t>
            </a:fld>
            <a:endParaRPr lang="en-US"/>
          </a:p>
        </p:txBody>
      </p:sp>
    </p:spTree>
    <p:extLst>
      <p:ext uri="{BB962C8B-B14F-4D97-AF65-F5344CB8AC3E}">
        <p14:creationId xmlns:p14="http://schemas.microsoft.com/office/powerpoint/2010/main" val="21288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17</a:t>
            </a:r>
          </a:p>
          <a:p>
            <a:r>
              <a:rPr lang="en-GB"/>
              <a:t>Learner Q 20</a:t>
            </a:r>
          </a:p>
        </p:txBody>
      </p:sp>
      <p:sp>
        <p:nvSpPr>
          <p:cNvPr id="4" name="Slide Number Placeholder 3"/>
          <p:cNvSpPr>
            <a:spLocks noGrp="1"/>
          </p:cNvSpPr>
          <p:nvPr>
            <p:ph type="sldNum" sz="quarter" idx="5"/>
          </p:nvPr>
        </p:nvSpPr>
        <p:spPr/>
        <p:txBody>
          <a:bodyPr/>
          <a:lstStyle/>
          <a:p>
            <a:fld id="{1D53A36E-16BA-FE4D-A1E3-A0A9866F63ED}" type="slidenum">
              <a:rPr lang="en-US" smtClean="0"/>
              <a:t>31</a:t>
            </a:fld>
            <a:endParaRPr lang="en-US"/>
          </a:p>
        </p:txBody>
      </p:sp>
    </p:spTree>
    <p:extLst>
      <p:ext uri="{BB962C8B-B14F-4D97-AF65-F5344CB8AC3E}">
        <p14:creationId xmlns:p14="http://schemas.microsoft.com/office/powerpoint/2010/main" val="85300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17</a:t>
            </a:r>
          </a:p>
          <a:p>
            <a:r>
              <a:rPr lang="en-GB"/>
              <a:t>Learner Q 20</a:t>
            </a:r>
          </a:p>
        </p:txBody>
      </p:sp>
      <p:sp>
        <p:nvSpPr>
          <p:cNvPr id="4" name="Slide Number Placeholder 3"/>
          <p:cNvSpPr>
            <a:spLocks noGrp="1"/>
          </p:cNvSpPr>
          <p:nvPr>
            <p:ph type="sldNum" sz="quarter" idx="5"/>
          </p:nvPr>
        </p:nvSpPr>
        <p:spPr/>
        <p:txBody>
          <a:bodyPr/>
          <a:lstStyle/>
          <a:p>
            <a:fld id="{1D53A36E-16BA-FE4D-A1E3-A0A9866F63ED}" type="slidenum">
              <a:rPr lang="en-US" smtClean="0"/>
              <a:t>32</a:t>
            </a:fld>
            <a:endParaRPr lang="en-US"/>
          </a:p>
        </p:txBody>
      </p:sp>
    </p:spTree>
    <p:extLst>
      <p:ext uri="{BB962C8B-B14F-4D97-AF65-F5344CB8AC3E}">
        <p14:creationId xmlns:p14="http://schemas.microsoft.com/office/powerpoint/2010/main" val="363327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29</a:t>
            </a:r>
          </a:p>
          <a:p>
            <a:r>
              <a:rPr lang="en-GB"/>
              <a:t>Teacher </a:t>
            </a:r>
          </a:p>
          <a:p>
            <a:r>
              <a:rPr lang="en-GB"/>
              <a:t>Q 25</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34</a:t>
            </a:fld>
            <a:endParaRPr lang="en-US"/>
          </a:p>
        </p:txBody>
      </p:sp>
    </p:spTree>
    <p:extLst>
      <p:ext uri="{BB962C8B-B14F-4D97-AF65-F5344CB8AC3E}">
        <p14:creationId xmlns:p14="http://schemas.microsoft.com/office/powerpoint/2010/main" val="349918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Learners Q 14</a:t>
            </a:r>
          </a:p>
          <a:p>
            <a:r>
              <a:rPr lang="en-GB"/>
              <a:t>Teachers Q 12</a:t>
            </a:r>
          </a:p>
        </p:txBody>
      </p:sp>
      <p:sp>
        <p:nvSpPr>
          <p:cNvPr id="4" name="Slide Number Placeholder 3"/>
          <p:cNvSpPr>
            <a:spLocks noGrp="1"/>
          </p:cNvSpPr>
          <p:nvPr>
            <p:ph type="sldNum" sz="quarter" idx="5"/>
          </p:nvPr>
        </p:nvSpPr>
        <p:spPr/>
        <p:txBody>
          <a:bodyPr/>
          <a:lstStyle/>
          <a:p>
            <a:fld id="{1D53A36E-16BA-FE4D-A1E3-A0A9866F63ED}" type="slidenum">
              <a:rPr lang="en-US" smtClean="0"/>
              <a:t>35</a:t>
            </a:fld>
            <a:endParaRPr lang="en-US"/>
          </a:p>
        </p:txBody>
      </p:sp>
    </p:spTree>
    <p:extLst>
      <p:ext uri="{BB962C8B-B14F-4D97-AF65-F5344CB8AC3E}">
        <p14:creationId xmlns:p14="http://schemas.microsoft.com/office/powerpoint/2010/main" val="224737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Q 18, 19</a:t>
            </a:r>
          </a:p>
          <a:p>
            <a:r>
              <a:rPr lang="en-GB"/>
              <a:t>Learners 23, 27</a:t>
            </a:r>
          </a:p>
        </p:txBody>
      </p:sp>
      <p:sp>
        <p:nvSpPr>
          <p:cNvPr id="4" name="Slide Number Placeholder 3"/>
          <p:cNvSpPr>
            <a:spLocks noGrp="1"/>
          </p:cNvSpPr>
          <p:nvPr>
            <p:ph type="sldNum" sz="quarter" idx="5"/>
          </p:nvPr>
        </p:nvSpPr>
        <p:spPr/>
        <p:txBody>
          <a:bodyPr/>
          <a:lstStyle/>
          <a:p>
            <a:fld id="{1D53A36E-16BA-FE4D-A1E3-A0A9866F63ED}" type="slidenum">
              <a:rPr lang="en-US" smtClean="0"/>
              <a:t>36</a:t>
            </a:fld>
            <a:endParaRPr lang="en-US"/>
          </a:p>
        </p:txBody>
      </p:sp>
    </p:spTree>
    <p:extLst>
      <p:ext uri="{BB962C8B-B14F-4D97-AF65-F5344CB8AC3E}">
        <p14:creationId xmlns:p14="http://schemas.microsoft.com/office/powerpoint/2010/main" val="79520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24</a:t>
            </a:r>
          </a:p>
          <a:p>
            <a:r>
              <a:rPr lang="en-GB"/>
              <a:t>Learners 23, 27, 28</a:t>
            </a:r>
          </a:p>
        </p:txBody>
      </p:sp>
      <p:sp>
        <p:nvSpPr>
          <p:cNvPr id="4" name="Slide Number Placeholder 3"/>
          <p:cNvSpPr>
            <a:spLocks noGrp="1"/>
          </p:cNvSpPr>
          <p:nvPr>
            <p:ph type="sldNum" sz="quarter" idx="5"/>
          </p:nvPr>
        </p:nvSpPr>
        <p:spPr/>
        <p:txBody>
          <a:bodyPr/>
          <a:lstStyle/>
          <a:p>
            <a:fld id="{1D53A36E-16BA-FE4D-A1E3-A0A9866F63ED}" type="slidenum">
              <a:rPr lang="en-US" smtClean="0"/>
              <a:t>37</a:t>
            </a:fld>
            <a:endParaRPr lang="en-US"/>
          </a:p>
        </p:txBody>
      </p:sp>
    </p:spTree>
    <p:extLst>
      <p:ext uri="{BB962C8B-B14F-4D97-AF65-F5344CB8AC3E}">
        <p14:creationId xmlns:p14="http://schemas.microsoft.com/office/powerpoint/2010/main" val="112160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1, 2.1a, 2.2a3 4</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14</a:t>
            </a:fld>
            <a:endParaRPr lang="en-US"/>
          </a:p>
        </p:txBody>
      </p:sp>
    </p:spTree>
    <p:extLst>
      <p:ext uri="{BB962C8B-B14F-4D97-AF65-F5344CB8AC3E}">
        <p14:creationId xmlns:p14="http://schemas.microsoft.com/office/powerpoint/2010/main" val="10795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Learners 16, 17</a:t>
            </a:r>
          </a:p>
        </p:txBody>
      </p:sp>
      <p:sp>
        <p:nvSpPr>
          <p:cNvPr id="4" name="Slide Number Placeholder 3"/>
          <p:cNvSpPr>
            <a:spLocks noGrp="1"/>
          </p:cNvSpPr>
          <p:nvPr>
            <p:ph type="sldNum" sz="quarter" idx="5"/>
          </p:nvPr>
        </p:nvSpPr>
        <p:spPr/>
        <p:txBody>
          <a:bodyPr/>
          <a:lstStyle/>
          <a:p>
            <a:fld id="{1D53A36E-16BA-FE4D-A1E3-A0A9866F63ED}" type="slidenum">
              <a:rPr lang="en-US" smtClean="0"/>
              <a:t>38</a:t>
            </a:fld>
            <a:endParaRPr lang="en-US"/>
          </a:p>
        </p:txBody>
      </p:sp>
    </p:spTree>
    <p:extLst>
      <p:ext uri="{BB962C8B-B14F-4D97-AF65-F5344CB8AC3E}">
        <p14:creationId xmlns:p14="http://schemas.microsoft.com/office/powerpoint/2010/main" val="45051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16</a:t>
            </a:r>
          </a:p>
          <a:p>
            <a:r>
              <a:rPr lang="en-GB"/>
              <a:t>Learner 8, 18</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39</a:t>
            </a:fld>
            <a:endParaRPr lang="en-US"/>
          </a:p>
        </p:txBody>
      </p:sp>
    </p:spTree>
    <p:extLst>
      <p:ext uri="{BB962C8B-B14F-4D97-AF65-F5344CB8AC3E}">
        <p14:creationId xmlns:p14="http://schemas.microsoft.com/office/powerpoint/2010/main" val="408462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Q 30</a:t>
            </a:r>
          </a:p>
        </p:txBody>
      </p:sp>
      <p:sp>
        <p:nvSpPr>
          <p:cNvPr id="4" name="Slide Number Placeholder 3"/>
          <p:cNvSpPr>
            <a:spLocks noGrp="1"/>
          </p:cNvSpPr>
          <p:nvPr>
            <p:ph type="sldNum" sz="quarter" idx="5"/>
          </p:nvPr>
        </p:nvSpPr>
        <p:spPr/>
        <p:txBody>
          <a:bodyPr/>
          <a:lstStyle/>
          <a:p>
            <a:fld id="{1D53A36E-16BA-FE4D-A1E3-A0A9866F63ED}" type="slidenum">
              <a:rPr lang="en-US" smtClean="0"/>
              <a:t>40</a:t>
            </a:fld>
            <a:endParaRPr lang="en-US"/>
          </a:p>
        </p:txBody>
      </p:sp>
    </p:spTree>
    <p:extLst>
      <p:ext uri="{BB962C8B-B14F-4D97-AF65-F5344CB8AC3E}">
        <p14:creationId xmlns:p14="http://schemas.microsoft.com/office/powerpoint/2010/main" val="2100674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Q 13, 11</a:t>
            </a:r>
          </a:p>
          <a:p>
            <a:r>
              <a:rPr lang="en-GB"/>
              <a:t>Learner Q 13, 15</a:t>
            </a:r>
          </a:p>
        </p:txBody>
      </p:sp>
      <p:sp>
        <p:nvSpPr>
          <p:cNvPr id="4" name="Slide Number Placeholder 3"/>
          <p:cNvSpPr>
            <a:spLocks noGrp="1"/>
          </p:cNvSpPr>
          <p:nvPr>
            <p:ph type="sldNum" sz="quarter" idx="5"/>
          </p:nvPr>
        </p:nvSpPr>
        <p:spPr/>
        <p:txBody>
          <a:bodyPr/>
          <a:lstStyle/>
          <a:p>
            <a:fld id="{1D53A36E-16BA-FE4D-A1E3-A0A9866F63ED}" type="slidenum">
              <a:rPr lang="en-US" smtClean="0"/>
              <a:t>41</a:t>
            </a:fld>
            <a:endParaRPr lang="en-US"/>
          </a:p>
        </p:txBody>
      </p:sp>
    </p:spTree>
    <p:extLst>
      <p:ext uri="{BB962C8B-B14F-4D97-AF65-F5344CB8AC3E}">
        <p14:creationId xmlns:p14="http://schemas.microsoft.com/office/powerpoint/2010/main" val="33331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44</a:t>
            </a:fld>
            <a:endParaRPr lang="en-US"/>
          </a:p>
        </p:txBody>
      </p:sp>
    </p:spTree>
    <p:extLst>
      <p:ext uri="{BB962C8B-B14F-4D97-AF65-F5344CB8AC3E}">
        <p14:creationId xmlns:p14="http://schemas.microsoft.com/office/powerpoint/2010/main" val="69278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6, 5, 11</a:t>
            </a:r>
          </a:p>
          <a:p>
            <a:r>
              <a:rPr lang="en-GB"/>
              <a:t>T 6, 5, 16</a:t>
            </a:r>
          </a:p>
        </p:txBody>
      </p:sp>
      <p:sp>
        <p:nvSpPr>
          <p:cNvPr id="4" name="Slide Number Placeholder 3"/>
          <p:cNvSpPr>
            <a:spLocks noGrp="1"/>
          </p:cNvSpPr>
          <p:nvPr>
            <p:ph type="sldNum" sz="quarter" idx="5"/>
          </p:nvPr>
        </p:nvSpPr>
        <p:spPr/>
        <p:txBody>
          <a:bodyPr/>
          <a:lstStyle/>
          <a:p>
            <a:fld id="{1D53A36E-16BA-FE4D-A1E3-A0A9866F63ED}" type="slidenum">
              <a:rPr lang="en-US" smtClean="0"/>
              <a:t>45</a:t>
            </a:fld>
            <a:endParaRPr lang="en-US"/>
          </a:p>
        </p:txBody>
      </p:sp>
    </p:spTree>
    <p:extLst>
      <p:ext uri="{BB962C8B-B14F-4D97-AF65-F5344CB8AC3E}">
        <p14:creationId xmlns:p14="http://schemas.microsoft.com/office/powerpoint/2010/main" val="1398893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26</a:t>
            </a:r>
          </a:p>
          <a:p>
            <a:endParaRPr lang="en-GB"/>
          </a:p>
          <a:p>
            <a:r>
              <a:rPr lang="en-GB"/>
              <a:t>PS 11</a:t>
            </a:r>
          </a:p>
          <a:p>
            <a:endParaRPr lang="en-GB"/>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46</a:t>
            </a:fld>
            <a:endParaRPr lang="en-US"/>
          </a:p>
        </p:txBody>
      </p:sp>
    </p:spTree>
    <p:extLst>
      <p:ext uri="{BB962C8B-B14F-4D97-AF65-F5344CB8AC3E}">
        <p14:creationId xmlns:p14="http://schemas.microsoft.com/office/powerpoint/2010/main" val="891363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TQ 14</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47</a:t>
            </a:fld>
            <a:endParaRPr lang="en-US"/>
          </a:p>
        </p:txBody>
      </p:sp>
    </p:spTree>
    <p:extLst>
      <p:ext uri="{BB962C8B-B14F-4D97-AF65-F5344CB8AC3E}">
        <p14:creationId xmlns:p14="http://schemas.microsoft.com/office/powerpoint/2010/main" val="127293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16, 15a</a:t>
            </a:r>
          </a:p>
          <a:p>
            <a:r>
              <a:rPr lang="en-GB"/>
              <a:t>L 17, 14</a:t>
            </a:r>
          </a:p>
        </p:txBody>
      </p:sp>
      <p:sp>
        <p:nvSpPr>
          <p:cNvPr id="4" name="Slide Number Placeholder 3"/>
          <p:cNvSpPr>
            <a:spLocks noGrp="1"/>
          </p:cNvSpPr>
          <p:nvPr>
            <p:ph type="sldNum" sz="quarter" idx="5"/>
          </p:nvPr>
        </p:nvSpPr>
        <p:spPr/>
        <p:txBody>
          <a:bodyPr/>
          <a:lstStyle/>
          <a:p>
            <a:fld id="{1D53A36E-16BA-FE4D-A1E3-A0A9866F63ED}" type="slidenum">
              <a:rPr lang="en-US" smtClean="0"/>
              <a:t>48</a:t>
            </a:fld>
            <a:endParaRPr lang="en-US"/>
          </a:p>
        </p:txBody>
      </p:sp>
    </p:spTree>
    <p:extLst>
      <p:ext uri="{BB962C8B-B14F-4D97-AF65-F5344CB8AC3E}">
        <p14:creationId xmlns:p14="http://schemas.microsoft.com/office/powerpoint/2010/main" val="163490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15</a:t>
            </a:r>
          </a:p>
        </p:txBody>
      </p:sp>
      <p:sp>
        <p:nvSpPr>
          <p:cNvPr id="4" name="Slide Number Placeholder 3"/>
          <p:cNvSpPr>
            <a:spLocks noGrp="1"/>
          </p:cNvSpPr>
          <p:nvPr>
            <p:ph type="sldNum" sz="quarter" idx="5"/>
          </p:nvPr>
        </p:nvSpPr>
        <p:spPr/>
        <p:txBody>
          <a:bodyPr/>
          <a:lstStyle/>
          <a:p>
            <a:fld id="{1D53A36E-16BA-FE4D-A1E3-A0A9866F63ED}" type="slidenum">
              <a:rPr lang="en-US" smtClean="0"/>
              <a:t>49</a:t>
            </a:fld>
            <a:endParaRPr lang="en-US"/>
          </a:p>
        </p:txBody>
      </p:sp>
    </p:spTree>
    <p:extLst>
      <p:ext uri="{BB962C8B-B14F-4D97-AF65-F5344CB8AC3E}">
        <p14:creationId xmlns:p14="http://schemas.microsoft.com/office/powerpoint/2010/main" val="283327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a:t>
            </a:r>
          </a:p>
        </p:txBody>
      </p:sp>
      <p:sp>
        <p:nvSpPr>
          <p:cNvPr id="4" name="Slide Number Placeholder 3"/>
          <p:cNvSpPr>
            <a:spLocks noGrp="1"/>
          </p:cNvSpPr>
          <p:nvPr>
            <p:ph type="sldNum" sz="quarter" idx="5"/>
          </p:nvPr>
        </p:nvSpPr>
        <p:spPr/>
        <p:txBody>
          <a:bodyPr/>
          <a:lstStyle/>
          <a:p>
            <a:fld id="{1D53A36E-16BA-FE4D-A1E3-A0A9866F63ED}" type="slidenum">
              <a:rPr lang="en-US" smtClean="0"/>
              <a:t>15</a:t>
            </a:fld>
            <a:endParaRPr lang="en-US"/>
          </a:p>
        </p:txBody>
      </p:sp>
    </p:spTree>
    <p:extLst>
      <p:ext uri="{BB962C8B-B14F-4D97-AF65-F5344CB8AC3E}">
        <p14:creationId xmlns:p14="http://schemas.microsoft.com/office/powerpoint/2010/main" val="111646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30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50</a:t>
            </a:fld>
            <a:endParaRPr lang="en-US"/>
          </a:p>
        </p:txBody>
      </p:sp>
    </p:spTree>
    <p:extLst>
      <p:ext uri="{BB962C8B-B14F-4D97-AF65-F5344CB8AC3E}">
        <p14:creationId xmlns:p14="http://schemas.microsoft.com/office/powerpoint/2010/main" val="4206885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51</a:t>
            </a:fld>
            <a:endParaRPr lang="en-US"/>
          </a:p>
        </p:txBody>
      </p:sp>
    </p:spTree>
    <p:extLst>
      <p:ext uri="{BB962C8B-B14F-4D97-AF65-F5344CB8AC3E}">
        <p14:creationId xmlns:p14="http://schemas.microsoft.com/office/powerpoint/2010/main" val="1187389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26</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52</a:t>
            </a:fld>
            <a:endParaRPr lang="en-US"/>
          </a:p>
        </p:txBody>
      </p:sp>
    </p:spTree>
    <p:extLst>
      <p:ext uri="{BB962C8B-B14F-4D97-AF65-F5344CB8AC3E}">
        <p14:creationId xmlns:p14="http://schemas.microsoft.com/office/powerpoint/2010/main" val="4150220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29, 11, 12</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54</a:t>
            </a:fld>
            <a:endParaRPr lang="en-US"/>
          </a:p>
        </p:txBody>
      </p:sp>
    </p:spTree>
    <p:extLst>
      <p:ext uri="{BB962C8B-B14F-4D97-AF65-F5344CB8AC3E}">
        <p14:creationId xmlns:p14="http://schemas.microsoft.com/office/powerpoint/2010/main" val="4201563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L13, 33, 21</a:t>
            </a:r>
          </a:p>
        </p:txBody>
      </p:sp>
      <p:sp>
        <p:nvSpPr>
          <p:cNvPr id="4" name="Slide Number Placeholder 3"/>
          <p:cNvSpPr>
            <a:spLocks noGrp="1"/>
          </p:cNvSpPr>
          <p:nvPr>
            <p:ph type="sldNum" sz="quarter" idx="5"/>
          </p:nvPr>
        </p:nvSpPr>
        <p:spPr/>
        <p:txBody>
          <a:bodyPr/>
          <a:lstStyle/>
          <a:p>
            <a:fld id="{1D53A36E-16BA-FE4D-A1E3-A0A9866F63ED}" type="slidenum">
              <a:rPr lang="en-US" smtClean="0"/>
              <a:t>55</a:t>
            </a:fld>
            <a:endParaRPr lang="en-US"/>
          </a:p>
        </p:txBody>
      </p:sp>
    </p:spTree>
    <p:extLst>
      <p:ext uri="{BB962C8B-B14F-4D97-AF65-F5344CB8AC3E}">
        <p14:creationId xmlns:p14="http://schemas.microsoft.com/office/powerpoint/2010/main" val="2168920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14</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56</a:t>
            </a:fld>
            <a:endParaRPr lang="en-US"/>
          </a:p>
        </p:txBody>
      </p:sp>
    </p:spTree>
    <p:extLst>
      <p:ext uri="{BB962C8B-B14F-4D97-AF65-F5344CB8AC3E}">
        <p14:creationId xmlns:p14="http://schemas.microsoft.com/office/powerpoint/2010/main" val="345700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34</a:t>
            </a:r>
          </a:p>
          <a:p>
            <a:r>
              <a:rPr lang="en-GB"/>
              <a:t>T Q 30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57</a:t>
            </a:fld>
            <a:endParaRPr lang="en-US"/>
          </a:p>
        </p:txBody>
      </p:sp>
    </p:spTree>
    <p:extLst>
      <p:ext uri="{BB962C8B-B14F-4D97-AF65-F5344CB8AC3E}">
        <p14:creationId xmlns:p14="http://schemas.microsoft.com/office/powerpoint/2010/main" val="334405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29, 30</a:t>
            </a:r>
          </a:p>
          <a:p>
            <a:r>
              <a:rPr lang="en-GB"/>
              <a:t>T Q 25, 26</a:t>
            </a:r>
          </a:p>
          <a:p>
            <a:endParaRPr lang="en-GB"/>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58</a:t>
            </a:fld>
            <a:endParaRPr lang="en-US"/>
          </a:p>
        </p:txBody>
      </p:sp>
    </p:spTree>
    <p:extLst>
      <p:ext uri="{BB962C8B-B14F-4D97-AF65-F5344CB8AC3E}">
        <p14:creationId xmlns:p14="http://schemas.microsoft.com/office/powerpoint/2010/main" val="24206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20,  29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 23, 7, 16</a:t>
            </a:r>
          </a:p>
          <a:p>
            <a:endParaRPr lang="en-GB" dirty="0"/>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60</a:t>
            </a:fld>
            <a:endParaRPr lang="en-US"/>
          </a:p>
        </p:txBody>
      </p:sp>
    </p:spTree>
    <p:extLst>
      <p:ext uri="{BB962C8B-B14F-4D97-AF65-F5344CB8AC3E}">
        <p14:creationId xmlns:p14="http://schemas.microsoft.com/office/powerpoint/2010/main" val="1408267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32, 31, 33</a:t>
            </a:r>
          </a:p>
        </p:txBody>
      </p:sp>
      <p:sp>
        <p:nvSpPr>
          <p:cNvPr id="4" name="Slide Number Placeholder 3"/>
          <p:cNvSpPr>
            <a:spLocks noGrp="1"/>
          </p:cNvSpPr>
          <p:nvPr>
            <p:ph type="sldNum" sz="quarter" idx="5"/>
          </p:nvPr>
        </p:nvSpPr>
        <p:spPr/>
        <p:txBody>
          <a:bodyPr/>
          <a:lstStyle/>
          <a:p>
            <a:fld id="{1D53A36E-16BA-FE4D-A1E3-A0A9866F63ED}" type="slidenum">
              <a:rPr lang="en-US" smtClean="0"/>
              <a:t>61</a:t>
            </a:fld>
            <a:endParaRPr lang="en-US"/>
          </a:p>
        </p:txBody>
      </p:sp>
    </p:spTree>
    <p:extLst>
      <p:ext uri="{BB962C8B-B14F-4D97-AF65-F5344CB8AC3E}">
        <p14:creationId xmlns:p14="http://schemas.microsoft.com/office/powerpoint/2010/main" val="65601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17 and 27</a:t>
            </a:r>
          </a:p>
          <a:p>
            <a:r>
              <a:rPr lang="en-GB"/>
              <a:t>L 20 and 31</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21</a:t>
            </a:fld>
            <a:endParaRPr lang="en-US"/>
          </a:p>
        </p:txBody>
      </p:sp>
    </p:spTree>
    <p:extLst>
      <p:ext uri="{BB962C8B-B14F-4D97-AF65-F5344CB8AC3E}">
        <p14:creationId xmlns:p14="http://schemas.microsoft.com/office/powerpoint/2010/main" val="732249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28</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62</a:t>
            </a:fld>
            <a:endParaRPr lang="en-US"/>
          </a:p>
        </p:txBody>
      </p:sp>
    </p:spTree>
    <p:extLst>
      <p:ext uri="{BB962C8B-B14F-4D97-AF65-F5344CB8AC3E}">
        <p14:creationId xmlns:p14="http://schemas.microsoft.com/office/powerpoint/2010/main" val="4209872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26, 25, 23, 27</a:t>
            </a:r>
          </a:p>
        </p:txBody>
      </p:sp>
      <p:sp>
        <p:nvSpPr>
          <p:cNvPr id="4" name="Slide Number Placeholder 3"/>
          <p:cNvSpPr>
            <a:spLocks noGrp="1"/>
          </p:cNvSpPr>
          <p:nvPr>
            <p:ph type="sldNum" sz="quarter" idx="5"/>
          </p:nvPr>
        </p:nvSpPr>
        <p:spPr/>
        <p:txBody>
          <a:bodyPr/>
          <a:lstStyle/>
          <a:p>
            <a:fld id="{1D53A36E-16BA-FE4D-A1E3-A0A9866F63ED}" type="slidenum">
              <a:rPr lang="en-US" smtClean="0"/>
              <a:t>63</a:t>
            </a:fld>
            <a:endParaRPr lang="en-US"/>
          </a:p>
        </p:txBody>
      </p:sp>
    </p:spTree>
    <p:extLst>
      <p:ext uri="{BB962C8B-B14F-4D97-AF65-F5344CB8AC3E}">
        <p14:creationId xmlns:p14="http://schemas.microsoft.com/office/powerpoint/2010/main" val="4185782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22, 20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64</a:t>
            </a:fld>
            <a:endParaRPr lang="en-US"/>
          </a:p>
        </p:txBody>
      </p:sp>
    </p:spTree>
    <p:extLst>
      <p:ext uri="{BB962C8B-B14F-4D97-AF65-F5344CB8AC3E}">
        <p14:creationId xmlns:p14="http://schemas.microsoft.com/office/powerpoint/2010/main" val="2266421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TQ22, 24</a:t>
            </a:r>
          </a:p>
        </p:txBody>
      </p:sp>
      <p:sp>
        <p:nvSpPr>
          <p:cNvPr id="4" name="Slide Number Placeholder 3"/>
          <p:cNvSpPr>
            <a:spLocks noGrp="1"/>
          </p:cNvSpPr>
          <p:nvPr>
            <p:ph type="sldNum" sz="quarter" idx="5"/>
          </p:nvPr>
        </p:nvSpPr>
        <p:spPr/>
        <p:txBody>
          <a:bodyPr/>
          <a:lstStyle/>
          <a:p>
            <a:fld id="{1D53A36E-16BA-FE4D-A1E3-A0A9866F63ED}" type="slidenum">
              <a:rPr lang="en-US" smtClean="0"/>
              <a:t>65</a:t>
            </a:fld>
            <a:endParaRPr lang="en-US"/>
          </a:p>
        </p:txBody>
      </p:sp>
    </p:spTree>
    <p:extLst>
      <p:ext uri="{BB962C8B-B14F-4D97-AF65-F5344CB8AC3E}">
        <p14:creationId xmlns:p14="http://schemas.microsoft.com/office/powerpoint/2010/main" val="2966603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16, 31</a:t>
            </a:r>
          </a:p>
          <a:p>
            <a:r>
              <a:rPr lang="en-GB"/>
              <a:t>PS 25, 12</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66</a:t>
            </a:fld>
            <a:endParaRPr lang="en-US"/>
          </a:p>
        </p:txBody>
      </p:sp>
    </p:spTree>
    <p:extLst>
      <p:ext uri="{BB962C8B-B14F-4D97-AF65-F5344CB8AC3E}">
        <p14:creationId xmlns:p14="http://schemas.microsoft.com/office/powerpoint/2010/main" val="866039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8</a:t>
            </a:r>
          </a:p>
        </p:txBody>
      </p:sp>
      <p:sp>
        <p:nvSpPr>
          <p:cNvPr id="4" name="Slide Number Placeholder 3"/>
          <p:cNvSpPr>
            <a:spLocks noGrp="1"/>
          </p:cNvSpPr>
          <p:nvPr>
            <p:ph type="sldNum" sz="quarter" idx="5"/>
          </p:nvPr>
        </p:nvSpPr>
        <p:spPr/>
        <p:txBody>
          <a:bodyPr/>
          <a:lstStyle/>
          <a:p>
            <a:fld id="{1D53A36E-16BA-FE4D-A1E3-A0A9866F63ED}" type="slidenum">
              <a:rPr lang="en-US" smtClean="0"/>
              <a:t>67</a:t>
            </a:fld>
            <a:endParaRPr lang="en-US"/>
          </a:p>
        </p:txBody>
      </p:sp>
    </p:spTree>
    <p:extLst>
      <p:ext uri="{BB962C8B-B14F-4D97-AF65-F5344CB8AC3E}">
        <p14:creationId xmlns:p14="http://schemas.microsoft.com/office/powerpoint/2010/main" val="3128951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8, 9</a:t>
            </a:r>
          </a:p>
        </p:txBody>
      </p:sp>
      <p:sp>
        <p:nvSpPr>
          <p:cNvPr id="4" name="Slide Number Placeholder 3"/>
          <p:cNvSpPr>
            <a:spLocks noGrp="1"/>
          </p:cNvSpPr>
          <p:nvPr>
            <p:ph type="sldNum" sz="quarter" idx="5"/>
          </p:nvPr>
        </p:nvSpPr>
        <p:spPr/>
        <p:txBody>
          <a:bodyPr/>
          <a:lstStyle/>
          <a:p>
            <a:fld id="{1D53A36E-16BA-FE4D-A1E3-A0A9866F63ED}" type="slidenum">
              <a:rPr lang="en-US" smtClean="0"/>
              <a:t>68</a:t>
            </a:fld>
            <a:endParaRPr lang="en-US"/>
          </a:p>
        </p:txBody>
      </p:sp>
    </p:spTree>
    <p:extLst>
      <p:ext uri="{BB962C8B-B14F-4D97-AF65-F5344CB8AC3E}">
        <p14:creationId xmlns:p14="http://schemas.microsoft.com/office/powerpoint/2010/main" val="2515493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11, 13</a:t>
            </a:r>
          </a:p>
        </p:txBody>
      </p:sp>
      <p:sp>
        <p:nvSpPr>
          <p:cNvPr id="4" name="Slide Number Placeholder 3"/>
          <p:cNvSpPr>
            <a:spLocks noGrp="1"/>
          </p:cNvSpPr>
          <p:nvPr>
            <p:ph type="sldNum" sz="quarter" idx="5"/>
          </p:nvPr>
        </p:nvSpPr>
        <p:spPr/>
        <p:txBody>
          <a:bodyPr/>
          <a:lstStyle/>
          <a:p>
            <a:fld id="{1D53A36E-16BA-FE4D-A1E3-A0A9866F63ED}" type="slidenum">
              <a:rPr lang="en-US" smtClean="0"/>
              <a:t>70</a:t>
            </a:fld>
            <a:endParaRPr lang="en-US"/>
          </a:p>
        </p:txBody>
      </p:sp>
    </p:spTree>
    <p:extLst>
      <p:ext uri="{BB962C8B-B14F-4D97-AF65-F5344CB8AC3E}">
        <p14:creationId xmlns:p14="http://schemas.microsoft.com/office/powerpoint/2010/main" val="826225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34</a:t>
            </a:r>
          </a:p>
          <a:p>
            <a:r>
              <a:rPr lang="en-GB"/>
              <a:t>TQ 30</a:t>
            </a:r>
          </a:p>
          <a:p>
            <a:r>
              <a:rPr lang="en-GB"/>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71</a:t>
            </a:fld>
            <a:endParaRPr lang="en-US"/>
          </a:p>
        </p:txBody>
      </p:sp>
    </p:spTree>
    <p:extLst>
      <p:ext uri="{BB962C8B-B14F-4D97-AF65-F5344CB8AC3E}">
        <p14:creationId xmlns:p14="http://schemas.microsoft.com/office/powerpoint/2010/main" val="1598138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34</a:t>
            </a:r>
          </a:p>
        </p:txBody>
      </p:sp>
      <p:sp>
        <p:nvSpPr>
          <p:cNvPr id="4" name="Slide Number Placeholder 3"/>
          <p:cNvSpPr>
            <a:spLocks noGrp="1"/>
          </p:cNvSpPr>
          <p:nvPr>
            <p:ph type="sldNum" sz="quarter" idx="5"/>
          </p:nvPr>
        </p:nvSpPr>
        <p:spPr/>
        <p:txBody>
          <a:bodyPr/>
          <a:lstStyle/>
          <a:p>
            <a:fld id="{1D53A36E-16BA-FE4D-A1E3-A0A9866F63ED}" type="slidenum">
              <a:rPr lang="en-US" smtClean="0"/>
              <a:t>72</a:t>
            </a:fld>
            <a:endParaRPr lang="en-US"/>
          </a:p>
        </p:txBody>
      </p:sp>
    </p:spTree>
    <p:extLst>
      <p:ext uri="{BB962C8B-B14F-4D97-AF65-F5344CB8AC3E}">
        <p14:creationId xmlns:p14="http://schemas.microsoft.com/office/powerpoint/2010/main" val="199136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34</a:t>
            </a:r>
          </a:p>
          <a:p>
            <a:r>
              <a:rPr lang="en-GB"/>
              <a:t>Teaching Q30</a:t>
            </a:r>
          </a:p>
        </p:txBody>
      </p:sp>
      <p:sp>
        <p:nvSpPr>
          <p:cNvPr id="4" name="Slide Number Placeholder 3"/>
          <p:cNvSpPr>
            <a:spLocks noGrp="1"/>
          </p:cNvSpPr>
          <p:nvPr>
            <p:ph type="sldNum" sz="quarter" idx="5"/>
          </p:nvPr>
        </p:nvSpPr>
        <p:spPr/>
        <p:txBody>
          <a:bodyPr/>
          <a:lstStyle/>
          <a:p>
            <a:fld id="{1D53A36E-16BA-FE4D-A1E3-A0A9866F63ED}" type="slidenum">
              <a:rPr lang="en-US" smtClean="0"/>
              <a:t>22</a:t>
            </a:fld>
            <a:endParaRPr lang="en-US"/>
          </a:p>
        </p:txBody>
      </p:sp>
    </p:spTree>
    <p:extLst>
      <p:ext uri="{BB962C8B-B14F-4D97-AF65-F5344CB8AC3E}">
        <p14:creationId xmlns:p14="http://schemas.microsoft.com/office/powerpoint/2010/main" val="1664564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12, 19, 20</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73</a:t>
            </a:fld>
            <a:endParaRPr lang="en-US"/>
          </a:p>
        </p:txBody>
      </p:sp>
    </p:spTree>
    <p:extLst>
      <p:ext uri="{BB962C8B-B14F-4D97-AF65-F5344CB8AC3E}">
        <p14:creationId xmlns:p14="http://schemas.microsoft.com/office/powerpoint/2010/main" val="540461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17, </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74</a:t>
            </a:fld>
            <a:endParaRPr lang="en-US"/>
          </a:p>
        </p:txBody>
      </p:sp>
    </p:spTree>
    <p:extLst>
      <p:ext uri="{BB962C8B-B14F-4D97-AF65-F5344CB8AC3E}">
        <p14:creationId xmlns:p14="http://schemas.microsoft.com/office/powerpoint/2010/main" val="3712076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q 14, 10, 13</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75</a:t>
            </a:fld>
            <a:endParaRPr lang="en-US"/>
          </a:p>
        </p:txBody>
      </p:sp>
    </p:spTree>
    <p:extLst>
      <p:ext uri="{BB962C8B-B14F-4D97-AF65-F5344CB8AC3E}">
        <p14:creationId xmlns:p14="http://schemas.microsoft.com/office/powerpoint/2010/main" val="1167849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 Q 25, 23, 18</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77</a:t>
            </a:fld>
            <a:endParaRPr lang="en-US"/>
          </a:p>
        </p:txBody>
      </p:sp>
    </p:spTree>
    <p:extLst>
      <p:ext uri="{BB962C8B-B14F-4D97-AF65-F5344CB8AC3E}">
        <p14:creationId xmlns:p14="http://schemas.microsoft.com/office/powerpoint/2010/main" val="3748464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 Q 18, 23</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78</a:t>
            </a:fld>
            <a:endParaRPr lang="en-US"/>
          </a:p>
        </p:txBody>
      </p:sp>
    </p:spTree>
    <p:extLst>
      <p:ext uri="{BB962C8B-B14F-4D97-AF65-F5344CB8AC3E}">
        <p14:creationId xmlns:p14="http://schemas.microsoft.com/office/powerpoint/2010/main" val="2404783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PS 12</a:t>
            </a:r>
          </a:p>
          <a:p>
            <a:endParaRPr lang="en-GB"/>
          </a:p>
        </p:txBody>
      </p:sp>
      <p:sp>
        <p:nvSpPr>
          <p:cNvPr id="4" name="Slide Number Placeholder 3"/>
          <p:cNvSpPr>
            <a:spLocks noGrp="1"/>
          </p:cNvSpPr>
          <p:nvPr>
            <p:ph type="sldNum" sz="quarter" idx="5"/>
          </p:nvPr>
        </p:nvSpPr>
        <p:spPr/>
        <p:txBody>
          <a:bodyPr/>
          <a:lstStyle/>
          <a:p>
            <a:fld id="{1D53A36E-16BA-FE4D-A1E3-A0A9866F63ED}" type="slidenum">
              <a:rPr lang="en-US" smtClean="0"/>
              <a:t>80</a:t>
            </a:fld>
            <a:endParaRPr lang="en-US"/>
          </a:p>
        </p:txBody>
      </p:sp>
    </p:spTree>
    <p:extLst>
      <p:ext uri="{BB962C8B-B14F-4D97-AF65-F5344CB8AC3E}">
        <p14:creationId xmlns:p14="http://schemas.microsoft.com/office/powerpoint/2010/main" val="172997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34</a:t>
            </a:r>
          </a:p>
          <a:p>
            <a:r>
              <a:rPr lang="en-GB"/>
              <a:t>Teaching Q30</a:t>
            </a:r>
          </a:p>
          <a:p>
            <a:r>
              <a:rPr lang="en-GB"/>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23</a:t>
            </a:fld>
            <a:endParaRPr lang="en-US"/>
          </a:p>
        </p:txBody>
      </p:sp>
    </p:spTree>
    <p:extLst>
      <p:ext uri="{BB962C8B-B14F-4D97-AF65-F5344CB8AC3E}">
        <p14:creationId xmlns:p14="http://schemas.microsoft.com/office/powerpoint/2010/main" val="336267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 Q 34</a:t>
            </a:r>
          </a:p>
          <a:p>
            <a:r>
              <a:rPr lang="en-GB"/>
              <a:t>Teaching Q30</a:t>
            </a:r>
          </a:p>
        </p:txBody>
      </p:sp>
      <p:sp>
        <p:nvSpPr>
          <p:cNvPr id="4" name="Slide Number Placeholder 3"/>
          <p:cNvSpPr>
            <a:spLocks noGrp="1"/>
          </p:cNvSpPr>
          <p:nvPr>
            <p:ph type="sldNum" sz="quarter" idx="5"/>
          </p:nvPr>
        </p:nvSpPr>
        <p:spPr/>
        <p:txBody>
          <a:bodyPr/>
          <a:lstStyle/>
          <a:p>
            <a:fld id="{1D53A36E-16BA-FE4D-A1E3-A0A9866F63ED}" type="slidenum">
              <a:rPr lang="en-US" smtClean="0"/>
              <a:t>24</a:t>
            </a:fld>
            <a:endParaRPr lang="en-US"/>
          </a:p>
        </p:txBody>
      </p:sp>
    </p:spTree>
    <p:extLst>
      <p:ext uri="{BB962C8B-B14F-4D97-AF65-F5344CB8AC3E}">
        <p14:creationId xmlns:p14="http://schemas.microsoft.com/office/powerpoint/2010/main" val="81330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Teaching: Q 23 (comparison graph available) and Q 8</a:t>
            </a:r>
          </a:p>
          <a:p>
            <a:r>
              <a:rPr lang="en-GB"/>
              <a:t>Learner: Q22 Q10</a:t>
            </a:r>
          </a:p>
        </p:txBody>
      </p:sp>
      <p:sp>
        <p:nvSpPr>
          <p:cNvPr id="4" name="Slide Number Placeholder 3"/>
          <p:cNvSpPr>
            <a:spLocks noGrp="1"/>
          </p:cNvSpPr>
          <p:nvPr>
            <p:ph type="sldNum" sz="quarter" idx="5"/>
          </p:nvPr>
        </p:nvSpPr>
        <p:spPr/>
        <p:txBody>
          <a:bodyPr/>
          <a:lstStyle/>
          <a:p>
            <a:fld id="{1D53A36E-16BA-FE4D-A1E3-A0A9866F63ED}" type="slidenum">
              <a:rPr lang="en-US" smtClean="0"/>
              <a:t>25</a:t>
            </a:fld>
            <a:endParaRPr lang="en-US"/>
          </a:p>
        </p:txBody>
      </p:sp>
    </p:spTree>
    <p:extLst>
      <p:ext uri="{BB962C8B-B14F-4D97-AF65-F5344CB8AC3E}">
        <p14:creationId xmlns:p14="http://schemas.microsoft.com/office/powerpoint/2010/main" val="293700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Teaching: Q 23 (comparison graph available) and Q 8</a:t>
            </a:r>
          </a:p>
          <a:p>
            <a:r>
              <a:rPr lang="en-GB"/>
              <a:t>Learner: Q22 Q10</a:t>
            </a:r>
          </a:p>
          <a:p>
            <a:r>
              <a:rPr lang="en-GB"/>
              <a:t>PS 8, 12, 17, 18 </a:t>
            </a:r>
          </a:p>
        </p:txBody>
      </p:sp>
      <p:sp>
        <p:nvSpPr>
          <p:cNvPr id="4" name="Slide Number Placeholder 3"/>
          <p:cNvSpPr>
            <a:spLocks noGrp="1"/>
          </p:cNvSpPr>
          <p:nvPr>
            <p:ph type="sldNum" sz="quarter" idx="5"/>
          </p:nvPr>
        </p:nvSpPr>
        <p:spPr/>
        <p:txBody>
          <a:bodyPr/>
          <a:lstStyle/>
          <a:p>
            <a:fld id="{1D53A36E-16BA-FE4D-A1E3-A0A9866F63ED}" type="slidenum">
              <a:rPr lang="en-US" smtClean="0"/>
              <a:t>26</a:t>
            </a:fld>
            <a:endParaRPr lang="en-US"/>
          </a:p>
        </p:txBody>
      </p:sp>
    </p:spTree>
    <p:extLst>
      <p:ext uri="{BB962C8B-B14F-4D97-AF65-F5344CB8AC3E}">
        <p14:creationId xmlns:p14="http://schemas.microsoft.com/office/powerpoint/2010/main" val="43587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9F0284-39D1-8847-BAB0-805271F61EC5}"/>
              </a:ext>
            </a:extLst>
          </p:cNvPr>
          <p:cNvSpPr>
            <a:spLocks noGrp="1"/>
          </p:cNvSpPr>
          <p:nvPr>
            <p:ph type="ctrTitle" hasCustomPrompt="1"/>
          </p:nvPr>
        </p:nvSpPr>
        <p:spPr>
          <a:xfrm>
            <a:off x="882650" y="6100164"/>
            <a:ext cx="6927311" cy="720592"/>
          </a:xfrm>
        </p:spPr>
        <p:txBody>
          <a:bodyPr>
            <a:normAutofit/>
          </a:bodyPr>
          <a:lstStyle>
            <a:lvl1pPr>
              <a:defRPr sz="4400">
                <a:solidFill>
                  <a:schemeClr val="bg1"/>
                </a:solidFill>
                <a:latin typeface="+mn-lt"/>
              </a:defRPr>
            </a:lvl1pPr>
          </a:lstStyle>
          <a:p>
            <a:r>
              <a:rPr lang="en-US" sz="4400"/>
              <a:t>Presentation Title</a:t>
            </a:r>
            <a:endParaRPr lang="en-US"/>
          </a:p>
        </p:txBody>
      </p:sp>
      <p:sp>
        <p:nvSpPr>
          <p:cNvPr id="8" name="Subtitle 2">
            <a:extLst>
              <a:ext uri="{FF2B5EF4-FFF2-40B4-BE49-F238E27FC236}">
                <a16:creationId xmlns:a16="http://schemas.microsoft.com/office/drawing/2014/main" id="{78D7AE53-DFE4-184E-9018-77DC28613541}"/>
              </a:ext>
            </a:extLst>
          </p:cNvPr>
          <p:cNvSpPr>
            <a:spLocks noGrp="1"/>
          </p:cNvSpPr>
          <p:nvPr>
            <p:ph type="subTitle" idx="1" hasCustomPrompt="1"/>
          </p:nvPr>
        </p:nvSpPr>
        <p:spPr>
          <a:xfrm>
            <a:off x="882650" y="6820756"/>
            <a:ext cx="4314310" cy="380144"/>
          </a:xfrm>
        </p:spPr>
        <p:txBody>
          <a:bodyPr>
            <a:noAutofit/>
          </a:bodyPr>
          <a:lstStyle>
            <a:lvl1pPr marL="0" indent="0">
              <a:buNone/>
              <a:defRPr sz="3000" b="1">
                <a:solidFill>
                  <a:schemeClr val="accent2"/>
                </a:solidFill>
                <a:latin typeface="+mn-lt"/>
              </a:defRPr>
            </a:lvl1pPr>
          </a:lstStyle>
          <a:p>
            <a:r>
              <a:rPr lang="en-US">
                <a:latin typeface="+mn-lt"/>
              </a:rPr>
              <a:t>Date</a:t>
            </a:r>
            <a:endParaRPr lang="en-US"/>
          </a:p>
        </p:txBody>
      </p:sp>
    </p:spTree>
    <p:extLst>
      <p:ext uri="{BB962C8B-B14F-4D97-AF65-F5344CB8AC3E}">
        <p14:creationId xmlns:p14="http://schemas.microsoft.com/office/powerpoint/2010/main" val="3525237687"/>
      </p:ext>
    </p:extLst>
  </p:cSld>
  <p:clrMapOvr>
    <a:masterClrMapping/>
  </p:clrMapOvr>
  <p:extLst>
    <p:ext uri="{DCECCB84-F9BA-43D5-87BE-67443E8EF086}">
      <p15:sldGuideLst xmlns:p15="http://schemas.microsoft.com/office/powerpoint/2012/main">
        <p15:guide id="1" orient="horz" pos="4536" userDrawn="1">
          <p15:clr>
            <a:srgbClr val="FBAE40"/>
          </p15:clr>
        </p15:guide>
        <p15:guide id="2" pos="5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3989" y="2012414"/>
            <a:ext cx="5248373" cy="4388386"/>
          </a:xfrm>
        </p:spPr>
        <p:txBody>
          <a:bodyPr numCol="1" spcCol="72000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smtClean="0">
                <a:effectLst/>
                <a:latin typeface="Calibri" panose="020F0502020204030204" pitchFamily="34" charset="0"/>
                <a:cs typeface="Calibri" panose="020F0502020204030204" pitchFamily="34" charset="0"/>
              </a:defRPr>
            </a:lvl1pPr>
          </a:lstStyle>
          <a:p>
            <a:r>
              <a:rPr lang="en-GB" err="1">
                <a:effectLst/>
                <a:latin typeface="Calibri" panose="020F0502020204030204" pitchFamily="34" charset="0"/>
              </a:rPr>
              <a:t>Invellab</a:t>
            </a:r>
            <a:r>
              <a:rPr lang="en-GB">
                <a:effectLst/>
                <a:latin typeface="Calibri" panose="020F0502020204030204" pitchFamily="34" charset="0"/>
              </a:rPr>
              <a:t> id </a:t>
            </a:r>
            <a:r>
              <a:rPr lang="en-GB" err="1">
                <a:effectLst/>
                <a:latin typeface="Calibri" panose="020F0502020204030204" pitchFamily="34" charset="0"/>
              </a:rPr>
              <a:t>quiberumqui</a:t>
            </a:r>
            <a:r>
              <a:rPr lang="en-GB">
                <a:effectLst/>
                <a:latin typeface="Calibri" panose="020F0502020204030204" pitchFamily="34" charset="0"/>
              </a:rPr>
              <a:t> non </a:t>
            </a:r>
            <a:r>
              <a:rPr lang="en-GB" err="1">
                <a:effectLst/>
                <a:latin typeface="Calibri" panose="020F0502020204030204" pitchFamily="34" charset="0"/>
              </a:rPr>
              <a:t>rerovit</a:t>
            </a:r>
            <a:r>
              <a:rPr lang="en-GB">
                <a:effectLst/>
                <a:latin typeface="Calibri" panose="020F0502020204030204" pitchFamily="34" charset="0"/>
              </a:rPr>
              <a:t> era </a:t>
            </a:r>
            <a:r>
              <a:rPr lang="en-GB" err="1">
                <a:effectLst/>
                <a:latin typeface="Calibri" panose="020F0502020204030204" pitchFamily="34" charset="0"/>
              </a:rPr>
              <a:t>consequunt</a:t>
            </a:r>
            <a:r>
              <a:rPr lang="en-GB">
                <a:effectLst/>
                <a:latin typeface="Calibri" panose="020F0502020204030204" pitchFamily="34" charset="0"/>
              </a:rPr>
              <a:t> </a:t>
            </a:r>
            <a:r>
              <a:rPr lang="en-GB" err="1">
                <a:effectLst/>
                <a:latin typeface="Calibri" panose="020F0502020204030204" pitchFamily="34" charset="0"/>
              </a:rPr>
              <a:t>accabor</a:t>
            </a:r>
            <a:r>
              <a:rPr lang="en-GB">
                <a:effectLst/>
                <a:latin typeface="Calibri" panose="020F0502020204030204" pitchFamily="34" charset="0"/>
              </a:rPr>
              <a:t> </a:t>
            </a:r>
            <a:r>
              <a:rPr lang="en-GB" err="1">
                <a:effectLst/>
                <a:latin typeface="Calibri" panose="020F0502020204030204" pitchFamily="34" charset="0"/>
              </a:rPr>
              <a:t>epelicabo</a:t>
            </a:r>
            <a:r>
              <a:rPr lang="en-GB">
                <a:effectLst/>
                <a:latin typeface="Calibri" panose="020F0502020204030204" pitchFamily="34" charset="0"/>
              </a:rPr>
              <a:t>. Nam, id ex </a:t>
            </a:r>
            <a:r>
              <a:rPr lang="en-GB" err="1">
                <a:effectLst/>
                <a:latin typeface="Calibri" panose="020F0502020204030204" pitchFamily="34" charset="0"/>
              </a:rPr>
              <a:t>enis</a:t>
            </a:r>
            <a:r>
              <a:rPr lang="en-GB">
                <a:effectLst/>
                <a:latin typeface="Calibri" panose="020F0502020204030204" pitchFamily="34" charset="0"/>
              </a:rPr>
              <a:t> </a:t>
            </a:r>
            <a:r>
              <a:rPr lang="en-GB" err="1">
                <a:effectLst/>
                <a:latin typeface="Calibri" panose="020F0502020204030204" pitchFamily="34" charset="0"/>
              </a:rPr>
              <a:t>alis</a:t>
            </a:r>
            <a:r>
              <a:rPr lang="en-GB">
                <a:effectLst/>
                <a:latin typeface="Calibri" panose="020F0502020204030204" pitchFamily="34" charset="0"/>
              </a:rPr>
              <a:t> es </a:t>
            </a:r>
            <a:r>
              <a:rPr lang="en-GB" err="1">
                <a:effectLst/>
                <a:latin typeface="Calibri" panose="020F0502020204030204" pitchFamily="34" charset="0"/>
              </a:rPr>
              <a:t>doluptas</a:t>
            </a:r>
            <a:r>
              <a:rPr lang="en-GB">
                <a:effectLst/>
                <a:latin typeface="Calibri" panose="020F0502020204030204" pitchFamily="34" charset="0"/>
              </a:rPr>
              <a:t> sunt pa non </a:t>
            </a:r>
            <a:r>
              <a:rPr lang="en-GB" err="1">
                <a:effectLst/>
                <a:latin typeface="Calibri" panose="020F0502020204030204" pitchFamily="34" charset="0"/>
              </a:rPr>
              <a:t>plaudam</a:t>
            </a:r>
            <a:r>
              <a:rPr lang="en-GB">
                <a:effectLst/>
                <a:latin typeface="Calibri" panose="020F0502020204030204" pitchFamily="34" charset="0"/>
              </a:rPr>
              <a:t> </a:t>
            </a:r>
            <a:r>
              <a:rPr lang="en-GB" err="1">
                <a:effectLst/>
                <a:latin typeface="Calibri" panose="020F0502020204030204" pitchFamily="34" charset="0"/>
              </a:rPr>
              <a:t>rateseque</a:t>
            </a:r>
            <a:r>
              <a:rPr lang="en-GB">
                <a:effectLst/>
                <a:latin typeface="Calibri" panose="020F0502020204030204" pitchFamily="34" charset="0"/>
              </a:rPr>
              <a:t> </a:t>
            </a:r>
            <a:r>
              <a:rPr lang="en-GB" err="1">
                <a:effectLst/>
                <a:latin typeface="Calibri" panose="020F0502020204030204" pitchFamily="34" charset="0"/>
              </a:rPr>
              <a:t>oditibusae</a:t>
            </a:r>
            <a:r>
              <a:rPr lang="en-GB">
                <a:effectLst/>
                <a:latin typeface="Calibri" panose="020F0502020204030204" pitchFamily="34" charset="0"/>
              </a:rPr>
              <a:t> is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eturem</a:t>
            </a:r>
            <a:r>
              <a:rPr lang="en-GB">
                <a:effectLst/>
                <a:latin typeface="Calibri" panose="020F0502020204030204" pitchFamily="34" charset="0"/>
              </a:rPr>
              <a:t> </a:t>
            </a:r>
            <a:r>
              <a:rPr lang="en-GB" err="1">
                <a:effectLst/>
                <a:latin typeface="Calibri" panose="020F0502020204030204" pitchFamily="34" charset="0"/>
              </a:rPr>
              <a:t>ea</a:t>
            </a:r>
            <a:r>
              <a:rPr lang="en-GB">
                <a:effectLst/>
                <a:latin typeface="Calibri" panose="020F0502020204030204" pitchFamily="34" charset="0"/>
              </a:rPr>
              <a:t> dent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esed</a:t>
            </a:r>
            <a:r>
              <a:rPr lang="en-GB">
                <a:effectLst/>
                <a:latin typeface="Calibri" panose="020F0502020204030204" pitchFamily="34" charset="0"/>
              </a:rPr>
              <a:t> </a:t>
            </a:r>
            <a:r>
              <a:rPr lang="en-GB" err="1">
                <a:effectLst/>
                <a:latin typeface="Calibri" panose="020F0502020204030204" pitchFamily="34" charset="0"/>
              </a:rPr>
              <a:t>modis</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id </a:t>
            </a:r>
            <a:r>
              <a:rPr lang="en-GB" err="1">
                <a:effectLst/>
                <a:latin typeface="Calibri" panose="020F0502020204030204" pitchFamily="34" charset="0"/>
              </a:rPr>
              <a:t>modit</a:t>
            </a:r>
            <a:r>
              <a:rPr lang="en-GB">
                <a:effectLst/>
                <a:latin typeface="Calibri" panose="020F0502020204030204" pitchFamily="34" charset="0"/>
              </a:rPr>
              <a:t> mi, </a:t>
            </a:r>
            <a:r>
              <a:rPr lang="en-GB" err="1">
                <a:effectLst/>
                <a:latin typeface="Calibri" panose="020F0502020204030204" pitchFamily="34" charset="0"/>
              </a:rPr>
              <a:t>omnit</a:t>
            </a:r>
            <a:r>
              <a:rPr lang="en-GB">
                <a:effectLst/>
                <a:latin typeface="Calibri" panose="020F0502020204030204" pitchFamily="34" charset="0"/>
              </a:rPr>
              <a:t> </a:t>
            </a:r>
            <a:r>
              <a:rPr lang="en-GB" err="1">
                <a:effectLst/>
                <a:latin typeface="Calibri" panose="020F0502020204030204" pitchFamily="34" charset="0"/>
              </a:rPr>
              <a:t>accusci</a:t>
            </a:r>
            <a:r>
              <a:rPr lang="en-GB">
                <a:effectLst/>
                <a:latin typeface="Calibri" panose="020F0502020204030204" pitchFamily="34" charset="0"/>
              </a:rPr>
              <a:t> </a:t>
            </a:r>
            <a:r>
              <a:rPr lang="en-GB" err="1">
                <a:effectLst/>
                <a:latin typeface="Calibri" panose="020F0502020204030204" pitchFamily="34" charset="0"/>
              </a:rPr>
              <a:t>magnatur</a:t>
            </a:r>
            <a:r>
              <a:rPr lang="en-GB">
                <a:effectLst/>
                <a:latin typeface="Calibri" panose="020F0502020204030204" pitchFamily="34" charset="0"/>
              </a:rPr>
              <a:t>, </a:t>
            </a:r>
            <a:r>
              <a:rPr lang="en-GB" err="1">
                <a:effectLst/>
                <a:latin typeface="Calibri" panose="020F0502020204030204" pitchFamily="34" charset="0"/>
              </a:rPr>
              <a:t>solum</a:t>
            </a:r>
            <a:r>
              <a:rPr lang="en-GB">
                <a:effectLst/>
                <a:latin typeface="Calibri" panose="020F0502020204030204" pitchFamily="34" charset="0"/>
              </a:rPr>
              <a:t> int </a:t>
            </a:r>
            <a:r>
              <a:rPr lang="en-GB" err="1">
                <a:effectLst/>
                <a:latin typeface="Calibri" panose="020F0502020204030204" pitchFamily="34" charset="0"/>
              </a:rPr>
              <a:t>ullandi</a:t>
            </a:r>
            <a:r>
              <a:rPr lang="en-GB">
                <a:effectLst/>
                <a:latin typeface="Calibri" panose="020F0502020204030204" pitchFamily="34" charset="0"/>
              </a:rPr>
              <a:t> </a:t>
            </a:r>
            <a:r>
              <a:rPr lang="en-GB" err="1">
                <a:effectLst/>
                <a:latin typeface="Calibri" panose="020F0502020204030204" pitchFamily="34" charset="0"/>
              </a:rPr>
              <a:t>oreium</a:t>
            </a:r>
            <a:r>
              <a:rPr lang="en-GB">
                <a:effectLst/>
                <a:latin typeface="Calibri" panose="020F0502020204030204" pitchFamily="34" charset="0"/>
              </a:rPr>
              <a:t> </a:t>
            </a:r>
            <a:r>
              <a:rPr lang="en-GB" err="1">
                <a:effectLst/>
                <a:latin typeface="Calibri" panose="020F0502020204030204" pitchFamily="34" charset="0"/>
              </a:rPr>
              <a:t>eos</a:t>
            </a:r>
            <a:r>
              <a:rPr lang="en-GB">
                <a:effectLst/>
                <a:latin typeface="Calibri" panose="020F0502020204030204" pitchFamily="34" charset="0"/>
              </a:rPr>
              <a:t> </a:t>
            </a:r>
            <a:r>
              <a:rPr lang="en-GB" err="1">
                <a:effectLst/>
                <a:latin typeface="Calibri" panose="020F0502020204030204" pitchFamily="34" charset="0"/>
              </a:rPr>
              <a:t>aut</a:t>
            </a:r>
            <a:r>
              <a:rPr lang="en-GB">
                <a:effectLst/>
                <a:latin typeface="Calibri" panose="020F0502020204030204" pitchFamily="34" charset="0"/>
              </a:rPr>
              <a:t> que </a:t>
            </a:r>
            <a:r>
              <a:rPr lang="en-GB" err="1">
                <a:effectLst/>
                <a:latin typeface="Calibri" panose="020F0502020204030204" pitchFamily="34" charset="0"/>
              </a:rPr>
              <a:t>veligenim</a:t>
            </a:r>
            <a:r>
              <a:rPr lang="en-GB">
                <a:effectLst/>
                <a:latin typeface="Calibri" panose="020F0502020204030204" pitchFamily="34" charset="0"/>
              </a:rPr>
              <a:t> </a:t>
            </a:r>
            <a:r>
              <a:rPr lang="en-GB" err="1">
                <a:effectLst/>
                <a:latin typeface="Calibri" panose="020F0502020204030204" pitchFamily="34" charset="0"/>
              </a:rPr>
              <a:t>si</a:t>
            </a:r>
            <a:r>
              <a:rPr lang="en-GB">
                <a:effectLst/>
                <a:latin typeface="Calibri" panose="020F0502020204030204" pitchFamily="34" charset="0"/>
              </a:rPr>
              <a:t>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reperatio</a:t>
            </a:r>
            <a:r>
              <a:rPr lang="en-GB">
                <a:effectLst/>
                <a:latin typeface="Calibri" panose="020F0502020204030204" pitchFamily="34" charset="0"/>
              </a:rPr>
              <a:t> </a:t>
            </a:r>
            <a:r>
              <a:rPr lang="en-GB" err="1">
                <a:effectLst/>
                <a:latin typeface="Calibri" panose="020F0502020204030204" pitchFamily="34" charset="0"/>
              </a:rPr>
              <a:t>doluptatem</a:t>
            </a:r>
            <a:r>
              <a:rPr lang="en-GB">
                <a:effectLst/>
                <a:latin typeface="Calibri" panose="020F0502020204030204" pitchFamily="34" charset="0"/>
              </a:rPr>
              <a:t> </a:t>
            </a:r>
            <a:r>
              <a:rPr lang="en-GB" err="1">
                <a:effectLst/>
                <a:latin typeface="Calibri" panose="020F0502020204030204" pitchFamily="34" charset="0"/>
              </a:rPr>
              <a:t>voluptam</a:t>
            </a:r>
            <a:r>
              <a:rPr lang="en-GB">
                <a:effectLst/>
                <a:latin typeface="Calibri" panose="020F0502020204030204" pitchFamily="34" charset="0"/>
              </a:rPr>
              <a: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comnim</a:t>
            </a:r>
            <a:r>
              <a:rPr lang="en-GB">
                <a:effectLst/>
                <a:latin typeface="Calibri" panose="020F0502020204030204" pitchFamily="34" charset="0"/>
              </a:rPr>
              <a:t> </a:t>
            </a:r>
            <a:r>
              <a:rPr lang="en-GB" err="1">
                <a:effectLst/>
                <a:latin typeface="Calibri" panose="020F0502020204030204" pitchFamily="34" charset="0"/>
              </a:rPr>
              <a:t>fugitat</a:t>
            </a:r>
            <a:r>
              <a:rPr lang="en-GB">
                <a:effectLst/>
                <a:latin typeface="Calibri" panose="020F0502020204030204" pitchFamily="34" charset="0"/>
              </a:rPr>
              <a:t> </a:t>
            </a:r>
            <a:r>
              <a:rPr lang="en-GB" err="1">
                <a:effectLst/>
                <a:latin typeface="Calibri" panose="020F0502020204030204" pitchFamily="34" charset="0"/>
              </a:rPr>
              <a:t>iorecup</a:t>
            </a:r>
            <a:r>
              <a:rPr lang="en-GB">
                <a:effectLst/>
                <a:latin typeface="Calibri" panose="020F0502020204030204" pitchFamily="34" charset="0"/>
              </a:rPr>
              <a:t> </a:t>
            </a:r>
            <a:r>
              <a:rPr lang="en-GB" err="1">
                <a:effectLst/>
                <a:latin typeface="Calibri" panose="020F0502020204030204" pitchFamily="34" charset="0"/>
              </a:rPr>
              <a:t>tincti</a:t>
            </a:r>
            <a:r>
              <a:rPr lang="en-GB">
                <a:effectLst/>
                <a:latin typeface="Calibri" panose="020F0502020204030204" pitchFamily="34" charset="0"/>
              </a:rPr>
              <a:t>. Mus </a:t>
            </a:r>
            <a:r>
              <a:rPr lang="en-GB" err="1">
                <a:effectLst/>
                <a:latin typeface="Calibri" panose="020F0502020204030204" pitchFamily="34" charset="0"/>
              </a:rPr>
              <a:t>voloreiumet</a:t>
            </a:r>
            <a:r>
              <a:rPr lang="en-GB">
                <a:effectLst/>
                <a:latin typeface="Calibri" panose="020F0502020204030204" pitchFamily="34" charset="0"/>
              </a:rPr>
              <a:t> </a:t>
            </a:r>
            <a:r>
              <a:rPr lang="en-GB" err="1">
                <a:effectLst/>
                <a:latin typeface="Calibri" panose="020F0502020204030204" pitchFamily="34" charset="0"/>
              </a:rPr>
              <a:t>hil</a:t>
            </a:r>
            <a:r>
              <a:rPr lang="en-GB">
                <a:effectLst/>
                <a:latin typeface="Calibri" panose="020F0502020204030204" pitchFamily="34" charset="0"/>
              </a:rPr>
              <a:t> </a:t>
            </a:r>
            <a:r>
              <a:rPr lang="en-GB" err="1">
                <a:effectLst/>
                <a:latin typeface="Calibri" panose="020F0502020204030204" pitchFamily="34" charset="0"/>
              </a:rPr>
              <a:t>illesequi</a:t>
            </a:r>
            <a:r>
              <a:rPr lang="en-GB">
                <a:effectLst/>
                <a:latin typeface="Calibri" panose="020F0502020204030204" pitchFamily="34" charset="0"/>
              </a:rPr>
              <a:t> </a:t>
            </a:r>
            <a:r>
              <a:rPr lang="en-GB" err="1">
                <a:effectLst/>
                <a:latin typeface="Calibri" panose="020F0502020204030204" pitchFamily="34" charset="0"/>
              </a:rPr>
              <a:t>offi</a:t>
            </a:r>
            <a:r>
              <a:rPr lang="en-GB">
                <a:effectLst/>
                <a:latin typeface="Calibri" panose="020F0502020204030204" pitchFamily="34" charset="0"/>
              </a:rPr>
              <a:t> </a:t>
            </a:r>
            <a:r>
              <a:rPr lang="en-GB" err="1">
                <a:effectLst/>
                <a:latin typeface="Calibri" panose="020F0502020204030204" pitchFamily="34" charset="0"/>
              </a:rPr>
              <a:t>cimust</a:t>
            </a:r>
            <a:r>
              <a:rPr lang="en-GB">
                <a:effectLst/>
                <a:latin typeface="Calibri" panose="020F0502020204030204" pitchFamily="34" charset="0"/>
              </a:rPr>
              <a:t> mod </a:t>
            </a:r>
            <a:r>
              <a:rPr lang="en-GB" err="1">
                <a:effectLst/>
                <a:latin typeface="Calibri" panose="020F0502020204030204" pitchFamily="34" charset="0"/>
              </a:rPr>
              <a:t>quidis</a:t>
            </a:r>
            <a:r>
              <a:rPr lang="en-GB">
                <a:effectLst/>
                <a:latin typeface="Calibri" panose="020F0502020204030204" pitchFamily="34" charset="0"/>
              </a:rPr>
              <a:t>.</a:t>
            </a:r>
          </a:p>
          <a:p>
            <a:r>
              <a:rPr lang="en-GB">
                <a:effectLst/>
                <a:latin typeface="Calibri" panose="020F0502020204030204" pitchFamily="34" charset="0"/>
              </a:rPr>
              <a:t>Nam, id ex </a:t>
            </a:r>
            <a:r>
              <a:rPr lang="en-GB" err="1">
                <a:effectLst/>
                <a:latin typeface="Calibri" panose="020F0502020204030204" pitchFamily="34" charset="0"/>
              </a:rPr>
              <a:t>enis</a:t>
            </a:r>
            <a:r>
              <a:rPr lang="en-GB">
                <a:effectLst/>
                <a:latin typeface="Calibri" panose="020F0502020204030204" pitchFamily="34" charset="0"/>
              </a:rPr>
              <a:t> </a:t>
            </a:r>
            <a:r>
              <a:rPr lang="en-GB" err="1">
                <a:effectLst/>
                <a:latin typeface="Calibri" panose="020F0502020204030204" pitchFamily="34" charset="0"/>
              </a:rPr>
              <a:t>alis</a:t>
            </a:r>
            <a:r>
              <a:rPr lang="en-GB">
                <a:effectLst/>
                <a:latin typeface="Calibri" panose="020F0502020204030204" pitchFamily="34" charset="0"/>
              </a:rPr>
              <a:t> es </a:t>
            </a:r>
            <a:r>
              <a:rPr lang="en-GB" err="1">
                <a:effectLst/>
                <a:latin typeface="Calibri" panose="020F0502020204030204" pitchFamily="34" charset="0"/>
              </a:rPr>
              <a:t>doluptas</a:t>
            </a:r>
            <a:r>
              <a:rPr lang="en-GB">
                <a:effectLst/>
                <a:latin typeface="Calibri" panose="020F0502020204030204" pitchFamily="34" charset="0"/>
              </a:rPr>
              <a:t> sunt pa non </a:t>
            </a:r>
            <a:r>
              <a:rPr lang="en-GB" err="1">
                <a:effectLst/>
                <a:latin typeface="Calibri" panose="020F0502020204030204" pitchFamily="34" charset="0"/>
              </a:rPr>
              <a:t>plaudam</a:t>
            </a:r>
            <a:r>
              <a:rPr lang="en-GB">
                <a:effectLst/>
                <a:latin typeface="Calibri" panose="020F0502020204030204" pitchFamily="34" charset="0"/>
              </a:rPr>
              <a:t> </a:t>
            </a:r>
            <a:r>
              <a:rPr lang="en-GB" err="1">
                <a:effectLst/>
                <a:latin typeface="Calibri" panose="020F0502020204030204" pitchFamily="34" charset="0"/>
              </a:rPr>
              <a:t>rateseque</a:t>
            </a:r>
            <a:r>
              <a:rPr lang="en-GB">
                <a:effectLst/>
                <a:latin typeface="Calibri" panose="020F0502020204030204" pitchFamily="34" charset="0"/>
              </a:rPr>
              <a:t> </a:t>
            </a:r>
            <a:r>
              <a:rPr lang="en-GB" err="1">
                <a:effectLst/>
                <a:latin typeface="Calibri" panose="020F0502020204030204" pitchFamily="34" charset="0"/>
              </a:rPr>
              <a:t>oditibusae</a:t>
            </a:r>
            <a:r>
              <a:rPr lang="en-GB">
                <a:effectLst/>
                <a:latin typeface="Calibri" panose="020F0502020204030204" pitchFamily="34" charset="0"/>
              </a:rPr>
              <a:t> is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eturem</a:t>
            </a:r>
            <a:r>
              <a:rPr lang="en-GB">
                <a:effectLst/>
                <a:latin typeface="Calibri" panose="020F0502020204030204" pitchFamily="34" charset="0"/>
              </a:rPr>
              <a:t> </a:t>
            </a:r>
            <a:r>
              <a:rPr lang="en-GB" err="1">
                <a:effectLst/>
                <a:latin typeface="Calibri" panose="020F0502020204030204" pitchFamily="34" charset="0"/>
              </a:rPr>
              <a:t>ea</a:t>
            </a:r>
            <a:r>
              <a:rPr lang="en-GB">
                <a:effectLst/>
                <a:latin typeface="Calibri" panose="020F0502020204030204" pitchFamily="34" charset="0"/>
              </a:rPr>
              <a:t> dent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esed</a:t>
            </a:r>
            <a:r>
              <a:rPr lang="en-GB">
                <a:effectLst/>
                <a:latin typeface="Calibri" panose="020F0502020204030204" pitchFamily="34" charset="0"/>
              </a:rPr>
              <a:t> </a:t>
            </a:r>
            <a:r>
              <a:rPr lang="en-GB" err="1">
                <a:effectLst/>
                <a:latin typeface="Calibri" panose="020F0502020204030204" pitchFamily="34" charset="0"/>
              </a:rPr>
              <a:t>modis</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id </a:t>
            </a:r>
            <a:r>
              <a:rPr lang="en-GB" err="1">
                <a:effectLst/>
                <a:latin typeface="Calibri" panose="020F0502020204030204" pitchFamily="34" charset="0"/>
              </a:rPr>
              <a:t>modit</a:t>
            </a:r>
            <a:r>
              <a:rPr lang="en-GB">
                <a:effectLst/>
                <a:latin typeface="Calibri" panose="020F0502020204030204" pitchFamily="34" charset="0"/>
              </a:rPr>
              <a:t> mi, </a:t>
            </a:r>
            <a:r>
              <a:rPr lang="en-GB" err="1">
                <a:effectLst/>
                <a:latin typeface="Calibri" panose="020F0502020204030204" pitchFamily="34" charset="0"/>
              </a:rPr>
              <a:t>omnit</a:t>
            </a:r>
            <a:r>
              <a:rPr lang="en-GB">
                <a:effectLst/>
                <a:latin typeface="Calibri" panose="020F0502020204030204" pitchFamily="34" charset="0"/>
              </a:rPr>
              <a:t> </a:t>
            </a:r>
            <a:r>
              <a:rPr lang="en-GB" err="1">
                <a:effectLst/>
                <a:latin typeface="Calibri" panose="020F0502020204030204" pitchFamily="34" charset="0"/>
              </a:rPr>
              <a:t>accusci</a:t>
            </a:r>
            <a:r>
              <a:rPr lang="en-GB">
                <a:effectLst/>
                <a:latin typeface="Calibri" panose="020F0502020204030204" pitchFamily="34" charset="0"/>
              </a:rPr>
              <a:t> </a:t>
            </a:r>
            <a:r>
              <a:rPr lang="en-GB" err="1">
                <a:effectLst/>
                <a:latin typeface="Calibri" panose="020F0502020204030204" pitchFamily="34" charset="0"/>
              </a:rPr>
              <a:t>magnatur</a:t>
            </a:r>
            <a:r>
              <a:rPr lang="en-GB">
                <a:effectLst/>
                <a:latin typeface="Calibri" panose="020F0502020204030204" pitchFamily="34" charset="0"/>
              </a:rPr>
              <a:t>, </a:t>
            </a:r>
            <a:r>
              <a:rPr lang="en-GB" err="1">
                <a:effectLst/>
                <a:latin typeface="Calibri" panose="020F0502020204030204" pitchFamily="34" charset="0"/>
              </a:rPr>
              <a:t>solum</a:t>
            </a:r>
            <a:r>
              <a:rPr lang="en-GB">
                <a:effectLst/>
                <a:latin typeface="Calibri" panose="020F0502020204030204" pitchFamily="34" charset="0"/>
              </a:rPr>
              <a:t> int </a:t>
            </a:r>
            <a:r>
              <a:rPr lang="en-GB" err="1">
                <a:effectLst/>
                <a:latin typeface="Calibri" panose="020F0502020204030204" pitchFamily="34" charset="0"/>
              </a:rPr>
              <a:t>ullandi</a:t>
            </a:r>
            <a:r>
              <a:rPr lang="en-GB">
                <a:effectLst/>
                <a:latin typeface="Calibri" panose="020F0502020204030204" pitchFamily="34" charset="0"/>
              </a:rPr>
              <a:t> </a:t>
            </a:r>
            <a:r>
              <a:rPr lang="en-GB" err="1">
                <a:effectLst/>
                <a:latin typeface="Calibri" panose="020F0502020204030204" pitchFamily="34" charset="0"/>
              </a:rPr>
              <a:t>oreium</a:t>
            </a:r>
            <a:r>
              <a:rPr lang="en-GB">
                <a:effectLst/>
                <a:latin typeface="Calibri" panose="020F0502020204030204" pitchFamily="34" charset="0"/>
              </a:rPr>
              <a:t> </a:t>
            </a:r>
            <a:r>
              <a:rPr lang="en-GB" err="1">
                <a:effectLst/>
                <a:latin typeface="Calibri" panose="020F0502020204030204" pitchFamily="34" charset="0"/>
              </a:rPr>
              <a:t>eos</a:t>
            </a:r>
            <a:r>
              <a:rPr lang="en-GB">
                <a:effectLst/>
                <a:latin typeface="Calibri" panose="020F0502020204030204" pitchFamily="34" charset="0"/>
              </a:rPr>
              <a:t> </a:t>
            </a:r>
            <a:r>
              <a:rPr lang="en-GB" err="1">
                <a:effectLst/>
                <a:latin typeface="Calibri" panose="020F0502020204030204" pitchFamily="34" charset="0"/>
              </a:rPr>
              <a:t>aut</a:t>
            </a:r>
            <a:r>
              <a:rPr lang="en-GB">
                <a:effectLst/>
                <a:latin typeface="Calibri" panose="020F0502020204030204" pitchFamily="34" charset="0"/>
              </a:rPr>
              <a:t> que </a:t>
            </a:r>
            <a:r>
              <a:rPr lang="en-GB" err="1">
                <a:effectLst/>
                <a:latin typeface="Calibri" panose="020F0502020204030204" pitchFamily="34" charset="0"/>
              </a:rPr>
              <a:t>veligenim</a:t>
            </a:r>
            <a:r>
              <a:rPr lang="en-GB">
                <a:effectLst/>
                <a:latin typeface="Calibri" panose="020F0502020204030204" pitchFamily="34" charset="0"/>
              </a:rPr>
              <a:t> </a:t>
            </a:r>
            <a:r>
              <a:rPr lang="en-GB" err="1">
                <a:effectLst/>
                <a:latin typeface="Calibri" panose="020F0502020204030204" pitchFamily="34" charset="0"/>
              </a:rPr>
              <a:t>si</a:t>
            </a:r>
            <a:r>
              <a:rPr lang="en-GB">
                <a:effectLst/>
                <a:latin typeface="Calibri" panose="020F0502020204030204" pitchFamily="34" charset="0"/>
              </a:rPr>
              <a:t>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reperatio</a:t>
            </a:r>
            <a:r>
              <a:rPr lang="en-GB">
                <a:effectLst/>
                <a:latin typeface="Calibri" panose="020F0502020204030204" pitchFamily="34" charset="0"/>
              </a:rPr>
              <a:t> </a:t>
            </a:r>
            <a:r>
              <a:rPr lang="en-GB" err="1">
                <a:effectLst/>
                <a:latin typeface="Calibri" panose="020F0502020204030204" pitchFamily="34" charset="0"/>
              </a:rPr>
              <a:t>doluptatem</a:t>
            </a:r>
            <a:r>
              <a:rPr lang="en-GB">
                <a:effectLst/>
                <a:latin typeface="Calibri" panose="020F0502020204030204" pitchFamily="34" charset="0"/>
              </a:rPr>
              <a:t> </a:t>
            </a:r>
            <a:r>
              <a:rPr lang="en-GB" err="1">
                <a:effectLst/>
                <a:latin typeface="Calibri" panose="020F0502020204030204" pitchFamily="34" charset="0"/>
              </a:rPr>
              <a:t>voluptam</a:t>
            </a:r>
            <a:r>
              <a:rPr lang="en-GB">
                <a:effectLst/>
                <a:latin typeface="Calibri" panose="020F0502020204030204" pitchFamily="34" charset="0"/>
              </a:rPr>
              <a: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comnim</a:t>
            </a:r>
            <a:r>
              <a:rPr lang="en-GB">
                <a:effectLst/>
                <a:latin typeface="Calibri" panose="020F0502020204030204" pitchFamily="34" charset="0"/>
              </a:rPr>
              <a:t> </a:t>
            </a:r>
            <a:r>
              <a:rPr lang="en-GB" err="1">
                <a:effectLst/>
                <a:latin typeface="Calibri" panose="020F0502020204030204" pitchFamily="34" charset="0"/>
              </a:rPr>
              <a:t>fugitat</a:t>
            </a:r>
            <a:r>
              <a:rPr lang="en-GB">
                <a:effectLst/>
                <a:latin typeface="Calibri" panose="020F0502020204030204" pitchFamily="34" charset="0"/>
              </a:rPr>
              <a:t> </a:t>
            </a:r>
            <a:r>
              <a:rPr lang="en-GB" err="1">
                <a:effectLst/>
                <a:latin typeface="Calibri" panose="020F0502020204030204" pitchFamily="34" charset="0"/>
              </a:rPr>
              <a:t>iorecup</a:t>
            </a:r>
            <a:r>
              <a:rPr lang="en-GB">
                <a:effectLst/>
                <a:latin typeface="Calibri" panose="020F0502020204030204" pitchFamily="34" charset="0"/>
              </a:rPr>
              <a:t> </a:t>
            </a:r>
            <a:r>
              <a:rPr lang="en-GB" err="1">
                <a:effectLst/>
                <a:latin typeface="Calibri" panose="020F0502020204030204" pitchFamily="34" charset="0"/>
              </a:rPr>
              <a:t>tincti</a:t>
            </a:r>
            <a:r>
              <a:rPr lang="en-GB">
                <a:effectLst/>
                <a:latin typeface="Calibri" panose="020F0502020204030204" pitchFamily="34" charset="0"/>
              </a:rPr>
              <a:t>. Mus </a:t>
            </a:r>
            <a:r>
              <a:rPr lang="en-GB" err="1">
                <a:effectLst/>
                <a:latin typeface="Calibri" panose="020F0502020204030204" pitchFamily="34" charset="0"/>
              </a:rPr>
              <a:t>voloreiumet</a:t>
            </a:r>
            <a:r>
              <a:rPr lang="en-GB">
                <a:effectLst/>
                <a:latin typeface="Calibri" panose="020F0502020204030204" pitchFamily="34" charset="0"/>
              </a:rPr>
              <a:t> </a:t>
            </a:r>
            <a:r>
              <a:rPr lang="en-GB" err="1">
                <a:effectLst/>
                <a:latin typeface="Calibri" panose="020F0502020204030204" pitchFamily="34" charset="0"/>
              </a:rPr>
              <a:t>hil</a:t>
            </a:r>
            <a:r>
              <a:rPr lang="en-GB">
                <a:effectLst/>
                <a:latin typeface="Calibri" panose="020F0502020204030204" pitchFamily="34" charset="0"/>
              </a:rPr>
              <a:t> </a:t>
            </a:r>
            <a:r>
              <a:rPr lang="en-GB" err="1">
                <a:effectLst/>
                <a:latin typeface="Calibri" panose="020F0502020204030204" pitchFamily="34" charset="0"/>
              </a:rPr>
              <a:t>illesequi</a:t>
            </a:r>
            <a:r>
              <a:rPr lang="en-GB">
                <a:effectLst/>
                <a:latin typeface="Calibri" panose="020F0502020204030204" pitchFamily="34" charset="0"/>
              </a:rPr>
              <a:t> </a:t>
            </a:r>
            <a:r>
              <a:rPr lang="en-GB" err="1">
                <a:effectLst/>
                <a:latin typeface="Calibri" panose="020F0502020204030204" pitchFamily="34" charset="0"/>
              </a:rPr>
              <a:t>offi</a:t>
            </a:r>
            <a:r>
              <a:rPr lang="en-GB">
                <a:effectLst/>
                <a:latin typeface="Calibri" panose="020F0502020204030204" pitchFamily="34" charset="0"/>
              </a:rPr>
              <a:t> </a:t>
            </a:r>
            <a:r>
              <a:rPr lang="en-GB" err="1">
                <a:effectLst/>
                <a:latin typeface="Calibri" panose="020F0502020204030204" pitchFamily="34" charset="0"/>
              </a:rPr>
              <a:t>cimust</a:t>
            </a:r>
            <a:r>
              <a:rPr lang="en-GB">
                <a:effectLst/>
                <a:latin typeface="Calibri" panose="020F0502020204030204" pitchFamily="34" charset="0"/>
              </a:rPr>
              <a:t> mod </a:t>
            </a:r>
            <a:r>
              <a:rPr lang="en-GB" err="1">
                <a:effectLst/>
                <a:latin typeface="Calibri" panose="020F0502020204030204" pitchFamily="34" charset="0"/>
              </a:rPr>
              <a:t>quidis</a:t>
            </a:r>
            <a:r>
              <a:rPr lang="en-GB">
                <a:effectLst/>
                <a:latin typeface="Calibri" panose="020F0502020204030204" pitchFamily="34" charset="0"/>
              </a:rPr>
              <a:t>.</a:t>
            </a:r>
          </a:p>
        </p:txBody>
      </p:sp>
      <p:sp>
        <p:nvSpPr>
          <p:cNvPr id="8" name="Title 7">
            <a:extLst>
              <a:ext uri="{FF2B5EF4-FFF2-40B4-BE49-F238E27FC236}">
                <a16:creationId xmlns:a16="http://schemas.microsoft.com/office/drawing/2014/main" id="{59E2FCEE-DED0-FF4C-A030-815BF4B74B67}"/>
              </a:ext>
            </a:extLst>
          </p:cNvPr>
          <p:cNvSpPr>
            <a:spLocks noGrp="1"/>
          </p:cNvSpPr>
          <p:nvPr>
            <p:ph type="title" hasCustomPrompt="1"/>
          </p:nvPr>
        </p:nvSpPr>
        <p:spPr>
          <a:xfrm>
            <a:off x="923985" y="1017143"/>
            <a:ext cx="4086948" cy="431514"/>
          </a:xfrm>
        </p:spPr>
        <p:txBody>
          <a:bodyPr>
            <a:normAutofit/>
          </a:bodyPr>
          <a:lstStyle>
            <a:lvl1pPr>
              <a:defRPr sz="4022" b="1" i="0">
                <a:solidFill>
                  <a:schemeClr val="accent1"/>
                </a:solidFill>
                <a:latin typeface="Calibri" panose="020F0502020204030204" pitchFamily="34" charset="0"/>
                <a:cs typeface="Calibri" panose="020F0502020204030204" pitchFamily="34" charset="0"/>
              </a:defRPr>
            </a:lvl1pPr>
          </a:lstStyle>
          <a:p>
            <a:r>
              <a:rPr lang="en-US"/>
              <a:t>Main Headline</a:t>
            </a:r>
          </a:p>
        </p:txBody>
      </p:sp>
      <p:sp>
        <p:nvSpPr>
          <p:cNvPr id="9" name="Date Placeholder 8">
            <a:extLst>
              <a:ext uri="{FF2B5EF4-FFF2-40B4-BE49-F238E27FC236}">
                <a16:creationId xmlns:a16="http://schemas.microsoft.com/office/drawing/2014/main" id="{40AAE715-DBDF-174D-9FDE-10A6FE65F5CD}"/>
              </a:ext>
            </a:extLst>
          </p:cNvPr>
          <p:cNvSpPr>
            <a:spLocks noGrp="1"/>
          </p:cNvSpPr>
          <p:nvPr>
            <p:ph type="dt" sz="half" idx="10"/>
          </p:nvPr>
        </p:nvSpPr>
        <p:spPr>
          <a:xfrm>
            <a:off x="923987" y="7157191"/>
            <a:ext cx="3023949" cy="251992"/>
          </a:xfrm>
        </p:spPr>
        <p:txBody>
          <a:bodyPr/>
          <a:lstStyle>
            <a:lvl1pPr>
              <a:defRPr sz="1760" b="1" i="0">
                <a:solidFill>
                  <a:schemeClr val="accent2"/>
                </a:solidFill>
                <a:latin typeface="Calibri" panose="020F0502020204030204" pitchFamily="34" charset="0"/>
                <a:cs typeface="Calibri" panose="020F0502020204030204" pitchFamily="34" charset="0"/>
              </a:defRPr>
            </a:lvl1pPr>
          </a:lstStyle>
          <a:p>
            <a:endParaRPr lang="en-US"/>
          </a:p>
        </p:txBody>
      </p:sp>
      <p:sp>
        <p:nvSpPr>
          <p:cNvPr id="15" name="Picture Placeholder 2">
            <a:extLst>
              <a:ext uri="{FF2B5EF4-FFF2-40B4-BE49-F238E27FC236}">
                <a16:creationId xmlns:a16="http://schemas.microsoft.com/office/drawing/2014/main" id="{30C8A1A8-98D8-9A41-8E43-006327F0A347}"/>
              </a:ext>
            </a:extLst>
          </p:cNvPr>
          <p:cNvSpPr>
            <a:spLocks noGrp="1" noChangeAspect="1"/>
          </p:cNvSpPr>
          <p:nvPr>
            <p:ph type="pic" idx="11"/>
          </p:nvPr>
        </p:nvSpPr>
        <p:spPr>
          <a:xfrm>
            <a:off x="7068904" y="1017142"/>
            <a:ext cx="5138296" cy="5383658"/>
          </a:xfrm>
        </p:spPr>
        <p:txBody>
          <a:bodyPr anchor="ctr">
            <a:normAutofit/>
          </a:bodyPr>
          <a:lstStyle>
            <a:lvl1pPr marL="0" indent="0" algn="ctr">
              <a:buNone/>
              <a:defRPr sz="1760" b="0" i="0">
                <a:latin typeface="Calibri" panose="020F0502020204030204" pitchFamily="34" charset="0"/>
                <a:cs typeface="Calibri" panose="020F0502020204030204" pitchFamily="34" charset="0"/>
              </a:defRPr>
            </a:lvl1pPr>
            <a:lvl2pPr marL="633458" indent="0">
              <a:buNone/>
              <a:defRPr sz="3879"/>
            </a:lvl2pPr>
            <a:lvl3pPr marL="1266913" indent="0">
              <a:buNone/>
              <a:defRPr sz="3326"/>
            </a:lvl3pPr>
            <a:lvl4pPr marL="1900369" indent="0">
              <a:buNone/>
              <a:defRPr sz="2772"/>
            </a:lvl4pPr>
            <a:lvl5pPr marL="2533825" indent="0">
              <a:buNone/>
              <a:defRPr sz="2772"/>
            </a:lvl5pPr>
            <a:lvl6pPr marL="3167283" indent="0">
              <a:buNone/>
              <a:defRPr sz="2772"/>
            </a:lvl6pPr>
            <a:lvl7pPr marL="3800738" indent="0">
              <a:buNone/>
              <a:defRPr sz="2772"/>
            </a:lvl7pPr>
            <a:lvl8pPr marL="4434196" indent="0">
              <a:buNone/>
              <a:defRPr sz="2772"/>
            </a:lvl8pPr>
            <a:lvl9pPr marL="5067651" indent="0">
              <a:buNone/>
              <a:defRPr sz="2772"/>
            </a:lvl9pPr>
          </a:lstStyle>
          <a:p>
            <a:r>
              <a:rPr lang="en-US"/>
              <a:t>Click icon to add picture</a:t>
            </a:r>
          </a:p>
        </p:txBody>
      </p:sp>
    </p:spTree>
    <p:extLst>
      <p:ext uri="{BB962C8B-B14F-4D97-AF65-F5344CB8AC3E}">
        <p14:creationId xmlns:p14="http://schemas.microsoft.com/office/powerpoint/2010/main" val="405559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A3EA8E-B819-154E-8B34-AA27B9D0E2C8}"/>
              </a:ext>
            </a:extLst>
          </p:cNvPr>
          <p:cNvSpPr/>
          <p:nvPr userDrawn="1"/>
        </p:nvSpPr>
        <p:spPr>
          <a:xfrm>
            <a:off x="323850" y="0"/>
            <a:ext cx="4857750" cy="5695950"/>
          </a:xfrm>
          <a:prstGeom prst="rect">
            <a:avLst/>
          </a:prstGeom>
          <a:solidFill>
            <a:srgbClr val="36A9E1"/>
          </a:solidFill>
          <a:ln>
            <a:solidFill>
              <a:srgbClr val="36A9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a:extLst>
              <a:ext uri="{FF2B5EF4-FFF2-40B4-BE49-F238E27FC236}">
                <a16:creationId xmlns:a16="http://schemas.microsoft.com/office/drawing/2014/main" id="{B5D40E1D-39EF-49A5-88AB-E77F2845F6AA}"/>
              </a:ext>
            </a:extLst>
          </p:cNvPr>
          <p:cNvSpPr>
            <a:spLocks noGrp="1"/>
          </p:cNvSpPr>
          <p:nvPr>
            <p:ph type="title" hasCustomPrompt="1"/>
          </p:nvPr>
        </p:nvSpPr>
        <p:spPr>
          <a:xfrm>
            <a:off x="923985" y="1017142"/>
            <a:ext cx="4086948" cy="1381673"/>
          </a:xfrm>
        </p:spPr>
        <p:txBody>
          <a:bodyPr>
            <a:noAutofit/>
          </a:bodyPr>
          <a:lstStyle>
            <a:lvl1pPr>
              <a:defRPr lang="en-US" sz="4000" b="1" i="0" kern="1200" dirty="0">
                <a:solidFill>
                  <a:schemeClr val="accent1"/>
                </a:solidFill>
                <a:latin typeface="+mj-lt"/>
                <a:ea typeface="+mj-ea"/>
                <a:cs typeface="+mj-cs"/>
              </a:defRPr>
            </a:lvl1pPr>
          </a:lstStyle>
          <a:p>
            <a:r>
              <a:rPr lang="en-US"/>
              <a:t>Main Headline:</a:t>
            </a:r>
            <a:br>
              <a:rPr lang="en-US"/>
            </a:br>
            <a:r>
              <a:rPr lang="en-US"/>
              <a:t>xxx</a:t>
            </a:r>
          </a:p>
        </p:txBody>
      </p:sp>
    </p:spTree>
    <p:extLst>
      <p:ext uri="{BB962C8B-B14F-4D97-AF65-F5344CB8AC3E}">
        <p14:creationId xmlns:p14="http://schemas.microsoft.com/office/powerpoint/2010/main" val="2869978431"/>
      </p:ext>
    </p:extLst>
  </p:cSld>
  <p:clrMapOvr>
    <a:masterClrMapping/>
  </p:clrMapOvr>
  <p:extLst>
    <p:ext uri="{DCECCB84-F9BA-43D5-87BE-67443E8EF086}">
      <p15:sldGuideLst xmlns:p15="http://schemas.microsoft.com/office/powerpoint/2012/main">
        <p15:guide id="1" orient="horz" pos="4536">
          <p15:clr>
            <a:srgbClr val="FBAE40"/>
          </p15:clr>
        </p15:guide>
        <p15:guide id="2" pos="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100691" y="7006698"/>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9FFBDB3-9CD4-204B-852E-055A28629BC4}" type="slidenum">
              <a:rPr lang="en-US" smtClean="0"/>
              <a:pPr/>
              <a:t>‹#›</a:t>
            </a:fld>
            <a:endParaRPr lang="en-US"/>
          </a:p>
        </p:txBody>
      </p:sp>
    </p:spTree>
    <p:extLst>
      <p:ext uri="{BB962C8B-B14F-4D97-AF65-F5344CB8AC3E}">
        <p14:creationId xmlns:p14="http://schemas.microsoft.com/office/powerpoint/2010/main" val="3655931511"/>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92"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igital2030wales.jisc.ac.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2030wales.jisc.ac.u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07C0-C7E9-7E4B-891D-20A179E7AD11}"/>
              </a:ext>
            </a:extLst>
          </p:cNvPr>
          <p:cNvSpPr>
            <a:spLocks noGrp="1"/>
          </p:cNvSpPr>
          <p:nvPr>
            <p:ph type="ctrTitle"/>
          </p:nvPr>
        </p:nvSpPr>
        <p:spPr>
          <a:xfrm>
            <a:off x="882650" y="4492487"/>
            <a:ext cx="7577956" cy="2328269"/>
          </a:xfrm>
        </p:spPr>
        <p:txBody>
          <a:bodyPr>
            <a:normAutofit fontScale="90000"/>
          </a:bodyPr>
          <a:lstStyle/>
          <a:p>
            <a:r>
              <a:rPr lang="en-GB" b="1"/>
              <a:t>Work based learning in Wales: what are our learners, teaching practitioners and professional services staff telling us?</a:t>
            </a:r>
            <a:endParaRPr lang="en-US"/>
          </a:p>
        </p:txBody>
      </p:sp>
      <p:sp>
        <p:nvSpPr>
          <p:cNvPr id="3" name="Subtitle 2">
            <a:extLst>
              <a:ext uri="{FF2B5EF4-FFF2-40B4-BE49-F238E27FC236}">
                <a16:creationId xmlns:a16="http://schemas.microsoft.com/office/drawing/2014/main" id="{10B51E13-AD73-5448-ACFF-5EDA8F8EB0A2}"/>
              </a:ext>
            </a:extLst>
          </p:cNvPr>
          <p:cNvSpPr>
            <a:spLocks noGrp="1"/>
          </p:cNvSpPr>
          <p:nvPr>
            <p:ph type="subTitle" idx="1"/>
          </p:nvPr>
        </p:nvSpPr>
        <p:spPr/>
        <p:txBody>
          <a:bodyPr/>
          <a:lstStyle/>
          <a:p>
            <a:r>
              <a:rPr lang="en-US"/>
              <a:t>August 2021</a:t>
            </a:r>
          </a:p>
        </p:txBody>
      </p:sp>
    </p:spTree>
    <p:extLst>
      <p:ext uri="{BB962C8B-B14F-4D97-AF65-F5344CB8AC3E}">
        <p14:creationId xmlns:p14="http://schemas.microsoft.com/office/powerpoint/2010/main" val="153375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a:solidFill>
                  <a:schemeClr val="accent1">
                    <a:lumMod val="75000"/>
                  </a:schemeClr>
                </a:solidFill>
              </a:rPr>
              <a:t>Key messages: Teaching practitioners</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855890" y="1970531"/>
            <a:ext cx="10429816" cy="457200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ea typeface="+mn-lt"/>
                <a:cs typeface="+mn-lt"/>
              </a:rPr>
              <a:t>57% of teaching practitioners agree they are given guidance about the digital skills they need in their role; </a:t>
            </a:r>
            <a:r>
              <a:rPr lang="en-US" sz="3200" dirty="0">
                <a:ea typeface="+mn-lt"/>
                <a:cs typeface="+mn-lt"/>
              </a:rPr>
              <a:t>only </a:t>
            </a:r>
            <a:r>
              <a:rPr lang="en-GB" sz="3200" dirty="0">
                <a:ea typeface="+mn-lt"/>
                <a:cs typeface="+mn-lt"/>
              </a:rPr>
              <a:t>43% agree they get regular opportunities to assess their digital skills whereas 44% are provided with time to explore new digital tools and approaches. Three quarters feel well supported to meet the needs of students complete their course and their target roles/goals.</a:t>
            </a:r>
          </a:p>
          <a:p>
            <a:r>
              <a:rPr lang="en-US" sz="3200" dirty="0">
                <a:ea typeface="+mn-lt"/>
                <a:cs typeface="+mn-lt"/>
              </a:rPr>
              <a:t>48% highly rate delivery methods to enable learning in both English and Welsh.</a:t>
            </a:r>
          </a:p>
          <a:p>
            <a:r>
              <a:rPr lang="en-US" sz="3200" dirty="0">
                <a:ea typeface="+mn-lt"/>
                <a:cs typeface="+mn-lt"/>
              </a:rPr>
              <a:t>89% agree they are informed about keeping student data safe and 79% feel informed about helping students behave safely online. 70% agree they are informed about health and wellbeing as a technology user.</a:t>
            </a:r>
            <a:endParaRPr lang="en-US" sz="3200" dirty="0">
              <a:highlight>
                <a:srgbClr val="FFFF00"/>
              </a:highlight>
              <a:ea typeface="+mn-lt"/>
              <a:cs typeface="+mn-lt"/>
            </a:endParaRPr>
          </a:p>
          <a:p>
            <a:r>
              <a:rPr lang="en-GB" sz="3200" dirty="0">
                <a:ea typeface="+mn-lt"/>
                <a:cs typeface="+mn-lt"/>
              </a:rPr>
              <a:t>72% rate their organisation’s digital provision as good or better but only </a:t>
            </a:r>
            <a:r>
              <a:rPr lang="en-US" sz="3200" dirty="0"/>
              <a:t>50% agree that software for teaching is industry standard and up to date. </a:t>
            </a:r>
            <a:r>
              <a:rPr lang="en-GB" sz="3200" dirty="0">
                <a:ea typeface="+mn-lt"/>
                <a:cs typeface="+mn-lt"/>
              </a:rPr>
              <a:t>Ratings for the learning environment also raise questions about reliability, navigation and design.</a:t>
            </a:r>
            <a:endParaRPr lang="en-US" sz="3200" dirty="0"/>
          </a:p>
          <a:p>
            <a:r>
              <a:rPr lang="en-GB" sz="3200" dirty="0">
                <a:ea typeface="+mn-lt"/>
                <a:cs typeface="+mn-lt"/>
              </a:rPr>
              <a:t>78% rate teaching and learning as good or better; 83% are motivated to use technology to support teaching but only 57% confidently use digital tools in the classroom. </a:t>
            </a:r>
            <a:endParaRPr lang="en-US" sz="3200" dirty="0">
              <a:ea typeface="+mn-lt"/>
              <a:cs typeface="+mn-lt"/>
            </a:endParaRPr>
          </a:p>
        </p:txBody>
      </p:sp>
    </p:spTree>
    <p:extLst>
      <p:ext uri="{BB962C8B-B14F-4D97-AF65-F5344CB8AC3E}">
        <p14:creationId xmlns:p14="http://schemas.microsoft.com/office/powerpoint/2010/main" val="124873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a:solidFill>
                  <a:schemeClr val="accent1">
                    <a:lumMod val="75000"/>
                  </a:schemeClr>
                </a:solidFill>
              </a:rPr>
              <a:t>Key messages: Professional services staff</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923984" y="2082360"/>
            <a:ext cx="10429815" cy="380351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ea typeface="+mn-lt"/>
                <a:cs typeface="+mn-lt"/>
              </a:rPr>
              <a:t>Only 44% of agree they are given guidance about the digital skills they need in their role; </a:t>
            </a:r>
            <a:r>
              <a:rPr lang="en-US" sz="3200" dirty="0">
                <a:ea typeface="+mn-lt"/>
                <a:cs typeface="+mn-lt"/>
              </a:rPr>
              <a:t> </a:t>
            </a:r>
            <a:r>
              <a:rPr lang="en-GB" sz="3200" dirty="0">
                <a:ea typeface="+mn-lt"/>
                <a:cs typeface="+mn-lt"/>
              </a:rPr>
              <a:t>15% agree they get the chance to assess their digital skills and 19% are provided with time to explore new digital tools and approaches. Similarly, 40% rate support to develop digital skills as good or excellent and a further 47% as average.</a:t>
            </a:r>
          </a:p>
          <a:p>
            <a:r>
              <a:rPr lang="en-US" sz="3200" dirty="0">
                <a:ea typeface="+mn-lt"/>
                <a:cs typeface="+mn-lt"/>
              </a:rPr>
              <a:t>56% highly rate support to perform their roles in both English and Welsh.</a:t>
            </a:r>
          </a:p>
          <a:p>
            <a:r>
              <a:rPr lang="en-US" sz="3200" dirty="0">
                <a:ea typeface="+mn-lt"/>
                <a:cs typeface="+mn-lt"/>
              </a:rPr>
              <a:t>89% agree they are informed about keeping student data safe; 85% about behaving safely and respectfully online; 81% about equality and accessibility legislation and 78% agree they are informed about health and wellbeing as a technology user.</a:t>
            </a:r>
          </a:p>
          <a:p>
            <a:r>
              <a:rPr lang="en-GB" sz="3200" dirty="0">
                <a:ea typeface="+mn-lt"/>
                <a:cs typeface="+mn-lt"/>
              </a:rPr>
              <a:t>78% rate their organisation’s digital provision as good or better and 89% are motivated to use technology to support their role. 81% are confident at trying out new technologies.</a:t>
            </a:r>
            <a:endParaRPr lang="en-US" sz="3200" dirty="0">
              <a:ea typeface="+mn-lt"/>
              <a:cs typeface="+mn-lt"/>
            </a:endParaRPr>
          </a:p>
        </p:txBody>
      </p:sp>
    </p:spTree>
    <p:extLst>
      <p:ext uri="{BB962C8B-B14F-4D97-AF65-F5344CB8AC3E}">
        <p14:creationId xmlns:p14="http://schemas.microsoft.com/office/powerpoint/2010/main" val="365365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6F6C3-347C-48CE-AB0B-BFCF5DE63EAB}"/>
              </a:ext>
            </a:extLst>
          </p:cNvPr>
          <p:cNvSpPr>
            <a:spLocks noGrp="1"/>
          </p:cNvSpPr>
          <p:nvPr>
            <p:ph type="title"/>
          </p:nvPr>
        </p:nvSpPr>
        <p:spPr>
          <a:xfrm>
            <a:off x="923985" y="1017142"/>
            <a:ext cx="7507496" cy="2762695"/>
          </a:xfrm>
        </p:spPr>
        <p:txBody>
          <a:bodyPr/>
          <a:lstStyle/>
          <a:p>
            <a:r>
              <a:rPr lang="en-GB" dirty="0"/>
              <a:t>Section 2:</a:t>
            </a:r>
            <a:br>
              <a:rPr lang="en-GB" dirty="0"/>
            </a:br>
            <a:r>
              <a:rPr lang="en-GB" dirty="0">
                <a:solidFill>
                  <a:schemeClr val="bg1"/>
                </a:solidFill>
              </a:rPr>
              <a:t>Describing Welsh work based learners and teaching practitioners (profile and quotes)</a:t>
            </a:r>
            <a:br>
              <a:rPr lang="en-US" dirty="0">
                <a:solidFill>
                  <a:schemeClr val="bg1"/>
                </a:solidFill>
              </a:rPr>
            </a:br>
            <a:endParaRPr lang="en-GB" dirty="0"/>
          </a:p>
        </p:txBody>
      </p:sp>
    </p:spTree>
    <p:extLst>
      <p:ext uri="{BB962C8B-B14F-4D97-AF65-F5344CB8AC3E}">
        <p14:creationId xmlns:p14="http://schemas.microsoft.com/office/powerpoint/2010/main" val="416684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8" y="679642"/>
            <a:ext cx="11591797" cy="710057"/>
          </a:xfrm>
        </p:spPr>
        <p:txBody>
          <a:bodyPr>
            <a:normAutofit fontScale="90000"/>
          </a:bodyPr>
          <a:lstStyle/>
          <a:p>
            <a:r>
              <a:rPr lang="en-US"/>
              <a:t>A profile of work based learners who completed the surveys</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9" y="1731522"/>
            <a:ext cx="5476811" cy="5291069"/>
          </a:xfrm>
        </p:spPr>
        <p:txBody>
          <a:bodyPr>
            <a:normAutofit fontScale="85000" lnSpcReduction="20000"/>
          </a:bodyPr>
          <a:lstStyle/>
          <a:p>
            <a:r>
              <a:rPr lang="en-US" sz="2400" b="1" dirty="0"/>
              <a:t>Learners</a:t>
            </a:r>
            <a:endParaRPr lang="en-US" sz="2400" dirty="0"/>
          </a:p>
          <a:p>
            <a:pPr marL="342900" indent="-342900">
              <a:buFont typeface="Arial" panose="020B0604020202020204" pitchFamily="34" charset="0"/>
              <a:buChar char="•"/>
            </a:pPr>
            <a:r>
              <a:rPr lang="en-US" sz="2400" dirty="0"/>
              <a:t>54% of learners completing the survey were in their first year of study (Q2)</a:t>
            </a:r>
          </a:p>
          <a:p>
            <a:pPr marL="342900" indent="-342900">
              <a:buFont typeface="Arial" panose="020B0604020202020204" pitchFamily="34" charset="0"/>
              <a:buChar char="•"/>
            </a:pPr>
            <a:r>
              <a:rPr lang="en-US" sz="2400" dirty="0"/>
              <a:t>44% were over 30 years of age (Q4); 69% were female (Q5)</a:t>
            </a:r>
          </a:p>
          <a:p>
            <a:pPr marL="342900" indent="-342900">
              <a:buFont typeface="Arial" panose="020B0604020202020204" pitchFamily="34" charset="0"/>
              <a:buChar char="•"/>
            </a:pPr>
            <a:r>
              <a:rPr lang="en-US" sz="2400" dirty="0"/>
              <a:t>9% said they made use of assistive technologies (Q6) to meet their learning needs, 81% of whom said that their organisation had offered them support in the use of assistive technologies (Q6a)</a:t>
            </a:r>
          </a:p>
          <a:p>
            <a:pPr marL="342900" indent="-342900">
              <a:buFont typeface="Arial" panose="020B0604020202020204" pitchFamily="34" charset="0"/>
              <a:buChar char="•"/>
            </a:pPr>
            <a:r>
              <a:rPr lang="en-US" sz="2400" dirty="0"/>
              <a:t>19% said they usually studied at work/with their employer and 58% said they usually studied at home (a significant shift and a consequence of Covid 19) (Q1)</a:t>
            </a:r>
          </a:p>
          <a:p>
            <a:pPr marL="342900" indent="-342900">
              <a:buFont typeface="Arial" panose="020B0604020202020204" pitchFamily="34" charset="0"/>
              <a:buChar char="•"/>
            </a:pPr>
            <a:r>
              <a:rPr lang="en-US" sz="2400" dirty="0"/>
              <a:t>34% were completing a Level 3 qualification, 30% a Level 1 or 2, and 26% some other form of qualification (Q3)</a:t>
            </a:r>
          </a:p>
          <a:p>
            <a:pPr marL="342900" indent="-342900">
              <a:buFont typeface="Arial" panose="020B0604020202020204" pitchFamily="34" charset="0"/>
              <a:buChar char="•"/>
            </a:pPr>
            <a:r>
              <a:rPr lang="en-US" sz="2400" dirty="0"/>
              <a:t>72% were either quite or very motivated to use technology to support their learning (Q26)</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0039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9" y="679642"/>
            <a:ext cx="11614964" cy="710057"/>
          </a:xfrm>
        </p:spPr>
        <p:txBody>
          <a:bodyPr>
            <a:normAutofit fontScale="90000"/>
          </a:bodyPr>
          <a:lstStyle/>
          <a:p>
            <a:r>
              <a:rPr lang="en-US"/>
              <a:t>A profile of WBL teaching practitioners and professional services staff who completed the surveys</a:t>
            </a:r>
          </a:p>
        </p:txBody>
      </p:sp>
      <p:sp>
        <p:nvSpPr>
          <p:cNvPr id="7" name="Content Placeholder 1">
            <a:extLst>
              <a:ext uri="{FF2B5EF4-FFF2-40B4-BE49-F238E27FC236}">
                <a16:creationId xmlns:a16="http://schemas.microsoft.com/office/drawing/2014/main" id="{24C1CD95-CB6B-834E-8F97-A16E1CBBC506}"/>
              </a:ext>
            </a:extLst>
          </p:cNvPr>
          <p:cNvSpPr txBox="1">
            <a:spLocks/>
          </p:cNvSpPr>
          <p:nvPr/>
        </p:nvSpPr>
        <p:spPr>
          <a:xfrm>
            <a:off x="923989" y="1702340"/>
            <a:ext cx="5248373" cy="4929409"/>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000" b="1" dirty="0"/>
              <a:t>Teaching practitioners </a:t>
            </a:r>
          </a:p>
          <a:p>
            <a:pPr marL="342900" indent="-342900">
              <a:buFont typeface="Arial" panose="020B0604020202020204" pitchFamily="34" charset="0"/>
              <a:buChar char="•"/>
            </a:pPr>
            <a:r>
              <a:rPr lang="en-US" sz="2000" dirty="0"/>
              <a:t>When asked how long they had worked at that organisation, 59% had been there for fewer than four years; 10% had worked there for ten years or more (Q1)</a:t>
            </a:r>
          </a:p>
          <a:p>
            <a:pPr marL="342900" indent="-342900">
              <a:buFont typeface="Arial" panose="020B0604020202020204" pitchFamily="34" charset="0"/>
              <a:buChar char="•"/>
            </a:pPr>
            <a:r>
              <a:rPr lang="en-US" sz="2000" dirty="0"/>
              <a:t>42% had worked in a similar role at another organisation within the last 5 years (Q2.1), with 49% of those having worked outside the education sector (Q2,2)</a:t>
            </a:r>
          </a:p>
          <a:p>
            <a:pPr marL="342900" indent="-342900">
              <a:buFont typeface="Arial" panose="020B0604020202020204" pitchFamily="34" charset="0"/>
              <a:buChar char="•"/>
            </a:pPr>
            <a:r>
              <a:rPr lang="en-US" sz="2000" dirty="0"/>
              <a:t>77% were female (Q3)</a:t>
            </a:r>
          </a:p>
          <a:p>
            <a:pPr marL="342900" indent="-342900">
              <a:buFont typeface="Arial" panose="020B0604020202020204" pitchFamily="34" charset="0"/>
              <a:buChar char="•"/>
            </a:pPr>
            <a:r>
              <a:rPr lang="en-US" sz="2000" dirty="0"/>
              <a:t>18% said they made use of assistive technologies (Q4), with 72% saying that their organisation had offered them support in the use of assistive technologies (Q4a)</a:t>
            </a:r>
            <a:endParaRPr lang="en-US" sz="1800" dirty="0"/>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6507506" y="1702340"/>
            <a:ext cx="5248373" cy="5148510"/>
          </a:xfrm>
        </p:spPr>
        <p:txBody>
          <a:bodyPr>
            <a:normAutofit/>
          </a:bodyPr>
          <a:lstStyle/>
          <a:p>
            <a:r>
              <a:rPr lang="en-US" sz="2000" b="1" dirty="0"/>
              <a:t>Professional services</a:t>
            </a:r>
            <a:endParaRPr lang="en-US" sz="2000" dirty="0"/>
          </a:p>
          <a:p>
            <a:pPr marL="342900" indent="-342900">
              <a:buFont typeface="Arial" panose="020B0604020202020204" pitchFamily="34" charset="0"/>
              <a:buChar char="•"/>
            </a:pPr>
            <a:r>
              <a:rPr lang="en-US" sz="2000" dirty="0"/>
              <a:t>When asked how long they had worked at that organisation, 30% had been there for fewer than four years, more than in FE or ACL; 44% had worked there for ten years or more (Q1)</a:t>
            </a:r>
          </a:p>
          <a:p>
            <a:pPr marL="342900" indent="-342900">
              <a:buFont typeface="Arial" panose="020B0604020202020204" pitchFamily="34" charset="0"/>
              <a:buChar char="•"/>
            </a:pPr>
            <a:r>
              <a:rPr lang="en-US" sz="2000" dirty="0"/>
              <a:t>33% had worked in a similar role at another organisation within the last 5 years (Q2.1), with 32% of those having worked outside the education sector (Q2.2)</a:t>
            </a:r>
          </a:p>
          <a:p>
            <a:pPr marL="342900" indent="-342900">
              <a:buFont typeface="Arial" panose="020B0604020202020204" pitchFamily="34" charset="0"/>
              <a:buChar char="•"/>
            </a:pPr>
            <a:r>
              <a:rPr lang="en-US" sz="2000" dirty="0"/>
              <a:t>92% were female (Q3)</a:t>
            </a:r>
          </a:p>
          <a:p>
            <a:pPr marL="342900" indent="-342900">
              <a:buFont typeface="Arial" panose="020B0604020202020204" pitchFamily="34" charset="0"/>
              <a:buChar char="•"/>
            </a:pPr>
            <a:r>
              <a:rPr lang="en-US" sz="2000" dirty="0"/>
              <a:t>93% said they didn’t use any of the listed assistive technologies (Q4); 100% of this who did use assistive stated their organisation had offered them support (Q4a)</a:t>
            </a:r>
            <a:endParaRPr lang="en-US" sz="18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08985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2"/>
            <a:ext cx="10135902" cy="710057"/>
          </a:xfrm>
        </p:spPr>
        <p:txBody>
          <a:bodyPr>
            <a:normAutofit fontScale="90000"/>
          </a:bodyPr>
          <a:lstStyle/>
          <a:p>
            <a:r>
              <a:rPr lang="en-US"/>
              <a:t>Where WBL learners usually study: comparison</a:t>
            </a:r>
          </a:p>
        </p:txBody>
      </p:sp>
      <p:graphicFrame>
        <p:nvGraphicFramePr>
          <p:cNvPr id="8" name="Chart 7" descr="A chart showing where WBL learners usually study. 10% at college and training provider, 19% at work, 2% at a community centre 1% at another organisation and 58% at home">
            <a:extLst>
              <a:ext uri="{FF2B5EF4-FFF2-40B4-BE49-F238E27FC236}">
                <a16:creationId xmlns:a16="http://schemas.microsoft.com/office/drawing/2014/main" id="{03125B6D-BC6E-4251-ABC2-7F5FFD8D5E98}"/>
              </a:ext>
            </a:extLst>
          </p:cNvPr>
          <p:cNvGraphicFramePr>
            <a:graphicFrameLocks/>
          </p:cNvGraphicFramePr>
          <p:nvPr>
            <p:extLst>
              <p:ext uri="{D42A27DB-BD31-4B8C-83A1-F6EECF244321}">
                <p14:modId xmlns:p14="http://schemas.microsoft.com/office/powerpoint/2010/main" val="4036255263"/>
              </p:ext>
            </p:extLst>
          </p:nvPr>
        </p:nvGraphicFramePr>
        <p:xfrm>
          <a:off x="2675107" y="1956880"/>
          <a:ext cx="8384780" cy="4735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677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2"/>
            <a:ext cx="10135902" cy="710057"/>
          </a:xfrm>
        </p:spPr>
        <p:txBody>
          <a:bodyPr>
            <a:normAutofit/>
          </a:bodyPr>
          <a:lstStyle/>
          <a:p>
            <a:r>
              <a:rPr lang="en-US"/>
              <a:t>Quotes from work based learners</a:t>
            </a:r>
          </a:p>
        </p:txBody>
      </p:sp>
      <p:sp>
        <p:nvSpPr>
          <p:cNvPr id="9" name="Rounded Rectangular Callout 8">
            <a:extLst>
              <a:ext uri="{FF2B5EF4-FFF2-40B4-BE49-F238E27FC236}">
                <a16:creationId xmlns:a16="http://schemas.microsoft.com/office/drawing/2014/main" id="{5E9C7F82-18A9-8141-A698-23CAED7E16F3}"/>
              </a:ext>
            </a:extLst>
          </p:cNvPr>
          <p:cNvSpPr/>
          <p:nvPr/>
        </p:nvSpPr>
        <p:spPr>
          <a:xfrm>
            <a:off x="1036320" y="1727199"/>
            <a:ext cx="5608320" cy="1866393"/>
          </a:xfrm>
          <a:prstGeom prst="wedgeRoundRectCallout">
            <a:avLst>
              <a:gd name="adj1" fmla="val 60339"/>
              <a:gd name="adj2" fmla="val -40230"/>
              <a:gd name="adj3" fmla="val 16667"/>
            </a:avLst>
          </a:prstGeom>
          <a:solidFill>
            <a:schemeClr val="accent1"/>
          </a:solidFill>
          <a:ln>
            <a:noFill/>
            <a:extLst>
              <a:ext uri="{C807C97D-BFC1-408E-A445-0C87EB9F89A2}">
                <ask:lineSketchStyleProps xmlns:ask="http://schemas.microsoft.com/office/drawing/2018/sketchyshapes" sd="1219033472">
                  <a:custGeom>
                    <a:avLst/>
                    <a:gdLst>
                      <a:gd name="connsiteX0" fmla="*/ 0 w 5608320"/>
                      <a:gd name="connsiteY0" fmla="*/ 270515 h 1623060"/>
                      <a:gd name="connsiteX1" fmla="*/ 270515 w 5608320"/>
                      <a:gd name="connsiteY1" fmla="*/ 0 h 1623060"/>
                      <a:gd name="connsiteX2" fmla="*/ 3271520 w 5608320"/>
                      <a:gd name="connsiteY2" fmla="*/ 0 h 1623060"/>
                      <a:gd name="connsiteX3" fmla="*/ 3271520 w 5608320"/>
                      <a:gd name="connsiteY3" fmla="*/ 0 h 1623060"/>
                      <a:gd name="connsiteX4" fmla="*/ 4673600 w 5608320"/>
                      <a:gd name="connsiteY4" fmla="*/ 0 h 1623060"/>
                      <a:gd name="connsiteX5" fmla="*/ 5337805 w 5608320"/>
                      <a:gd name="connsiteY5" fmla="*/ 0 h 1623060"/>
                      <a:gd name="connsiteX6" fmla="*/ 5608320 w 5608320"/>
                      <a:gd name="connsiteY6" fmla="*/ 270515 h 1623060"/>
                      <a:gd name="connsiteX7" fmla="*/ 5608320 w 5608320"/>
                      <a:gd name="connsiteY7" fmla="*/ 270510 h 1623060"/>
                      <a:gd name="connsiteX8" fmla="*/ 6188164 w 5608320"/>
                      <a:gd name="connsiteY8" fmla="*/ 158573 h 1623060"/>
                      <a:gd name="connsiteX9" fmla="*/ 5608320 w 5608320"/>
                      <a:gd name="connsiteY9" fmla="*/ 676275 h 1623060"/>
                      <a:gd name="connsiteX10" fmla="*/ 5608320 w 5608320"/>
                      <a:gd name="connsiteY10" fmla="*/ 1352545 h 1623060"/>
                      <a:gd name="connsiteX11" fmla="*/ 5337805 w 5608320"/>
                      <a:gd name="connsiteY11" fmla="*/ 1623060 h 1623060"/>
                      <a:gd name="connsiteX12" fmla="*/ 4673600 w 5608320"/>
                      <a:gd name="connsiteY12" fmla="*/ 1623060 h 1623060"/>
                      <a:gd name="connsiteX13" fmla="*/ 3271520 w 5608320"/>
                      <a:gd name="connsiteY13" fmla="*/ 1623060 h 1623060"/>
                      <a:gd name="connsiteX14" fmla="*/ 3271520 w 5608320"/>
                      <a:gd name="connsiteY14" fmla="*/ 1623060 h 1623060"/>
                      <a:gd name="connsiteX15" fmla="*/ 270515 w 5608320"/>
                      <a:gd name="connsiteY15" fmla="*/ 1623060 h 1623060"/>
                      <a:gd name="connsiteX16" fmla="*/ 0 w 5608320"/>
                      <a:gd name="connsiteY16" fmla="*/ 1352545 h 1623060"/>
                      <a:gd name="connsiteX17" fmla="*/ 0 w 5608320"/>
                      <a:gd name="connsiteY17" fmla="*/ 676275 h 1623060"/>
                      <a:gd name="connsiteX18" fmla="*/ 0 w 5608320"/>
                      <a:gd name="connsiteY18" fmla="*/ 270510 h 1623060"/>
                      <a:gd name="connsiteX19" fmla="*/ 0 w 5608320"/>
                      <a:gd name="connsiteY19" fmla="*/ 270510 h 1623060"/>
                      <a:gd name="connsiteX20" fmla="*/ 0 w 5608320"/>
                      <a:gd name="connsiteY20" fmla="*/ 270515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8320" h="1623060" fill="none" extrusionOk="0">
                        <a:moveTo>
                          <a:pt x="0" y="270515"/>
                        </a:moveTo>
                        <a:cubicBezTo>
                          <a:pt x="-8914" y="137052"/>
                          <a:pt x="136920" y="11745"/>
                          <a:pt x="270515" y="0"/>
                        </a:cubicBezTo>
                        <a:cubicBezTo>
                          <a:pt x="1139175" y="-83617"/>
                          <a:pt x="2135847" y="19086"/>
                          <a:pt x="3271520" y="0"/>
                        </a:cubicBezTo>
                        <a:lnTo>
                          <a:pt x="3271520" y="0"/>
                        </a:lnTo>
                        <a:cubicBezTo>
                          <a:pt x="3597671" y="-43101"/>
                          <a:pt x="4001572" y="53315"/>
                          <a:pt x="4673600" y="0"/>
                        </a:cubicBezTo>
                        <a:cubicBezTo>
                          <a:pt x="4767685" y="48871"/>
                          <a:pt x="5021759" y="-12411"/>
                          <a:pt x="5337805" y="0"/>
                        </a:cubicBezTo>
                        <a:cubicBezTo>
                          <a:pt x="5488697" y="-8524"/>
                          <a:pt x="5580533" y="119541"/>
                          <a:pt x="5608320" y="270515"/>
                        </a:cubicBezTo>
                        <a:lnTo>
                          <a:pt x="5608320" y="270510"/>
                        </a:lnTo>
                        <a:cubicBezTo>
                          <a:pt x="5868029" y="203968"/>
                          <a:pt x="6058251" y="195762"/>
                          <a:pt x="6188164" y="158573"/>
                        </a:cubicBezTo>
                        <a:cubicBezTo>
                          <a:pt x="6122848" y="266099"/>
                          <a:pt x="5874285" y="423427"/>
                          <a:pt x="5608320" y="676275"/>
                        </a:cubicBezTo>
                        <a:cubicBezTo>
                          <a:pt x="5550218" y="1007181"/>
                          <a:pt x="5623887" y="1129443"/>
                          <a:pt x="5608320" y="1352545"/>
                        </a:cubicBezTo>
                        <a:cubicBezTo>
                          <a:pt x="5624848" y="1512358"/>
                          <a:pt x="5473090" y="1626158"/>
                          <a:pt x="5337805" y="1623060"/>
                        </a:cubicBezTo>
                        <a:cubicBezTo>
                          <a:pt x="5190930" y="1614720"/>
                          <a:pt x="4923737" y="1611157"/>
                          <a:pt x="4673600" y="1623060"/>
                        </a:cubicBezTo>
                        <a:cubicBezTo>
                          <a:pt x="4258389" y="1597927"/>
                          <a:pt x="3420824" y="1718036"/>
                          <a:pt x="3271520" y="1623060"/>
                        </a:cubicBezTo>
                        <a:lnTo>
                          <a:pt x="3271520" y="1623060"/>
                        </a:lnTo>
                        <a:cubicBezTo>
                          <a:pt x="2363268" y="1642629"/>
                          <a:pt x="1239405" y="1755182"/>
                          <a:pt x="270515" y="1623060"/>
                        </a:cubicBezTo>
                        <a:cubicBezTo>
                          <a:pt x="119194" y="1624136"/>
                          <a:pt x="5614" y="1517156"/>
                          <a:pt x="0" y="1352545"/>
                        </a:cubicBezTo>
                        <a:cubicBezTo>
                          <a:pt x="48939" y="1176721"/>
                          <a:pt x="-36772" y="864360"/>
                          <a:pt x="0" y="676275"/>
                        </a:cubicBezTo>
                        <a:cubicBezTo>
                          <a:pt x="-18843" y="528753"/>
                          <a:pt x="7423" y="345822"/>
                          <a:pt x="0" y="270510"/>
                        </a:cubicBezTo>
                        <a:lnTo>
                          <a:pt x="0" y="270510"/>
                        </a:lnTo>
                        <a:lnTo>
                          <a:pt x="0" y="270515"/>
                        </a:lnTo>
                        <a:close/>
                      </a:path>
                      <a:path w="5608320" h="1623060" stroke="0" extrusionOk="0">
                        <a:moveTo>
                          <a:pt x="0" y="270515"/>
                        </a:moveTo>
                        <a:cubicBezTo>
                          <a:pt x="-2293" y="119700"/>
                          <a:pt x="101911" y="7207"/>
                          <a:pt x="270515" y="0"/>
                        </a:cubicBezTo>
                        <a:cubicBezTo>
                          <a:pt x="1349060" y="132882"/>
                          <a:pt x="2360163" y="-84951"/>
                          <a:pt x="3271520" y="0"/>
                        </a:cubicBezTo>
                        <a:lnTo>
                          <a:pt x="3271520" y="0"/>
                        </a:lnTo>
                        <a:cubicBezTo>
                          <a:pt x="3460735" y="-61523"/>
                          <a:pt x="4210832" y="-113260"/>
                          <a:pt x="4673600" y="0"/>
                        </a:cubicBezTo>
                        <a:cubicBezTo>
                          <a:pt x="4937773" y="-10530"/>
                          <a:pt x="5184976" y="-56855"/>
                          <a:pt x="5337805" y="0"/>
                        </a:cubicBezTo>
                        <a:cubicBezTo>
                          <a:pt x="5515867" y="3400"/>
                          <a:pt x="5614650" y="108088"/>
                          <a:pt x="5608320" y="270515"/>
                        </a:cubicBezTo>
                        <a:lnTo>
                          <a:pt x="5608320" y="270510"/>
                        </a:lnTo>
                        <a:cubicBezTo>
                          <a:pt x="5882356" y="237927"/>
                          <a:pt x="6053904" y="225925"/>
                          <a:pt x="6188164" y="158573"/>
                        </a:cubicBezTo>
                        <a:cubicBezTo>
                          <a:pt x="5958692" y="376935"/>
                          <a:pt x="5712253" y="635019"/>
                          <a:pt x="5608320" y="676275"/>
                        </a:cubicBezTo>
                        <a:cubicBezTo>
                          <a:pt x="5644618" y="903228"/>
                          <a:pt x="5596869" y="1146316"/>
                          <a:pt x="5608320" y="1352545"/>
                        </a:cubicBezTo>
                        <a:cubicBezTo>
                          <a:pt x="5584372" y="1498073"/>
                          <a:pt x="5506049" y="1638470"/>
                          <a:pt x="5337805" y="1623060"/>
                        </a:cubicBezTo>
                        <a:cubicBezTo>
                          <a:pt x="5268871" y="1593111"/>
                          <a:pt x="4984173" y="1635635"/>
                          <a:pt x="4673600" y="1623060"/>
                        </a:cubicBezTo>
                        <a:cubicBezTo>
                          <a:pt x="4291528" y="1677996"/>
                          <a:pt x="3474169" y="1731502"/>
                          <a:pt x="3271520" y="1623060"/>
                        </a:cubicBezTo>
                        <a:lnTo>
                          <a:pt x="3271520" y="1623060"/>
                        </a:lnTo>
                        <a:cubicBezTo>
                          <a:pt x="2932701" y="1472621"/>
                          <a:pt x="782501" y="1708939"/>
                          <a:pt x="270515" y="1623060"/>
                        </a:cubicBezTo>
                        <a:cubicBezTo>
                          <a:pt x="105748" y="1625583"/>
                          <a:pt x="-13254" y="1492801"/>
                          <a:pt x="0" y="1352545"/>
                        </a:cubicBezTo>
                        <a:cubicBezTo>
                          <a:pt x="43925" y="1176022"/>
                          <a:pt x="-18089" y="802612"/>
                          <a:pt x="0" y="676275"/>
                        </a:cubicBezTo>
                        <a:cubicBezTo>
                          <a:pt x="11071" y="613500"/>
                          <a:pt x="-15451" y="352394"/>
                          <a:pt x="0" y="270510"/>
                        </a:cubicBezTo>
                        <a:lnTo>
                          <a:pt x="0" y="270510"/>
                        </a:lnTo>
                        <a:lnTo>
                          <a:pt x="0" y="270515"/>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solidFill>
              </a:rPr>
              <a:t>Increase the amount of classes running simultaneously to increase choice and reduce class sizes so teachers and students can engage more.</a:t>
            </a:r>
          </a:p>
          <a:p>
            <a:pPr algn="ctr"/>
            <a:r>
              <a:rPr lang="en-GB" sz="2400">
                <a:solidFill>
                  <a:schemeClr val="tx1"/>
                </a:solidFill>
              </a:rPr>
              <a:t>Work based learner</a:t>
            </a:r>
          </a:p>
        </p:txBody>
      </p:sp>
      <p:sp>
        <p:nvSpPr>
          <p:cNvPr id="8" name="Rounded Rectangular Callout 7">
            <a:extLst>
              <a:ext uri="{FF2B5EF4-FFF2-40B4-BE49-F238E27FC236}">
                <a16:creationId xmlns:a16="http://schemas.microsoft.com/office/drawing/2014/main" id="{C2BC0B90-B1D7-3640-B9F3-34FA1A74C355}"/>
              </a:ext>
            </a:extLst>
          </p:cNvPr>
          <p:cNvSpPr/>
          <p:nvPr/>
        </p:nvSpPr>
        <p:spPr>
          <a:xfrm>
            <a:off x="1036320" y="3952821"/>
            <a:ext cx="5608320" cy="2363969"/>
          </a:xfrm>
          <a:prstGeom prst="wedgeRoundRectCallout">
            <a:avLst>
              <a:gd name="adj1" fmla="val 61527"/>
              <a:gd name="adj2" fmla="val 1150"/>
              <a:gd name="adj3" fmla="val 16667"/>
            </a:avLst>
          </a:prstGeom>
          <a:solidFill>
            <a:schemeClr val="accent1">
              <a:lumMod val="60000"/>
              <a:lumOff val="40000"/>
            </a:schemeClr>
          </a:solidFill>
          <a:ln>
            <a:noFill/>
            <a:extLst>
              <a:ext uri="{C807C97D-BFC1-408E-A445-0C87EB9F89A2}">
                <ask:lineSketchStyleProps xmlns:ask="http://schemas.microsoft.com/office/drawing/2018/sketchyshapes" sd="2842418190">
                  <a:custGeom>
                    <a:avLst/>
                    <a:gdLst>
                      <a:gd name="connsiteX0" fmla="*/ 0 w 5608320"/>
                      <a:gd name="connsiteY0" fmla="*/ 394003 h 2363969"/>
                      <a:gd name="connsiteX1" fmla="*/ 394003 w 5608320"/>
                      <a:gd name="connsiteY1" fmla="*/ 0 h 2363969"/>
                      <a:gd name="connsiteX2" fmla="*/ 3271520 w 5608320"/>
                      <a:gd name="connsiteY2" fmla="*/ 0 h 2363969"/>
                      <a:gd name="connsiteX3" fmla="*/ 3271520 w 5608320"/>
                      <a:gd name="connsiteY3" fmla="*/ 0 h 2363969"/>
                      <a:gd name="connsiteX4" fmla="*/ 4673600 w 5608320"/>
                      <a:gd name="connsiteY4" fmla="*/ 0 h 2363969"/>
                      <a:gd name="connsiteX5" fmla="*/ 5214317 w 5608320"/>
                      <a:gd name="connsiteY5" fmla="*/ 0 h 2363969"/>
                      <a:gd name="connsiteX6" fmla="*/ 5608320 w 5608320"/>
                      <a:gd name="connsiteY6" fmla="*/ 394003 h 2363969"/>
                      <a:gd name="connsiteX7" fmla="*/ 5608320 w 5608320"/>
                      <a:gd name="connsiteY7" fmla="*/ 1378982 h 2363969"/>
                      <a:gd name="connsiteX8" fmla="*/ 6254791 w 5608320"/>
                      <a:gd name="connsiteY8" fmla="*/ 1209170 h 2363969"/>
                      <a:gd name="connsiteX9" fmla="*/ 5608320 w 5608320"/>
                      <a:gd name="connsiteY9" fmla="*/ 1969974 h 2363969"/>
                      <a:gd name="connsiteX10" fmla="*/ 5608320 w 5608320"/>
                      <a:gd name="connsiteY10" fmla="*/ 1969966 h 2363969"/>
                      <a:gd name="connsiteX11" fmla="*/ 5214317 w 5608320"/>
                      <a:gd name="connsiteY11" fmla="*/ 2363969 h 2363969"/>
                      <a:gd name="connsiteX12" fmla="*/ 4673600 w 5608320"/>
                      <a:gd name="connsiteY12" fmla="*/ 2363969 h 2363969"/>
                      <a:gd name="connsiteX13" fmla="*/ 3271520 w 5608320"/>
                      <a:gd name="connsiteY13" fmla="*/ 2363969 h 2363969"/>
                      <a:gd name="connsiteX14" fmla="*/ 3271520 w 5608320"/>
                      <a:gd name="connsiteY14" fmla="*/ 2363969 h 2363969"/>
                      <a:gd name="connsiteX15" fmla="*/ 394003 w 5608320"/>
                      <a:gd name="connsiteY15" fmla="*/ 2363969 h 2363969"/>
                      <a:gd name="connsiteX16" fmla="*/ 0 w 5608320"/>
                      <a:gd name="connsiteY16" fmla="*/ 1969966 h 2363969"/>
                      <a:gd name="connsiteX17" fmla="*/ 0 w 5608320"/>
                      <a:gd name="connsiteY17" fmla="*/ 1969974 h 2363969"/>
                      <a:gd name="connsiteX18" fmla="*/ 0 w 5608320"/>
                      <a:gd name="connsiteY18" fmla="*/ 1378982 h 2363969"/>
                      <a:gd name="connsiteX19" fmla="*/ 0 w 5608320"/>
                      <a:gd name="connsiteY19" fmla="*/ 1378982 h 2363969"/>
                      <a:gd name="connsiteX20" fmla="*/ 0 w 5608320"/>
                      <a:gd name="connsiteY20" fmla="*/ 394003 h 23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8320" h="2363969" fill="none" extrusionOk="0">
                        <a:moveTo>
                          <a:pt x="0" y="394003"/>
                        </a:moveTo>
                        <a:cubicBezTo>
                          <a:pt x="27885" y="191494"/>
                          <a:pt x="158737" y="7103"/>
                          <a:pt x="394003" y="0"/>
                        </a:cubicBezTo>
                        <a:cubicBezTo>
                          <a:pt x="1243167" y="160942"/>
                          <a:pt x="2546440" y="155406"/>
                          <a:pt x="3271520" y="0"/>
                        </a:cubicBezTo>
                        <a:lnTo>
                          <a:pt x="3271520" y="0"/>
                        </a:lnTo>
                        <a:cubicBezTo>
                          <a:pt x="3745019" y="44789"/>
                          <a:pt x="4201697" y="27819"/>
                          <a:pt x="4673600" y="0"/>
                        </a:cubicBezTo>
                        <a:cubicBezTo>
                          <a:pt x="4929884" y="47429"/>
                          <a:pt x="5158023" y="-41473"/>
                          <a:pt x="5214317" y="0"/>
                        </a:cubicBezTo>
                        <a:cubicBezTo>
                          <a:pt x="5441025" y="14508"/>
                          <a:pt x="5590368" y="178912"/>
                          <a:pt x="5608320" y="394003"/>
                        </a:cubicBezTo>
                        <a:cubicBezTo>
                          <a:pt x="5624492" y="776369"/>
                          <a:pt x="5669242" y="1254122"/>
                          <a:pt x="5608320" y="1378982"/>
                        </a:cubicBezTo>
                        <a:cubicBezTo>
                          <a:pt x="5880438" y="1369298"/>
                          <a:pt x="6063729" y="1199200"/>
                          <a:pt x="6254791" y="1209170"/>
                        </a:cubicBezTo>
                        <a:cubicBezTo>
                          <a:pt x="6133746" y="1414257"/>
                          <a:pt x="5686937" y="1739154"/>
                          <a:pt x="5608320" y="1969974"/>
                        </a:cubicBezTo>
                        <a:lnTo>
                          <a:pt x="5608320" y="1969966"/>
                        </a:lnTo>
                        <a:cubicBezTo>
                          <a:pt x="5604175" y="2206264"/>
                          <a:pt x="5447933" y="2401640"/>
                          <a:pt x="5214317" y="2363969"/>
                        </a:cubicBezTo>
                        <a:cubicBezTo>
                          <a:pt x="4997397" y="2334472"/>
                          <a:pt x="4871961" y="2335577"/>
                          <a:pt x="4673600" y="2363969"/>
                        </a:cubicBezTo>
                        <a:cubicBezTo>
                          <a:pt x="4472622" y="2367047"/>
                          <a:pt x="3879312" y="2429076"/>
                          <a:pt x="3271520" y="2363969"/>
                        </a:cubicBezTo>
                        <a:lnTo>
                          <a:pt x="3271520" y="2363969"/>
                        </a:lnTo>
                        <a:cubicBezTo>
                          <a:pt x="2891382" y="2364838"/>
                          <a:pt x="1516122" y="2466529"/>
                          <a:pt x="394003" y="2363969"/>
                        </a:cubicBezTo>
                        <a:cubicBezTo>
                          <a:pt x="176137" y="2367676"/>
                          <a:pt x="-26360" y="2215938"/>
                          <a:pt x="0" y="1969966"/>
                        </a:cubicBezTo>
                        <a:lnTo>
                          <a:pt x="0" y="1969974"/>
                        </a:lnTo>
                        <a:cubicBezTo>
                          <a:pt x="-21463" y="1818107"/>
                          <a:pt x="-18933" y="1535991"/>
                          <a:pt x="0" y="1378982"/>
                        </a:cubicBezTo>
                        <a:lnTo>
                          <a:pt x="0" y="1378982"/>
                        </a:lnTo>
                        <a:cubicBezTo>
                          <a:pt x="81820" y="1115993"/>
                          <a:pt x="71291" y="619517"/>
                          <a:pt x="0" y="394003"/>
                        </a:cubicBezTo>
                        <a:close/>
                      </a:path>
                      <a:path w="5608320" h="2363969" stroke="0" extrusionOk="0">
                        <a:moveTo>
                          <a:pt x="0" y="394003"/>
                        </a:moveTo>
                        <a:cubicBezTo>
                          <a:pt x="-4346" y="183832"/>
                          <a:pt x="182845" y="-4358"/>
                          <a:pt x="394003" y="0"/>
                        </a:cubicBezTo>
                        <a:cubicBezTo>
                          <a:pt x="1503537" y="157056"/>
                          <a:pt x="2018694" y="-26874"/>
                          <a:pt x="3271520" y="0"/>
                        </a:cubicBezTo>
                        <a:lnTo>
                          <a:pt x="3271520" y="0"/>
                        </a:lnTo>
                        <a:cubicBezTo>
                          <a:pt x="3468151" y="76066"/>
                          <a:pt x="4180879" y="-105345"/>
                          <a:pt x="4673600" y="0"/>
                        </a:cubicBezTo>
                        <a:cubicBezTo>
                          <a:pt x="4781512" y="7736"/>
                          <a:pt x="5013983" y="27739"/>
                          <a:pt x="5214317" y="0"/>
                        </a:cubicBezTo>
                        <a:cubicBezTo>
                          <a:pt x="5425705" y="-14646"/>
                          <a:pt x="5620451" y="166997"/>
                          <a:pt x="5608320" y="394003"/>
                        </a:cubicBezTo>
                        <a:cubicBezTo>
                          <a:pt x="5696934" y="588734"/>
                          <a:pt x="5622286" y="930843"/>
                          <a:pt x="5608320" y="1378982"/>
                        </a:cubicBezTo>
                        <a:cubicBezTo>
                          <a:pt x="5818106" y="1312467"/>
                          <a:pt x="5956741" y="1255745"/>
                          <a:pt x="6254791" y="1209170"/>
                        </a:cubicBezTo>
                        <a:cubicBezTo>
                          <a:pt x="6012312" y="1464232"/>
                          <a:pt x="5729039" y="1726824"/>
                          <a:pt x="5608320" y="1969974"/>
                        </a:cubicBezTo>
                        <a:lnTo>
                          <a:pt x="5608320" y="1969966"/>
                        </a:lnTo>
                        <a:cubicBezTo>
                          <a:pt x="5613438" y="2145360"/>
                          <a:pt x="5462137" y="2362987"/>
                          <a:pt x="5214317" y="2363969"/>
                        </a:cubicBezTo>
                        <a:cubicBezTo>
                          <a:pt x="5140461" y="2382171"/>
                          <a:pt x="4751206" y="2392775"/>
                          <a:pt x="4673600" y="2363969"/>
                        </a:cubicBezTo>
                        <a:cubicBezTo>
                          <a:pt x="4348360" y="2372545"/>
                          <a:pt x="3654287" y="2302127"/>
                          <a:pt x="3271520" y="2363969"/>
                        </a:cubicBezTo>
                        <a:lnTo>
                          <a:pt x="3271520" y="2363969"/>
                        </a:lnTo>
                        <a:cubicBezTo>
                          <a:pt x="2166634" y="2340362"/>
                          <a:pt x="1011410" y="2503324"/>
                          <a:pt x="394003" y="2363969"/>
                        </a:cubicBezTo>
                        <a:cubicBezTo>
                          <a:pt x="139704" y="2372131"/>
                          <a:pt x="12208" y="2178025"/>
                          <a:pt x="0" y="1969966"/>
                        </a:cubicBezTo>
                        <a:lnTo>
                          <a:pt x="0" y="1969974"/>
                        </a:lnTo>
                        <a:cubicBezTo>
                          <a:pt x="28693" y="1807112"/>
                          <a:pt x="-29734" y="1450161"/>
                          <a:pt x="0" y="1378982"/>
                        </a:cubicBezTo>
                        <a:lnTo>
                          <a:pt x="0" y="1378982"/>
                        </a:lnTo>
                        <a:cubicBezTo>
                          <a:pt x="26068" y="1089803"/>
                          <a:pt x="21175" y="542247"/>
                          <a:pt x="0" y="3940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solidFill>
              </a:rPr>
              <a:t>My learning provider has done everything she can and has done brilliant considering the circumstances </a:t>
            </a:r>
          </a:p>
          <a:p>
            <a:pPr algn="ctr"/>
            <a:r>
              <a:rPr lang="en-GB" sz="2400">
                <a:solidFill>
                  <a:schemeClr val="tx1"/>
                </a:solidFill>
              </a:rPr>
              <a:t>Work based learner</a:t>
            </a:r>
          </a:p>
        </p:txBody>
      </p:sp>
      <p:sp>
        <p:nvSpPr>
          <p:cNvPr id="10" name="Rounded Rectangular Callout 9">
            <a:extLst>
              <a:ext uri="{FF2B5EF4-FFF2-40B4-BE49-F238E27FC236}">
                <a16:creationId xmlns:a16="http://schemas.microsoft.com/office/drawing/2014/main" id="{93B33022-05B8-6741-A7E3-5E2046FAA769}"/>
              </a:ext>
            </a:extLst>
          </p:cNvPr>
          <p:cNvSpPr/>
          <p:nvPr/>
        </p:nvSpPr>
        <p:spPr>
          <a:xfrm>
            <a:off x="7830766" y="2028278"/>
            <a:ext cx="4027939" cy="2359374"/>
          </a:xfrm>
          <a:prstGeom prst="wedgeRoundRectCallout">
            <a:avLst>
              <a:gd name="adj1" fmla="val -67392"/>
              <a:gd name="adj2" fmla="val -4823"/>
              <a:gd name="adj3" fmla="val 16667"/>
            </a:avLst>
          </a:prstGeom>
          <a:solidFill>
            <a:schemeClr val="bg2">
              <a:lumMod val="75000"/>
            </a:schemeClr>
          </a:solidFill>
          <a:ln>
            <a:noFill/>
            <a:extLst>
              <a:ext uri="{C807C97D-BFC1-408E-A445-0C87EB9F89A2}">
                <ask:lineSketchStyleProps xmlns:ask="http://schemas.microsoft.com/office/drawing/2018/sketchyshapes" sd="2846074279">
                  <a:custGeom>
                    <a:avLst/>
                    <a:gdLst>
                      <a:gd name="connsiteX0" fmla="*/ 0 w 3764280"/>
                      <a:gd name="connsiteY0" fmla="*/ 627393 h 4346258"/>
                      <a:gd name="connsiteX1" fmla="*/ 627393 w 3764280"/>
                      <a:gd name="connsiteY1" fmla="*/ 0 h 4346258"/>
                      <a:gd name="connsiteX2" fmla="*/ 627380 w 3764280"/>
                      <a:gd name="connsiteY2" fmla="*/ 0 h 4346258"/>
                      <a:gd name="connsiteX3" fmla="*/ 627380 w 3764280"/>
                      <a:gd name="connsiteY3" fmla="*/ 0 h 4346258"/>
                      <a:gd name="connsiteX4" fmla="*/ 1568450 w 3764280"/>
                      <a:gd name="connsiteY4" fmla="*/ 0 h 4346258"/>
                      <a:gd name="connsiteX5" fmla="*/ 3136887 w 3764280"/>
                      <a:gd name="connsiteY5" fmla="*/ 0 h 4346258"/>
                      <a:gd name="connsiteX6" fmla="*/ 3764280 w 3764280"/>
                      <a:gd name="connsiteY6" fmla="*/ 627393 h 4346258"/>
                      <a:gd name="connsiteX7" fmla="*/ 3764280 w 3764280"/>
                      <a:gd name="connsiteY7" fmla="*/ 724376 h 4346258"/>
                      <a:gd name="connsiteX8" fmla="*/ 3764280 w 3764280"/>
                      <a:gd name="connsiteY8" fmla="*/ 724376 h 4346258"/>
                      <a:gd name="connsiteX9" fmla="*/ 3764280 w 3764280"/>
                      <a:gd name="connsiteY9" fmla="*/ 1810941 h 4346258"/>
                      <a:gd name="connsiteX10" fmla="*/ 3764280 w 3764280"/>
                      <a:gd name="connsiteY10" fmla="*/ 3718865 h 4346258"/>
                      <a:gd name="connsiteX11" fmla="*/ 3136887 w 3764280"/>
                      <a:gd name="connsiteY11" fmla="*/ 4346258 h 4346258"/>
                      <a:gd name="connsiteX12" fmla="*/ 1568450 w 3764280"/>
                      <a:gd name="connsiteY12" fmla="*/ 4346258 h 4346258"/>
                      <a:gd name="connsiteX13" fmla="*/ 627380 w 3764280"/>
                      <a:gd name="connsiteY13" fmla="*/ 4346258 h 4346258"/>
                      <a:gd name="connsiteX14" fmla="*/ 627380 w 3764280"/>
                      <a:gd name="connsiteY14" fmla="*/ 4346258 h 4346258"/>
                      <a:gd name="connsiteX15" fmla="*/ 627393 w 3764280"/>
                      <a:gd name="connsiteY15" fmla="*/ 4346258 h 4346258"/>
                      <a:gd name="connsiteX16" fmla="*/ 0 w 3764280"/>
                      <a:gd name="connsiteY16" fmla="*/ 3718865 h 4346258"/>
                      <a:gd name="connsiteX17" fmla="*/ 0 w 3764280"/>
                      <a:gd name="connsiteY17" fmla="*/ 1810941 h 4346258"/>
                      <a:gd name="connsiteX18" fmla="*/ -654684 w 3764280"/>
                      <a:gd name="connsiteY18" fmla="*/ 1963509 h 4346258"/>
                      <a:gd name="connsiteX19" fmla="*/ 0 w 3764280"/>
                      <a:gd name="connsiteY19" fmla="*/ 724376 h 4346258"/>
                      <a:gd name="connsiteX20" fmla="*/ 0 w 3764280"/>
                      <a:gd name="connsiteY20" fmla="*/ 627393 h 43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64280" h="4346258" fill="none" extrusionOk="0">
                        <a:moveTo>
                          <a:pt x="0" y="627393"/>
                        </a:moveTo>
                        <a:cubicBezTo>
                          <a:pt x="46376" y="272286"/>
                          <a:pt x="242910" y="30586"/>
                          <a:pt x="627393" y="0"/>
                        </a:cubicBezTo>
                        <a:cubicBezTo>
                          <a:pt x="627390" y="0"/>
                          <a:pt x="627385" y="0"/>
                          <a:pt x="627380" y="0"/>
                        </a:cubicBezTo>
                        <a:lnTo>
                          <a:pt x="627380" y="0"/>
                        </a:lnTo>
                        <a:cubicBezTo>
                          <a:pt x="898547" y="84474"/>
                          <a:pt x="1204823" y="81553"/>
                          <a:pt x="1568450" y="0"/>
                        </a:cubicBezTo>
                        <a:cubicBezTo>
                          <a:pt x="2076036" y="-14140"/>
                          <a:pt x="2873080" y="45391"/>
                          <a:pt x="3136887" y="0"/>
                        </a:cubicBezTo>
                        <a:cubicBezTo>
                          <a:pt x="3538677" y="20436"/>
                          <a:pt x="3762068" y="291085"/>
                          <a:pt x="3764280" y="627393"/>
                        </a:cubicBezTo>
                        <a:cubicBezTo>
                          <a:pt x="3758940" y="656349"/>
                          <a:pt x="3770798" y="681256"/>
                          <a:pt x="3764280" y="724376"/>
                        </a:cubicBezTo>
                        <a:lnTo>
                          <a:pt x="3764280" y="724376"/>
                        </a:lnTo>
                        <a:cubicBezTo>
                          <a:pt x="3699757" y="1067808"/>
                          <a:pt x="3669647" y="1690726"/>
                          <a:pt x="3764280" y="1810941"/>
                        </a:cubicBezTo>
                        <a:cubicBezTo>
                          <a:pt x="3634512" y="2730230"/>
                          <a:pt x="3884191" y="3431221"/>
                          <a:pt x="3764280" y="3718865"/>
                        </a:cubicBezTo>
                        <a:cubicBezTo>
                          <a:pt x="3747485" y="4026773"/>
                          <a:pt x="3474108" y="4352270"/>
                          <a:pt x="3136887" y="4346258"/>
                        </a:cubicBezTo>
                        <a:cubicBezTo>
                          <a:pt x="2392085" y="4428492"/>
                          <a:pt x="2196046" y="4221994"/>
                          <a:pt x="1568450" y="4346258"/>
                        </a:cubicBezTo>
                        <a:cubicBezTo>
                          <a:pt x="1470423" y="4327092"/>
                          <a:pt x="831506" y="4426917"/>
                          <a:pt x="627380" y="4346258"/>
                        </a:cubicBezTo>
                        <a:lnTo>
                          <a:pt x="627380" y="4346258"/>
                        </a:lnTo>
                        <a:cubicBezTo>
                          <a:pt x="627384" y="4346258"/>
                          <a:pt x="627390" y="4346258"/>
                          <a:pt x="627393" y="4346258"/>
                        </a:cubicBezTo>
                        <a:cubicBezTo>
                          <a:pt x="293071" y="4364658"/>
                          <a:pt x="-5220" y="4045372"/>
                          <a:pt x="0" y="3718865"/>
                        </a:cubicBezTo>
                        <a:cubicBezTo>
                          <a:pt x="-105969" y="3274157"/>
                          <a:pt x="-146101" y="2651920"/>
                          <a:pt x="0" y="1810941"/>
                        </a:cubicBezTo>
                        <a:cubicBezTo>
                          <a:pt x="-123101" y="1856569"/>
                          <a:pt x="-381120" y="1922524"/>
                          <a:pt x="-654684" y="1963509"/>
                        </a:cubicBezTo>
                        <a:cubicBezTo>
                          <a:pt x="-579113" y="1678688"/>
                          <a:pt x="-270561" y="967680"/>
                          <a:pt x="0" y="724376"/>
                        </a:cubicBezTo>
                        <a:cubicBezTo>
                          <a:pt x="-7948" y="696452"/>
                          <a:pt x="894" y="655974"/>
                          <a:pt x="0" y="627393"/>
                        </a:cubicBezTo>
                        <a:close/>
                      </a:path>
                      <a:path w="3764280" h="4346258" stroke="0" extrusionOk="0">
                        <a:moveTo>
                          <a:pt x="0" y="627393"/>
                        </a:moveTo>
                        <a:cubicBezTo>
                          <a:pt x="10453" y="270543"/>
                          <a:pt x="281366" y="5545"/>
                          <a:pt x="627393" y="0"/>
                        </a:cubicBezTo>
                        <a:cubicBezTo>
                          <a:pt x="627387" y="1"/>
                          <a:pt x="627382" y="1"/>
                          <a:pt x="627380" y="0"/>
                        </a:cubicBezTo>
                        <a:lnTo>
                          <a:pt x="627380" y="0"/>
                        </a:lnTo>
                        <a:cubicBezTo>
                          <a:pt x="907358" y="75055"/>
                          <a:pt x="1201192" y="-83897"/>
                          <a:pt x="1568450" y="0"/>
                        </a:cubicBezTo>
                        <a:cubicBezTo>
                          <a:pt x="1937304" y="-120482"/>
                          <a:pt x="2905462" y="-136671"/>
                          <a:pt x="3136887" y="0"/>
                        </a:cubicBezTo>
                        <a:cubicBezTo>
                          <a:pt x="3473310" y="-3994"/>
                          <a:pt x="3813181" y="275941"/>
                          <a:pt x="3764280" y="627393"/>
                        </a:cubicBezTo>
                        <a:cubicBezTo>
                          <a:pt x="3758636" y="668423"/>
                          <a:pt x="3755616" y="700741"/>
                          <a:pt x="3764280" y="724376"/>
                        </a:cubicBezTo>
                        <a:lnTo>
                          <a:pt x="3764280" y="724376"/>
                        </a:lnTo>
                        <a:cubicBezTo>
                          <a:pt x="3846577" y="1084350"/>
                          <a:pt x="3716258" y="1587098"/>
                          <a:pt x="3764280" y="1810941"/>
                        </a:cubicBezTo>
                        <a:cubicBezTo>
                          <a:pt x="3615139" y="2693882"/>
                          <a:pt x="3801628" y="3378821"/>
                          <a:pt x="3764280" y="3718865"/>
                        </a:cubicBezTo>
                        <a:cubicBezTo>
                          <a:pt x="3771366" y="4090281"/>
                          <a:pt x="3501503" y="4324848"/>
                          <a:pt x="3136887" y="4346258"/>
                        </a:cubicBezTo>
                        <a:cubicBezTo>
                          <a:pt x="2587609" y="4346620"/>
                          <a:pt x="2325646" y="4328062"/>
                          <a:pt x="1568450" y="4346258"/>
                        </a:cubicBezTo>
                        <a:cubicBezTo>
                          <a:pt x="1190347" y="4306149"/>
                          <a:pt x="727920" y="4333164"/>
                          <a:pt x="627380" y="4346258"/>
                        </a:cubicBezTo>
                        <a:lnTo>
                          <a:pt x="627380" y="4346258"/>
                        </a:lnTo>
                        <a:cubicBezTo>
                          <a:pt x="627384" y="4346259"/>
                          <a:pt x="627388" y="4346257"/>
                          <a:pt x="627393" y="4346258"/>
                        </a:cubicBezTo>
                        <a:cubicBezTo>
                          <a:pt x="219544" y="4342047"/>
                          <a:pt x="-191" y="4059741"/>
                          <a:pt x="0" y="3718865"/>
                        </a:cubicBezTo>
                        <a:cubicBezTo>
                          <a:pt x="89843" y="3016783"/>
                          <a:pt x="3454" y="2295559"/>
                          <a:pt x="0" y="1810941"/>
                        </a:cubicBezTo>
                        <a:cubicBezTo>
                          <a:pt x="-229346" y="1909961"/>
                          <a:pt x="-551380" y="1991638"/>
                          <a:pt x="-654684" y="1963509"/>
                        </a:cubicBezTo>
                        <a:cubicBezTo>
                          <a:pt x="-550046" y="1560623"/>
                          <a:pt x="-238106" y="1019055"/>
                          <a:pt x="0" y="724376"/>
                        </a:cubicBezTo>
                        <a:cubicBezTo>
                          <a:pt x="-8495" y="682361"/>
                          <a:pt x="-2994" y="670227"/>
                          <a:pt x="0" y="62739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solidFill>
              </a:rPr>
              <a:t>Encourage the use of new technology in assignments</a:t>
            </a:r>
          </a:p>
          <a:p>
            <a:pPr algn="ctr"/>
            <a:r>
              <a:rPr lang="en-GB" sz="2400">
                <a:solidFill>
                  <a:schemeClr val="tx1"/>
                </a:solidFill>
              </a:rPr>
              <a:t>Work based learner</a:t>
            </a:r>
          </a:p>
          <a:p>
            <a:pPr algn="ctr"/>
            <a:endParaRPr lang="en-GB" sz="2000" i="1"/>
          </a:p>
        </p:txBody>
      </p:sp>
      <p:sp>
        <p:nvSpPr>
          <p:cNvPr id="2" name="Speech Bubble: Rectangle with Corners Rounded 1">
            <a:extLst>
              <a:ext uri="{FF2B5EF4-FFF2-40B4-BE49-F238E27FC236}">
                <a16:creationId xmlns:a16="http://schemas.microsoft.com/office/drawing/2014/main" id="{98EC405A-0B7A-43DB-B2FF-1FAEEDC4690B}"/>
              </a:ext>
            </a:extLst>
          </p:cNvPr>
          <p:cNvSpPr/>
          <p:nvPr/>
        </p:nvSpPr>
        <p:spPr>
          <a:xfrm>
            <a:off x="8375515" y="4688732"/>
            <a:ext cx="3891064" cy="21011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solidFill>
              </a:rPr>
              <a:t>Offer online tutoring on how to best improve digital skills. </a:t>
            </a:r>
          </a:p>
          <a:p>
            <a:pPr algn="ctr"/>
            <a:r>
              <a:rPr lang="en-GB" sz="2400">
                <a:solidFill>
                  <a:schemeClr val="tx1"/>
                </a:solidFill>
              </a:rPr>
              <a:t>Work based learner</a:t>
            </a:r>
          </a:p>
          <a:p>
            <a:pPr algn="ctr"/>
            <a:endParaRPr lang="en-GB" sz="2400" i="1">
              <a:solidFill>
                <a:schemeClr val="tx1"/>
              </a:solidFill>
            </a:endParaRPr>
          </a:p>
        </p:txBody>
      </p:sp>
    </p:spTree>
    <p:extLst>
      <p:ext uri="{BB962C8B-B14F-4D97-AF65-F5344CB8AC3E}">
        <p14:creationId xmlns:p14="http://schemas.microsoft.com/office/powerpoint/2010/main" val="417346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3" y="1017142"/>
            <a:ext cx="11833372" cy="710057"/>
          </a:xfrm>
        </p:spPr>
        <p:txBody>
          <a:bodyPr>
            <a:noAutofit/>
          </a:bodyPr>
          <a:lstStyle/>
          <a:p>
            <a:r>
              <a:rPr lang="en-US" sz="3800"/>
              <a:t>Quotes from work-based learning teaching practitioners</a:t>
            </a:r>
          </a:p>
        </p:txBody>
      </p:sp>
      <p:sp>
        <p:nvSpPr>
          <p:cNvPr id="7" name="Rounded Rectangular Callout 6">
            <a:extLst>
              <a:ext uri="{FF2B5EF4-FFF2-40B4-BE49-F238E27FC236}">
                <a16:creationId xmlns:a16="http://schemas.microsoft.com/office/drawing/2014/main" id="{50B91782-0971-3144-9CAA-1756FAA09A91}"/>
              </a:ext>
            </a:extLst>
          </p:cNvPr>
          <p:cNvSpPr/>
          <p:nvPr/>
        </p:nvSpPr>
        <p:spPr>
          <a:xfrm>
            <a:off x="478741" y="1860486"/>
            <a:ext cx="4072394" cy="2580611"/>
          </a:xfrm>
          <a:custGeom>
            <a:avLst/>
            <a:gdLst>
              <a:gd name="connsiteX0" fmla="*/ 0 w 4072394"/>
              <a:gd name="connsiteY0" fmla="*/ 430110 h 2580611"/>
              <a:gd name="connsiteX1" fmla="*/ 430110 w 4072394"/>
              <a:gd name="connsiteY1" fmla="*/ 0 h 2580611"/>
              <a:gd name="connsiteX2" fmla="*/ 2375563 w 4072394"/>
              <a:gd name="connsiteY2" fmla="*/ 0 h 2580611"/>
              <a:gd name="connsiteX3" fmla="*/ 2375563 w 4072394"/>
              <a:gd name="connsiteY3" fmla="*/ 0 h 2580611"/>
              <a:gd name="connsiteX4" fmla="*/ 3393662 w 4072394"/>
              <a:gd name="connsiteY4" fmla="*/ 0 h 2580611"/>
              <a:gd name="connsiteX5" fmla="*/ 3642284 w 4072394"/>
              <a:gd name="connsiteY5" fmla="*/ 0 h 2580611"/>
              <a:gd name="connsiteX6" fmla="*/ 4072394 w 4072394"/>
              <a:gd name="connsiteY6" fmla="*/ 430110 h 2580611"/>
              <a:gd name="connsiteX7" fmla="*/ 4072394 w 4072394"/>
              <a:gd name="connsiteY7" fmla="*/ 430102 h 2580611"/>
              <a:gd name="connsiteX8" fmla="*/ 4593131 w 4072394"/>
              <a:gd name="connsiteY8" fmla="*/ 1069173 h 2580611"/>
              <a:gd name="connsiteX9" fmla="*/ 4072394 w 4072394"/>
              <a:gd name="connsiteY9" fmla="*/ 1075255 h 2580611"/>
              <a:gd name="connsiteX10" fmla="*/ 4072394 w 4072394"/>
              <a:gd name="connsiteY10" fmla="*/ 2150501 h 2580611"/>
              <a:gd name="connsiteX11" fmla="*/ 3642284 w 4072394"/>
              <a:gd name="connsiteY11" fmla="*/ 2580611 h 2580611"/>
              <a:gd name="connsiteX12" fmla="*/ 3393662 w 4072394"/>
              <a:gd name="connsiteY12" fmla="*/ 2580611 h 2580611"/>
              <a:gd name="connsiteX13" fmla="*/ 2375563 w 4072394"/>
              <a:gd name="connsiteY13" fmla="*/ 2580611 h 2580611"/>
              <a:gd name="connsiteX14" fmla="*/ 2375563 w 4072394"/>
              <a:gd name="connsiteY14" fmla="*/ 2580611 h 2580611"/>
              <a:gd name="connsiteX15" fmla="*/ 430110 w 4072394"/>
              <a:gd name="connsiteY15" fmla="*/ 2580611 h 2580611"/>
              <a:gd name="connsiteX16" fmla="*/ 0 w 4072394"/>
              <a:gd name="connsiteY16" fmla="*/ 2150501 h 2580611"/>
              <a:gd name="connsiteX17" fmla="*/ 0 w 4072394"/>
              <a:gd name="connsiteY17" fmla="*/ 1075255 h 2580611"/>
              <a:gd name="connsiteX18" fmla="*/ 0 w 4072394"/>
              <a:gd name="connsiteY18" fmla="*/ 430102 h 2580611"/>
              <a:gd name="connsiteX19" fmla="*/ 0 w 4072394"/>
              <a:gd name="connsiteY19" fmla="*/ 430102 h 2580611"/>
              <a:gd name="connsiteX20" fmla="*/ 0 w 4072394"/>
              <a:gd name="connsiteY20" fmla="*/ 430110 h 258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394" h="2580611" fill="none" extrusionOk="0">
                <a:moveTo>
                  <a:pt x="0" y="430110"/>
                </a:moveTo>
                <a:cubicBezTo>
                  <a:pt x="-14589" y="161260"/>
                  <a:pt x="217654" y="1659"/>
                  <a:pt x="430110" y="0"/>
                </a:cubicBezTo>
                <a:cubicBezTo>
                  <a:pt x="959335" y="133790"/>
                  <a:pt x="1456101" y="-75721"/>
                  <a:pt x="2375563" y="0"/>
                </a:cubicBezTo>
                <a:lnTo>
                  <a:pt x="2375563" y="0"/>
                </a:lnTo>
                <a:cubicBezTo>
                  <a:pt x="2621090" y="18177"/>
                  <a:pt x="3071371" y="-16398"/>
                  <a:pt x="3393662" y="0"/>
                </a:cubicBezTo>
                <a:cubicBezTo>
                  <a:pt x="3468095" y="-367"/>
                  <a:pt x="3614665" y="-19830"/>
                  <a:pt x="3642284" y="0"/>
                </a:cubicBezTo>
                <a:cubicBezTo>
                  <a:pt x="3875014" y="-2652"/>
                  <a:pt x="4100595" y="207412"/>
                  <a:pt x="4072394" y="430110"/>
                </a:cubicBezTo>
                <a:lnTo>
                  <a:pt x="4072394" y="430102"/>
                </a:lnTo>
                <a:cubicBezTo>
                  <a:pt x="4241691" y="649796"/>
                  <a:pt x="4367732" y="904425"/>
                  <a:pt x="4593131" y="1069173"/>
                </a:cubicBezTo>
                <a:cubicBezTo>
                  <a:pt x="4474751" y="1103342"/>
                  <a:pt x="4146475" y="1096323"/>
                  <a:pt x="4072394" y="1075255"/>
                </a:cubicBezTo>
                <a:cubicBezTo>
                  <a:pt x="4009714" y="1311333"/>
                  <a:pt x="4145107" y="1700281"/>
                  <a:pt x="4072394" y="2150501"/>
                </a:cubicBezTo>
                <a:cubicBezTo>
                  <a:pt x="4058702" y="2350707"/>
                  <a:pt x="3885885" y="2585285"/>
                  <a:pt x="3642284" y="2580611"/>
                </a:cubicBezTo>
                <a:cubicBezTo>
                  <a:pt x="3610152" y="2585518"/>
                  <a:pt x="3469047" y="2562090"/>
                  <a:pt x="3393662" y="2580611"/>
                </a:cubicBezTo>
                <a:cubicBezTo>
                  <a:pt x="3035079" y="2495233"/>
                  <a:pt x="2872744" y="2557260"/>
                  <a:pt x="2375563" y="2580611"/>
                </a:cubicBezTo>
                <a:lnTo>
                  <a:pt x="2375563" y="2580611"/>
                </a:lnTo>
                <a:cubicBezTo>
                  <a:pt x="2019822" y="2487105"/>
                  <a:pt x="800311" y="2747851"/>
                  <a:pt x="430110" y="2580611"/>
                </a:cubicBezTo>
                <a:cubicBezTo>
                  <a:pt x="230618" y="2604354"/>
                  <a:pt x="797" y="2385000"/>
                  <a:pt x="0" y="2150501"/>
                </a:cubicBezTo>
                <a:cubicBezTo>
                  <a:pt x="73680" y="1970649"/>
                  <a:pt x="4487" y="1395891"/>
                  <a:pt x="0" y="1075255"/>
                </a:cubicBezTo>
                <a:cubicBezTo>
                  <a:pt x="28230" y="848889"/>
                  <a:pt x="-36596" y="540475"/>
                  <a:pt x="0" y="430102"/>
                </a:cubicBezTo>
                <a:lnTo>
                  <a:pt x="0" y="430102"/>
                </a:lnTo>
                <a:lnTo>
                  <a:pt x="0" y="430110"/>
                </a:lnTo>
                <a:close/>
              </a:path>
              <a:path w="4072394" h="2580611" stroke="0" extrusionOk="0">
                <a:moveTo>
                  <a:pt x="0" y="430110"/>
                </a:moveTo>
                <a:cubicBezTo>
                  <a:pt x="17138" y="175598"/>
                  <a:pt x="193060" y="5781"/>
                  <a:pt x="430110" y="0"/>
                </a:cubicBezTo>
                <a:cubicBezTo>
                  <a:pt x="699166" y="86779"/>
                  <a:pt x="1657908" y="-28600"/>
                  <a:pt x="2375563" y="0"/>
                </a:cubicBezTo>
                <a:lnTo>
                  <a:pt x="2375563" y="0"/>
                </a:lnTo>
                <a:cubicBezTo>
                  <a:pt x="2483457" y="-39805"/>
                  <a:pt x="3001914" y="-90028"/>
                  <a:pt x="3393662" y="0"/>
                </a:cubicBezTo>
                <a:cubicBezTo>
                  <a:pt x="3458060" y="-20401"/>
                  <a:pt x="3526566" y="-22218"/>
                  <a:pt x="3642284" y="0"/>
                </a:cubicBezTo>
                <a:cubicBezTo>
                  <a:pt x="3867693" y="-4809"/>
                  <a:pt x="4084013" y="191390"/>
                  <a:pt x="4072394" y="430110"/>
                </a:cubicBezTo>
                <a:lnTo>
                  <a:pt x="4072394" y="430102"/>
                </a:lnTo>
                <a:cubicBezTo>
                  <a:pt x="4242675" y="748350"/>
                  <a:pt x="4337056" y="793724"/>
                  <a:pt x="4593131" y="1069173"/>
                </a:cubicBezTo>
                <a:cubicBezTo>
                  <a:pt x="4516888" y="1025947"/>
                  <a:pt x="4322050" y="1107558"/>
                  <a:pt x="4072394" y="1075255"/>
                </a:cubicBezTo>
                <a:cubicBezTo>
                  <a:pt x="4108980" y="1442345"/>
                  <a:pt x="4135498" y="1933779"/>
                  <a:pt x="4072394" y="2150501"/>
                </a:cubicBezTo>
                <a:cubicBezTo>
                  <a:pt x="4075664" y="2399543"/>
                  <a:pt x="3909687" y="2545322"/>
                  <a:pt x="3642284" y="2580611"/>
                </a:cubicBezTo>
                <a:cubicBezTo>
                  <a:pt x="3609631" y="2590685"/>
                  <a:pt x="3472350" y="2567827"/>
                  <a:pt x="3393662" y="2580611"/>
                </a:cubicBezTo>
                <a:cubicBezTo>
                  <a:pt x="2984949" y="2515701"/>
                  <a:pt x="2531020" y="2630045"/>
                  <a:pt x="2375563" y="2580611"/>
                </a:cubicBezTo>
                <a:lnTo>
                  <a:pt x="2375563" y="2580611"/>
                </a:lnTo>
                <a:cubicBezTo>
                  <a:pt x="1806119" y="2620304"/>
                  <a:pt x="817469" y="2662644"/>
                  <a:pt x="430110" y="2580611"/>
                </a:cubicBezTo>
                <a:cubicBezTo>
                  <a:pt x="145460" y="2577378"/>
                  <a:pt x="-217" y="2381644"/>
                  <a:pt x="0" y="2150501"/>
                </a:cubicBezTo>
                <a:cubicBezTo>
                  <a:pt x="21514" y="2030721"/>
                  <a:pt x="-51469" y="1550089"/>
                  <a:pt x="0" y="1075255"/>
                </a:cubicBezTo>
                <a:cubicBezTo>
                  <a:pt x="-22025" y="982425"/>
                  <a:pt x="26620" y="635214"/>
                  <a:pt x="0" y="430102"/>
                </a:cubicBezTo>
                <a:lnTo>
                  <a:pt x="0" y="430102"/>
                </a:lnTo>
                <a:lnTo>
                  <a:pt x="0" y="430110"/>
                </a:lnTo>
                <a:close/>
              </a:path>
            </a:pathLst>
          </a:custGeom>
          <a:solidFill>
            <a:schemeClr val="accent1">
              <a:lumMod val="20000"/>
              <a:lumOff val="80000"/>
            </a:schemeClr>
          </a:solidFill>
          <a:ln>
            <a:noFill/>
            <a:extLst>
              <a:ext uri="{C807C97D-BFC1-408E-A445-0C87EB9F89A2}">
                <ask:lineSketchStyleProps xmlns:ask="http://schemas.microsoft.com/office/drawing/2018/sketchyshapes" sd="2846074279">
                  <a:prstGeom prst="wedgeRoundRectCallout">
                    <a:avLst>
                      <a:gd name="adj1" fmla="val 62787"/>
                      <a:gd name="adj2" fmla="val -8569"/>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Have a time allowance to explore new opportunities. Actively track everyone's competence and confidence levels on different technologies - to support knowledge sharing and peer-peer learning</a:t>
            </a:r>
          </a:p>
          <a:p>
            <a:pPr algn="ctr"/>
            <a:r>
              <a:rPr lang="en-GB" sz="2000">
                <a:solidFill>
                  <a:schemeClr val="accent1">
                    <a:lumMod val="50000"/>
                  </a:schemeClr>
                </a:solidFill>
              </a:rPr>
              <a:t>WBL Teaching practitioner</a:t>
            </a:r>
          </a:p>
        </p:txBody>
      </p:sp>
      <p:sp>
        <p:nvSpPr>
          <p:cNvPr id="2" name="Speech Bubble: Rectangle with Corners Rounded 1">
            <a:extLst>
              <a:ext uri="{FF2B5EF4-FFF2-40B4-BE49-F238E27FC236}">
                <a16:creationId xmlns:a16="http://schemas.microsoft.com/office/drawing/2014/main" id="{CC508C0B-95A3-460E-ADBE-1FFB480DB26D}"/>
              </a:ext>
            </a:extLst>
          </p:cNvPr>
          <p:cNvSpPr/>
          <p:nvPr/>
        </p:nvSpPr>
        <p:spPr>
          <a:xfrm>
            <a:off x="5250365" y="1764295"/>
            <a:ext cx="2902117" cy="2676802"/>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provide learners with hardware and software and provide teachers training to train learners how to use them</a:t>
            </a:r>
          </a:p>
          <a:p>
            <a:pPr algn="ctr"/>
            <a:r>
              <a:rPr lang="en-GB" sz="2000">
                <a:solidFill>
                  <a:schemeClr val="accent1">
                    <a:lumMod val="50000"/>
                  </a:schemeClr>
                </a:solidFill>
              </a:rPr>
              <a:t>WBL Teaching practitioner</a:t>
            </a:r>
          </a:p>
          <a:p>
            <a:pPr algn="ctr"/>
            <a:endParaRPr lang="en-GB" sz="2000" i="1">
              <a:solidFill>
                <a:schemeClr val="accent1">
                  <a:lumMod val="50000"/>
                </a:schemeClr>
              </a:solidFill>
            </a:endParaRPr>
          </a:p>
        </p:txBody>
      </p:sp>
      <p:sp>
        <p:nvSpPr>
          <p:cNvPr id="11" name="Rounded Rectangular Callout 10">
            <a:extLst>
              <a:ext uri="{FF2B5EF4-FFF2-40B4-BE49-F238E27FC236}">
                <a16:creationId xmlns:a16="http://schemas.microsoft.com/office/drawing/2014/main" id="{8E257FC9-DAE8-A24C-9E1F-D19B795E41A4}"/>
              </a:ext>
            </a:extLst>
          </p:cNvPr>
          <p:cNvSpPr/>
          <p:nvPr/>
        </p:nvSpPr>
        <p:spPr>
          <a:xfrm>
            <a:off x="8604139" y="1764295"/>
            <a:ext cx="3841328" cy="2300764"/>
          </a:xfrm>
          <a:custGeom>
            <a:avLst/>
            <a:gdLst>
              <a:gd name="connsiteX0" fmla="*/ 0 w 3841328"/>
              <a:gd name="connsiteY0" fmla="*/ 383468 h 2300764"/>
              <a:gd name="connsiteX1" fmla="*/ 383468 w 3841328"/>
              <a:gd name="connsiteY1" fmla="*/ 0 h 2300764"/>
              <a:gd name="connsiteX2" fmla="*/ 640221 w 3841328"/>
              <a:gd name="connsiteY2" fmla="*/ 0 h 2300764"/>
              <a:gd name="connsiteX3" fmla="*/ 640221 w 3841328"/>
              <a:gd name="connsiteY3" fmla="*/ 0 h 2300764"/>
              <a:gd name="connsiteX4" fmla="*/ 1600553 w 3841328"/>
              <a:gd name="connsiteY4" fmla="*/ 0 h 2300764"/>
              <a:gd name="connsiteX5" fmla="*/ 3457860 w 3841328"/>
              <a:gd name="connsiteY5" fmla="*/ 0 h 2300764"/>
              <a:gd name="connsiteX6" fmla="*/ 3841328 w 3841328"/>
              <a:gd name="connsiteY6" fmla="*/ 383468 h 2300764"/>
              <a:gd name="connsiteX7" fmla="*/ 3841328 w 3841328"/>
              <a:gd name="connsiteY7" fmla="*/ 1342112 h 2300764"/>
              <a:gd name="connsiteX8" fmla="*/ 3841328 w 3841328"/>
              <a:gd name="connsiteY8" fmla="*/ 1342112 h 2300764"/>
              <a:gd name="connsiteX9" fmla="*/ 3841328 w 3841328"/>
              <a:gd name="connsiteY9" fmla="*/ 1917303 h 2300764"/>
              <a:gd name="connsiteX10" fmla="*/ 3841328 w 3841328"/>
              <a:gd name="connsiteY10" fmla="*/ 1917296 h 2300764"/>
              <a:gd name="connsiteX11" fmla="*/ 3457860 w 3841328"/>
              <a:gd name="connsiteY11" fmla="*/ 2300764 h 2300764"/>
              <a:gd name="connsiteX12" fmla="*/ 1600553 w 3841328"/>
              <a:gd name="connsiteY12" fmla="*/ 2300764 h 2300764"/>
              <a:gd name="connsiteX13" fmla="*/ 640221 w 3841328"/>
              <a:gd name="connsiteY13" fmla="*/ 2300764 h 2300764"/>
              <a:gd name="connsiteX14" fmla="*/ 640221 w 3841328"/>
              <a:gd name="connsiteY14" fmla="*/ 2300764 h 2300764"/>
              <a:gd name="connsiteX15" fmla="*/ 383468 w 3841328"/>
              <a:gd name="connsiteY15" fmla="*/ 2300764 h 2300764"/>
              <a:gd name="connsiteX16" fmla="*/ 0 w 3841328"/>
              <a:gd name="connsiteY16" fmla="*/ 1917296 h 2300764"/>
              <a:gd name="connsiteX17" fmla="*/ 0 w 3841328"/>
              <a:gd name="connsiteY17" fmla="*/ 1917303 h 2300764"/>
              <a:gd name="connsiteX18" fmla="*/ -381790 w 3841328"/>
              <a:gd name="connsiteY18" fmla="*/ 1969316 h 2300764"/>
              <a:gd name="connsiteX19" fmla="*/ 0 w 3841328"/>
              <a:gd name="connsiteY19" fmla="*/ 1342112 h 2300764"/>
              <a:gd name="connsiteX20" fmla="*/ 0 w 3841328"/>
              <a:gd name="connsiteY20" fmla="*/ 383468 h 230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1328" h="2300764" fill="none" extrusionOk="0">
                <a:moveTo>
                  <a:pt x="0" y="383468"/>
                </a:moveTo>
                <a:cubicBezTo>
                  <a:pt x="-1822" y="167774"/>
                  <a:pt x="199426" y="1835"/>
                  <a:pt x="383468" y="0"/>
                </a:cubicBezTo>
                <a:cubicBezTo>
                  <a:pt x="409499" y="-17732"/>
                  <a:pt x="549090" y="-3548"/>
                  <a:pt x="640221" y="0"/>
                </a:cubicBezTo>
                <a:lnTo>
                  <a:pt x="640221" y="0"/>
                </a:lnTo>
                <a:cubicBezTo>
                  <a:pt x="830445" y="73741"/>
                  <a:pt x="1293256" y="83104"/>
                  <a:pt x="1600553" y="0"/>
                </a:cubicBezTo>
                <a:cubicBezTo>
                  <a:pt x="2119840" y="-73196"/>
                  <a:pt x="2615967" y="-5763"/>
                  <a:pt x="3457860" y="0"/>
                </a:cubicBezTo>
                <a:cubicBezTo>
                  <a:pt x="3642655" y="-14873"/>
                  <a:pt x="3875110" y="189467"/>
                  <a:pt x="3841328" y="383468"/>
                </a:cubicBezTo>
                <a:cubicBezTo>
                  <a:pt x="3758390" y="646062"/>
                  <a:pt x="3918516" y="1082774"/>
                  <a:pt x="3841328" y="1342112"/>
                </a:cubicBezTo>
                <a:lnTo>
                  <a:pt x="3841328" y="1342112"/>
                </a:lnTo>
                <a:cubicBezTo>
                  <a:pt x="3838928" y="1521354"/>
                  <a:pt x="3790077" y="1784374"/>
                  <a:pt x="3841328" y="1917303"/>
                </a:cubicBezTo>
                <a:lnTo>
                  <a:pt x="3841328" y="1917296"/>
                </a:lnTo>
                <a:cubicBezTo>
                  <a:pt x="3843892" y="2118697"/>
                  <a:pt x="3628918" y="2302427"/>
                  <a:pt x="3457860" y="2300764"/>
                </a:cubicBezTo>
                <a:cubicBezTo>
                  <a:pt x="2794157" y="2242958"/>
                  <a:pt x="2171998" y="2329133"/>
                  <a:pt x="1600553" y="2300764"/>
                </a:cubicBezTo>
                <a:cubicBezTo>
                  <a:pt x="1329502" y="2255189"/>
                  <a:pt x="1083641" y="2233330"/>
                  <a:pt x="640221" y="2300764"/>
                </a:cubicBezTo>
                <a:lnTo>
                  <a:pt x="640221" y="2300764"/>
                </a:lnTo>
                <a:cubicBezTo>
                  <a:pt x="599604" y="2290344"/>
                  <a:pt x="423635" y="2314925"/>
                  <a:pt x="383468" y="2300764"/>
                </a:cubicBezTo>
                <a:cubicBezTo>
                  <a:pt x="194932" y="2334335"/>
                  <a:pt x="31968" y="2118363"/>
                  <a:pt x="0" y="1917296"/>
                </a:cubicBezTo>
                <a:lnTo>
                  <a:pt x="0" y="1917303"/>
                </a:lnTo>
                <a:cubicBezTo>
                  <a:pt x="-116307" y="1912664"/>
                  <a:pt x="-323096" y="1989212"/>
                  <a:pt x="-381790" y="1969316"/>
                </a:cubicBezTo>
                <a:cubicBezTo>
                  <a:pt x="-271581" y="1819223"/>
                  <a:pt x="-73229" y="1517066"/>
                  <a:pt x="0" y="1342112"/>
                </a:cubicBezTo>
                <a:cubicBezTo>
                  <a:pt x="32717" y="1058748"/>
                  <a:pt x="27594" y="597716"/>
                  <a:pt x="0" y="383468"/>
                </a:cubicBezTo>
                <a:close/>
              </a:path>
              <a:path w="3841328" h="2300764" stroke="0" extrusionOk="0">
                <a:moveTo>
                  <a:pt x="0" y="383468"/>
                </a:moveTo>
                <a:cubicBezTo>
                  <a:pt x="2933" y="168780"/>
                  <a:pt x="172892" y="14156"/>
                  <a:pt x="383468" y="0"/>
                </a:cubicBezTo>
                <a:cubicBezTo>
                  <a:pt x="437351" y="-12212"/>
                  <a:pt x="515808" y="12534"/>
                  <a:pt x="640221" y="0"/>
                </a:cubicBezTo>
                <a:lnTo>
                  <a:pt x="640221" y="0"/>
                </a:lnTo>
                <a:cubicBezTo>
                  <a:pt x="973808" y="-12267"/>
                  <a:pt x="1406251" y="38495"/>
                  <a:pt x="1600553" y="0"/>
                </a:cubicBezTo>
                <a:cubicBezTo>
                  <a:pt x="1929011" y="-34651"/>
                  <a:pt x="3240816" y="143935"/>
                  <a:pt x="3457860" y="0"/>
                </a:cubicBezTo>
                <a:cubicBezTo>
                  <a:pt x="3648039" y="-8562"/>
                  <a:pt x="3844554" y="171357"/>
                  <a:pt x="3841328" y="383468"/>
                </a:cubicBezTo>
                <a:cubicBezTo>
                  <a:pt x="3759789" y="605548"/>
                  <a:pt x="3798850" y="1141964"/>
                  <a:pt x="3841328" y="1342112"/>
                </a:cubicBezTo>
                <a:lnTo>
                  <a:pt x="3841328" y="1342112"/>
                </a:lnTo>
                <a:cubicBezTo>
                  <a:pt x="3853293" y="1537965"/>
                  <a:pt x="3869973" y="1752727"/>
                  <a:pt x="3841328" y="1917303"/>
                </a:cubicBezTo>
                <a:lnTo>
                  <a:pt x="3841328" y="1917296"/>
                </a:lnTo>
                <a:cubicBezTo>
                  <a:pt x="3856010" y="2126198"/>
                  <a:pt x="3689092" y="2329274"/>
                  <a:pt x="3457860" y="2300764"/>
                </a:cubicBezTo>
                <a:cubicBezTo>
                  <a:pt x="2586784" y="2173301"/>
                  <a:pt x="2196475" y="2298698"/>
                  <a:pt x="1600553" y="2300764"/>
                </a:cubicBezTo>
                <a:cubicBezTo>
                  <a:pt x="1391304" y="2290659"/>
                  <a:pt x="1090725" y="2370213"/>
                  <a:pt x="640221" y="2300764"/>
                </a:cubicBezTo>
                <a:lnTo>
                  <a:pt x="640221" y="2300764"/>
                </a:lnTo>
                <a:cubicBezTo>
                  <a:pt x="607973" y="2296134"/>
                  <a:pt x="422452" y="2298224"/>
                  <a:pt x="383468" y="2300764"/>
                </a:cubicBezTo>
                <a:cubicBezTo>
                  <a:pt x="141818" y="2292216"/>
                  <a:pt x="18258" y="2138752"/>
                  <a:pt x="0" y="1917296"/>
                </a:cubicBezTo>
                <a:lnTo>
                  <a:pt x="0" y="1917303"/>
                </a:lnTo>
                <a:cubicBezTo>
                  <a:pt x="-89860" y="1958698"/>
                  <a:pt x="-336419" y="1938901"/>
                  <a:pt x="-381790" y="1969316"/>
                </a:cubicBezTo>
                <a:cubicBezTo>
                  <a:pt x="-294958" y="1870446"/>
                  <a:pt x="-225367" y="1621849"/>
                  <a:pt x="0" y="1342112"/>
                </a:cubicBezTo>
                <a:cubicBezTo>
                  <a:pt x="-81424" y="1103322"/>
                  <a:pt x="69363" y="583546"/>
                  <a:pt x="0" y="383468"/>
                </a:cubicBez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59939"/>
                      <a:gd name="adj2" fmla="val 3559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I believe my organisation is doing everything possible to make learning journeys enjoyable and worthwhile</a:t>
            </a:r>
          </a:p>
          <a:p>
            <a:pPr algn="ctr"/>
            <a:r>
              <a:rPr lang="en-GB" sz="2000">
                <a:solidFill>
                  <a:schemeClr val="accent1">
                    <a:lumMod val="50000"/>
                  </a:schemeClr>
                </a:solidFill>
              </a:rPr>
              <a:t>WBL Teaching practitioner</a:t>
            </a:r>
          </a:p>
        </p:txBody>
      </p:sp>
      <p:sp>
        <p:nvSpPr>
          <p:cNvPr id="12" name="Rounded Rectangular Callout 11">
            <a:extLst>
              <a:ext uri="{FF2B5EF4-FFF2-40B4-BE49-F238E27FC236}">
                <a16:creationId xmlns:a16="http://schemas.microsoft.com/office/drawing/2014/main" id="{7D2E99F9-B3DE-5940-B97A-1D1743F3351F}"/>
              </a:ext>
            </a:extLst>
          </p:cNvPr>
          <p:cNvSpPr/>
          <p:nvPr/>
        </p:nvSpPr>
        <p:spPr>
          <a:xfrm>
            <a:off x="683023" y="5130978"/>
            <a:ext cx="5702412" cy="1530626"/>
          </a:xfrm>
          <a:custGeom>
            <a:avLst/>
            <a:gdLst>
              <a:gd name="connsiteX0" fmla="*/ 0 w 5702412"/>
              <a:gd name="connsiteY0" fmla="*/ 255109 h 1530626"/>
              <a:gd name="connsiteX1" fmla="*/ 255109 w 5702412"/>
              <a:gd name="connsiteY1" fmla="*/ 0 h 1530626"/>
              <a:gd name="connsiteX2" fmla="*/ 3326407 w 5702412"/>
              <a:gd name="connsiteY2" fmla="*/ 0 h 1530626"/>
              <a:gd name="connsiteX3" fmla="*/ 4409960 w 5702412"/>
              <a:gd name="connsiteY3" fmla="*/ -426019 h 1530626"/>
              <a:gd name="connsiteX4" fmla="*/ 4752010 w 5702412"/>
              <a:gd name="connsiteY4" fmla="*/ 0 h 1530626"/>
              <a:gd name="connsiteX5" fmla="*/ 5447303 w 5702412"/>
              <a:gd name="connsiteY5" fmla="*/ 0 h 1530626"/>
              <a:gd name="connsiteX6" fmla="*/ 5702412 w 5702412"/>
              <a:gd name="connsiteY6" fmla="*/ 255109 h 1530626"/>
              <a:gd name="connsiteX7" fmla="*/ 5702412 w 5702412"/>
              <a:gd name="connsiteY7" fmla="*/ 255104 h 1530626"/>
              <a:gd name="connsiteX8" fmla="*/ 5702412 w 5702412"/>
              <a:gd name="connsiteY8" fmla="*/ 255104 h 1530626"/>
              <a:gd name="connsiteX9" fmla="*/ 5702412 w 5702412"/>
              <a:gd name="connsiteY9" fmla="*/ 637761 h 1530626"/>
              <a:gd name="connsiteX10" fmla="*/ 5702412 w 5702412"/>
              <a:gd name="connsiteY10" fmla="*/ 1275517 h 1530626"/>
              <a:gd name="connsiteX11" fmla="*/ 5447303 w 5702412"/>
              <a:gd name="connsiteY11" fmla="*/ 1530626 h 1530626"/>
              <a:gd name="connsiteX12" fmla="*/ 4752010 w 5702412"/>
              <a:gd name="connsiteY12" fmla="*/ 1530626 h 1530626"/>
              <a:gd name="connsiteX13" fmla="*/ 3326407 w 5702412"/>
              <a:gd name="connsiteY13" fmla="*/ 1530626 h 1530626"/>
              <a:gd name="connsiteX14" fmla="*/ 3326407 w 5702412"/>
              <a:gd name="connsiteY14" fmla="*/ 1530626 h 1530626"/>
              <a:gd name="connsiteX15" fmla="*/ 255109 w 5702412"/>
              <a:gd name="connsiteY15" fmla="*/ 1530626 h 1530626"/>
              <a:gd name="connsiteX16" fmla="*/ 0 w 5702412"/>
              <a:gd name="connsiteY16" fmla="*/ 1275517 h 1530626"/>
              <a:gd name="connsiteX17" fmla="*/ 0 w 5702412"/>
              <a:gd name="connsiteY17" fmla="*/ 637761 h 1530626"/>
              <a:gd name="connsiteX18" fmla="*/ 0 w 5702412"/>
              <a:gd name="connsiteY18" fmla="*/ 255104 h 1530626"/>
              <a:gd name="connsiteX19" fmla="*/ 0 w 5702412"/>
              <a:gd name="connsiteY19" fmla="*/ 255104 h 1530626"/>
              <a:gd name="connsiteX20" fmla="*/ 0 w 5702412"/>
              <a:gd name="connsiteY20"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2412" h="1530626" fill="none" extrusionOk="0">
                <a:moveTo>
                  <a:pt x="0" y="255109"/>
                </a:moveTo>
                <a:cubicBezTo>
                  <a:pt x="-9610" y="93593"/>
                  <a:pt x="135045" y="1377"/>
                  <a:pt x="255109" y="0"/>
                </a:cubicBezTo>
                <a:cubicBezTo>
                  <a:pt x="1651511" y="133790"/>
                  <a:pt x="1910919" y="-75721"/>
                  <a:pt x="3326407" y="0"/>
                </a:cubicBezTo>
                <a:cubicBezTo>
                  <a:pt x="3693726" y="-104404"/>
                  <a:pt x="4094105" y="-391318"/>
                  <a:pt x="4409960" y="-426019"/>
                </a:cubicBezTo>
                <a:cubicBezTo>
                  <a:pt x="4585226" y="-264299"/>
                  <a:pt x="4627207" y="-197515"/>
                  <a:pt x="4752010" y="0"/>
                </a:cubicBezTo>
                <a:cubicBezTo>
                  <a:pt x="4888462" y="-25810"/>
                  <a:pt x="5115327" y="49949"/>
                  <a:pt x="5447303" y="0"/>
                </a:cubicBezTo>
                <a:cubicBezTo>
                  <a:pt x="5592349" y="-1913"/>
                  <a:pt x="5720200" y="105066"/>
                  <a:pt x="5702412" y="255109"/>
                </a:cubicBezTo>
                <a:lnTo>
                  <a:pt x="5702412" y="255104"/>
                </a:lnTo>
                <a:lnTo>
                  <a:pt x="5702412" y="255104"/>
                </a:lnTo>
                <a:cubicBezTo>
                  <a:pt x="5735347" y="445572"/>
                  <a:pt x="5672709" y="510919"/>
                  <a:pt x="5702412" y="637761"/>
                </a:cubicBezTo>
                <a:cubicBezTo>
                  <a:pt x="5751748" y="755905"/>
                  <a:pt x="5737271" y="1180337"/>
                  <a:pt x="5702412" y="1275517"/>
                </a:cubicBezTo>
                <a:cubicBezTo>
                  <a:pt x="5694967" y="1396108"/>
                  <a:pt x="5605202" y="1543749"/>
                  <a:pt x="5447303" y="1530626"/>
                </a:cubicBezTo>
                <a:cubicBezTo>
                  <a:pt x="5155606" y="1543533"/>
                  <a:pt x="5028846" y="1508695"/>
                  <a:pt x="4752010" y="1530626"/>
                </a:cubicBezTo>
                <a:cubicBezTo>
                  <a:pt x="4564316" y="1530648"/>
                  <a:pt x="3893508" y="1518906"/>
                  <a:pt x="3326407" y="1530626"/>
                </a:cubicBezTo>
                <a:lnTo>
                  <a:pt x="3326407" y="1530626"/>
                </a:lnTo>
                <a:cubicBezTo>
                  <a:pt x="2188997" y="1437120"/>
                  <a:pt x="1754599" y="1697866"/>
                  <a:pt x="255109" y="1530626"/>
                </a:cubicBezTo>
                <a:cubicBezTo>
                  <a:pt x="137279" y="1545017"/>
                  <a:pt x="1455" y="1410853"/>
                  <a:pt x="0" y="1275517"/>
                </a:cubicBezTo>
                <a:cubicBezTo>
                  <a:pt x="26108" y="1147411"/>
                  <a:pt x="39906" y="833551"/>
                  <a:pt x="0" y="637761"/>
                </a:cubicBezTo>
                <a:cubicBezTo>
                  <a:pt x="30703" y="592874"/>
                  <a:pt x="-28379" y="348907"/>
                  <a:pt x="0" y="255104"/>
                </a:cubicBezTo>
                <a:lnTo>
                  <a:pt x="0" y="255104"/>
                </a:lnTo>
                <a:lnTo>
                  <a:pt x="0" y="255109"/>
                </a:lnTo>
                <a:close/>
              </a:path>
              <a:path w="5702412" h="1530626" stroke="0" extrusionOk="0">
                <a:moveTo>
                  <a:pt x="0" y="255109"/>
                </a:moveTo>
                <a:cubicBezTo>
                  <a:pt x="1410" y="112820"/>
                  <a:pt x="115843" y="19067"/>
                  <a:pt x="255109" y="0"/>
                </a:cubicBezTo>
                <a:cubicBezTo>
                  <a:pt x="1699324" y="86779"/>
                  <a:pt x="2515797" y="-28600"/>
                  <a:pt x="3326407" y="0"/>
                </a:cubicBezTo>
                <a:cubicBezTo>
                  <a:pt x="3696105" y="-214244"/>
                  <a:pt x="4273257" y="-348242"/>
                  <a:pt x="4409960" y="-426019"/>
                </a:cubicBezTo>
                <a:cubicBezTo>
                  <a:pt x="4498416" y="-328681"/>
                  <a:pt x="4705755" y="-111975"/>
                  <a:pt x="4752010" y="0"/>
                </a:cubicBezTo>
                <a:cubicBezTo>
                  <a:pt x="4874793" y="34692"/>
                  <a:pt x="5147665" y="-58595"/>
                  <a:pt x="5447303" y="0"/>
                </a:cubicBezTo>
                <a:cubicBezTo>
                  <a:pt x="5587402" y="-17165"/>
                  <a:pt x="5706612" y="89512"/>
                  <a:pt x="5702412" y="255109"/>
                </a:cubicBezTo>
                <a:lnTo>
                  <a:pt x="5702412" y="255104"/>
                </a:lnTo>
                <a:lnTo>
                  <a:pt x="5702412" y="255104"/>
                </a:lnTo>
                <a:cubicBezTo>
                  <a:pt x="5679813" y="418100"/>
                  <a:pt x="5692810" y="534041"/>
                  <a:pt x="5702412" y="637761"/>
                </a:cubicBezTo>
                <a:cubicBezTo>
                  <a:pt x="5720120" y="728761"/>
                  <a:pt x="5697467" y="1051018"/>
                  <a:pt x="5702412" y="1275517"/>
                </a:cubicBezTo>
                <a:cubicBezTo>
                  <a:pt x="5702978" y="1418402"/>
                  <a:pt x="5603055" y="1513065"/>
                  <a:pt x="5447303" y="1530626"/>
                </a:cubicBezTo>
                <a:cubicBezTo>
                  <a:pt x="5292821" y="1512621"/>
                  <a:pt x="5046251" y="1477037"/>
                  <a:pt x="4752010" y="1530626"/>
                </a:cubicBezTo>
                <a:cubicBezTo>
                  <a:pt x="4403251" y="1600492"/>
                  <a:pt x="3884440" y="1432943"/>
                  <a:pt x="3326407" y="1530626"/>
                </a:cubicBezTo>
                <a:lnTo>
                  <a:pt x="3326407" y="1530626"/>
                </a:lnTo>
                <a:cubicBezTo>
                  <a:pt x="2548592" y="1570319"/>
                  <a:pt x="1555427" y="1612659"/>
                  <a:pt x="255109" y="1530626"/>
                </a:cubicBezTo>
                <a:cubicBezTo>
                  <a:pt x="104963" y="1529991"/>
                  <a:pt x="-295" y="1407710"/>
                  <a:pt x="0" y="1275517"/>
                </a:cubicBezTo>
                <a:cubicBezTo>
                  <a:pt x="-7367" y="1027076"/>
                  <a:pt x="22096" y="717777"/>
                  <a:pt x="0" y="637761"/>
                </a:cubicBezTo>
                <a:cubicBezTo>
                  <a:pt x="627" y="492996"/>
                  <a:pt x="-10975" y="405500"/>
                  <a:pt x="0" y="255104"/>
                </a:cubicBezTo>
                <a:lnTo>
                  <a:pt x="0" y="255104"/>
                </a:lnTo>
                <a:lnTo>
                  <a:pt x="0" y="255109"/>
                </a:lnTo>
                <a:close/>
              </a:path>
            </a:pathLst>
          </a:custGeom>
          <a:solidFill>
            <a:schemeClr val="bg2">
              <a:lumMod val="90000"/>
            </a:schemeClr>
          </a:solidFill>
          <a:ln>
            <a:noFill/>
            <a:extLst>
              <a:ext uri="{C807C97D-BFC1-408E-A445-0C87EB9F89A2}">
                <ask:lineSketchStyleProps xmlns:ask="http://schemas.microsoft.com/office/drawing/2018/sketchyshapes" sd="2846074279">
                  <a:prstGeom prst="wedgeRoundRectCallout">
                    <a:avLst>
                      <a:gd name="adj1" fmla="val 27335"/>
                      <a:gd name="adj2" fmla="val -7783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accent1">
                    <a:lumMod val="50000"/>
                  </a:schemeClr>
                </a:solidFill>
              </a:rPr>
              <a:t>Acknowledge the Welsh language at training opportunities and offer access via the Welsh language wherever possible</a:t>
            </a:r>
          </a:p>
          <a:p>
            <a:pPr algn="ctr"/>
            <a:r>
              <a:rPr lang="en-GB" sz="2000">
                <a:solidFill>
                  <a:schemeClr val="accent1">
                    <a:lumMod val="50000"/>
                  </a:schemeClr>
                </a:solidFill>
              </a:rPr>
              <a:t>WBL Teaching practitioner</a:t>
            </a:r>
          </a:p>
        </p:txBody>
      </p:sp>
      <p:sp>
        <p:nvSpPr>
          <p:cNvPr id="13" name="Rounded Rectangular Callout 12">
            <a:extLst>
              <a:ext uri="{FF2B5EF4-FFF2-40B4-BE49-F238E27FC236}">
                <a16:creationId xmlns:a16="http://schemas.microsoft.com/office/drawing/2014/main" id="{BC8188DC-A8E2-3D45-A45D-15CE3C390777}"/>
              </a:ext>
            </a:extLst>
          </p:cNvPr>
          <p:cNvSpPr/>
          <p:nvPr/>
        </p:nvSpPr>
        <p:spPr>
          <a:xfrm>
            <a:off x="7457475" y="4640845"/>
            <a:ext cx="4072393" cy="1901688"/>
          </a:xfrm>
          <a:custGeom>
            <a:avLst/>
            <a:gdLst>
              <a:gd name="connsiteX0" fmla="*/ 0 w 4072393"/>
              <a:gd name="connsiteY0" fmla="*/ 316954 h 1901688"/>
              <a:gd name="connsiteX1" fmla="*/ 316954 w 4072393"/>
              <a:gd name="connsiteY1" fmla="*/ 0 h 1901688"/>
              <a:gd name="connsiteX2" fmla="*/ 2375563 w 4072393"/>
              <a:gd name="connsiteY2" fmla="*/ 0 h 1901688"/>
              <a:gd name="connsiteX3" fmla="*/ 2375563 w 4072393"/>
              <a:gd name="connsiteY3" fmla="*/ 0 h 1901688"/>
              <a:gd name="connsiteX4" fmla="*/ 3393661 w 4072393"/>
              <a:gd name="connsiteY4" fmla="*/ 0 h 1901688"/>
              <a:gd name="connsiteX5" fmla="*/ 3755439 w 4072393"/>
              <a:gd name="connsiteY5" fmla="*/ 0 h 1901688"/>
              <a:gd name="connsiteX6" fmla="*/ 4072393 w 4072393"/>
              <a:gd name="connsiteY6" fmla="*/ 316954 h 1901688"/>
              <a:gd name="connsiteX7" fmla="*/ 4072393 w 4072393"/>
              <a:gd name="connsiteY7" fmla="*/ 1109318 h 1901688"/>
              <a:gd name="connsiteX8" fmla="*/ 4679342 w 4072393"/>
              <a:gd name="connsiteY8" fmla="*/ 1796487 h 1901688"/>
              <a:gd name="connsiteX9" fmla="*/ 4072393 w 4072393"/>
              <a:gd name="connsiteY9" fmla="*/ 1584740 h 1901688"/>
              <a:gd name="connsiteX10" fmla="*/ 4072393 w 4072393"/>
              <a:gd name="connsiteY10" fmla="*/ 1584734 h 1901688"/>
              <a:gd name="connsiteX11" fmla="*/ 3755439 w 4072393"/>
              <a:gd name="connsiteY11" fmla="*/ 1901688 h 1901688"/>
              <a:gd name="connsiteX12" fmla="*/ 3393661 w 4072393"/>
              <a:gd name="connsiteY12" fmla="*/ 1901688 h 1901688"/>
              <a:gd name="connsiteX13" fmla="*/ 2375563 w 4072393"/>
              <a:gd name="connsiteY13" fmla="*/ 1901688 h 1901688"/>
              <a:gd name="connsiteX14" fmla="*/ 2375563 w 4072393"/>
              <a:gd name="connsiteY14" fmla="*/ 1901688 h 1901688"/>
              <a:gd name="connsiteX15" fmla="*/ 316954 w 4072393"/>
              <a:gd name="connsiteY15" fmla="*/ 1901688 h 1901688"/>
              <a:gd name="connsiteX16" fmla="*/ 0 w 4072393"/>
              <a:gd name="connsiteY16" fmla="*/ 1584734 h 1901688"/>
              <a:gd name="connsiteX17" fmla="*/ 0 w 4072393"/>
              <a:gd name="connsiteY17" fmla="*/ 1584740 h 1901688"/>
              <a:gd name="connsiteX18" fmla="*/ 0 w 4072393"/>
              <a:gd name="connsiteY18" fmla="*/ 1109318 h 1901688"/>
              <a:gd name="connsiteX19" fmla="*/ 0 w 4072393"/>
              <a:gd name="connsiteY19" fmla="*/ 1109318 h 1901688"/>
              <a:gd name="connsiteX20" fmla="*/ 0 w 4072393"/>
              <a:gd name="connsiteY20" fmla="*/ 316954 h 190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393" h="1901688" fill="none" extrusionOk="0">
                <a:moveTo>
                  <a:pt x="0" y="316954"/>
                </a:moveTo>
                <a:cubicBezTo>
                  <a:pt x="-5567" y="129959"/>
                  <a:pt x="151317" y="622"/>
                  <a:pt x="316954" y="0"/>
                </a:cubicBezTo>
                <a:cubicBezTo>
                  <a:pt x="976850" y="133790"/>
                  <a:pt x="1358138" y="-75721"/>
                  <a:pt x="2375563" y="0"/>
                </a:cubicBezTo>
                <a:lnTo>
                  <a:pt x="2375563" y="0"/>
                </a:lnTo>
                <a:cubicBezTo>
                  <a:pt x="2624360" y="21952"/>
                  <a:pt x="3071589" y="-15639"/>
                  <a:pt x="3393661" y="0"/>
                </a:cubicBezTo>
                <a:cubicBezTo>
                  <a:pt x="3466279" y="-23965"/>
                  <a:pt x="3627389" y="25472"/>
                  <a:pt x="3755439" y="0"/>
                </a:cubicBezTo>
                <a:cubicBezTo>
                  <a:pt x="3908182" y="-12292"/>
                  <a:pt x="4084453" y="148253"/>
                  <a:pt x="4072393" y="316954"/>
                </a:cubicBezTo>
                <a:cubicBezTo>
                  <a:pt x="4066772" y="651909"/>
                  <a:pt x="4108427" y="720102"/>
                  <a:pt x="4072393" y="1109318"/>
                </a:cubicBezTo>
                <a:cubicBezTo>
                  <a:pt x="4288235" y="1304175"/>
                  <a:pt x="4592857" y="1643510"/>
                  <a:pt x="4679342" y="1796487"/>
                </a:cubicBezTo>
                <a:cubicBezTo>
                  <a:pt x="4568241" y="1804846"/>
                  <a:pt x="4210869" y="1640063"/>
                  <a:pt x="4072393" y="1584740"/>
                </a:cubicBezTo>
                <a:lnTo>
                  <a:pt x="4072393" y="1584734"/>
                </a:lnTo>
                <a:cubicBezTo>
                  <a:pt x="4062969" y="1734084"/>
                  <a:pt x="3950353" y="1917017"/>
                  <a:pt x="3755439" y="1901688"/>
                </a:cubicBezTo>
                <a:cubicBezTo>
                  <a:pt x="3715013" y="1925225"/>
                  <a:pt x="3466238" y="1931723"/>
                  <a:pt x="3393661" y="1901688"/>
                </a:cubicBezTo>
                <a:cubicBezTo>
                  <a:pt x="3031356" y="1814111"/>
                  <a:pt x="2871290" y="1878082"/>
                  <a:pt x="2375563" y="1901688"/>
                </a:cubicBezTo>
                <a:lnTo>
                  <a:pt x="2375563" y="1901688"/>
                </a:lnTo>
                <a:cubicBezTo>
                  <a:pt x="1836501" y="1808182"/>
                  <a:pt x="537286" y="2068928"/>
                  <a:pt x="316954" y="1901688"/>
                </a:cubicBezTo>
                <a:cubicBezTo>
                  <a:pt x="170725" y="1919671"/>
                  <a:pt x="3755" y="1745436"/>
                  <a:pt x="0" y="1584734"/>
                </a:cubicBezTo>
                <a:lnTo>
                  <a:pt x="0" y="1584740"/>
                </a:lnTo>
                <a:cubicBezTo>
                  <a:pt x="832" y="1533072"/>
                  <a:pt x="35017" y="1191177"/>
                  <a:pt x="0" y="1109318"/>
                </a:cubicBezTo>
                <a:lnTo>
                  <a:pt x="0" y="1109318"/>
                </a:lnTo>
                <a:cubicBezTo>
                  <a:pt x="-62436" y="936678"/>
                  <a:pt x="8625" y="657479"/>
                  <a:pt x="0" y="316954"/>
                </a:cubicBezTo>
                <a:close/>
              </a:path>
              <a:path w="4072393" h="1901688" stroke="0" extrusionOk="0">
                <a:moveTo>
                  <a:pt x="0" y="316954"/>
                </a:moveTo>
                <a:cubicBezTo>
                  <a:pt x="14090" y="127954"/>
                  <a:pt x="142158" y="2962"/>
                  <a:pt x="316954" y="0"/>
                </a:cubicBezTo>
                <a:cubicBezTo>
                  <a:pt x="709049" y="86779"/>
                  <a:pt x="1774669" y="-28600"/>
                  <a:pt x="2375563" y="0"/>
                </a:cubicBezTo>
                <a:lnTo>
                  <a:pt x="2375563" y="0"/>
                </a:lnTo>
                <a:cubicBezTo>
                  <a:pt x="2483620" y="-37279"/>
                  <a:pt x="3002328" y="-86675"/>
                  <a:pt x="3393661" y="0"/>
                </a:cubicBezTo>
                <a:cubicBezTo>
                  <a:pt x="3518491" y="3742"/>
                  <a:pt x="3671283" y="-29233"/>
                  <a:pt x="3755439" y="0"/>
                </a:cubicBezTo>
                <a:cubicBezTo>
                  <a:pt x="3920243" y="-4060"/>
                  <a:pt x="4083609" y="140769"/>
                  <a:pt x="4072393" y="316954"/>
                </a:cubicBezTo>
                <a:cubicBezTo>
                  <a:pt x="4094319" y="536822"/>
                  <a:pt x="4059545" y="965305"/>
                  <a:pt x="4072393" y="1109318"/>
                </a:cubicBezTo>
                <a:cubicBezTo>
                  <a:pt x="4199030" y="1193815"/>
                  <a:pt x="4534567" y="1546176"/>
                  <a:pt x="4679342" y="1796487"/>
                </a:cubicBezTo>
                <a:cubicBezTo>
                  <a:pt x="4383959" y="1712960"/>
                  <a:pt x="4340462" y="1699779"/>
                  <a:pt x="4072393" y="1584740"/>
                </a:cubicBezTo>
                <a:lnTo>
                  <a:pt x="4072393" y="1584734"/>
                </a:lnTo>
                <a:cubicBezTo>
                  <a:pt x="4080944" y="1789850"/>
                  <a:pt x="3947871" y="1881144"/>
                  <a:pt x="3755439" y="1901688"/>
                </a:cubicBezTo>
                <a:cubicBezTo>
                  <a:pt x="3701712" y="1885755"/>
                  <a:pt x="3449845" y="1928047"/>
                  <a:pt x="3393661" y="1901688"/>
                </a:cubicBezTo>
                <a:cubicBezTo>
                  <a:pt x="2982681" y="1835094"/>
                  <a:pt x="2530828" y="1950737"/>
                  <a:pt x="2375563" y="1901688"/>
                </a:cubicBezTo>
                <a:lnTo>
                  <a:pt x="2375563" y="1901688"/>
                </a:lnTo>
                <a:cubicBezTo>
                  <a:pt x="1381909" y="1941381"/>
                  <a:pt x="948117" y="1983721"/>
                  <a:pt x="316954" y="1901688"/>
                </a:cubicBezTo>
                <a:cubicBezTo>
                  <a:pt x="115643" y="1899885"/>
                  <a:pt x="-189" y="1754198"/>
                  <a:pt x="0" y="1584734"/>
                </a:cubicBezTo>
                <a:lnTo>
                  <a:pt x="0" y="1584740"/>
                </a:lnTo>
                <a:cubicBezTo>
                  <a:pt x="-7087" y="1409203"/>
                  <a:pt x="-29001" y="1193817"/>
                  <a:pt x="0" y="1109318"/>
                </a:cubicBezTo>
                <a:lnTo>
                  <a:pt x="0" y="1109318"/>
                </a:lnTo>
                <a:cubicBezTo>
                  <a:pt x="32777" y="816597"/>
                  <a:pt x="41183" y="599612"/>
                  <a:pt x="0" y="316954"/>
                </a:cubicBezTo>
                <a:close/>
              </a:path>
            </a:pathLst>
          </a:custGeom>
          <a:solidFill>
            <a:schemeClr val="accent1">
              <a:lumMod val="40000"/>
              <a:lumOff val="60000"/>
            </a:schemeClr>
          </a:solidFill>
          <a:ln>
            <a:noFill/>
            <a:extLst>
              <a:ext uri="{C807C97D-BFC1-408E-A445-0C87EB9F89A2}">
                <ask:lineSketchStyleProps xmlns:ask="http://schemas.microsoft.com/office/drawing/2018/sketchyshapes" sd="2846074279">
                  <a:prstGeom prst="wedgeRoundRectCallout">
                    <a:avLst>
                      <a:gd name="adj1" fmla="val 64904"/>
                      <a:gd name="adj2" fmla="val 4446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Think about new roles to support digital learning </a:t>
            </a:r>
            <a:r>
              <a:rPr lang="en-US" sz="2000" i="1" err="1">
                <a:solidFill>
                  <a:schemeClr val="accent1">
                    <a:lumMod val="50000"/>
                  </a:schemeClr>
                </a:solidFill>
              </a:rPr>
              <a:t>e.g</a:t>
            </a:r>
            <a:r>
              <a:rPr lang="en-US" sz="2000" i="1">
                <a:solidFill>
                  <a:schemeClr val="accent1">
                    <a:lumMod val="50000"/>
                  </a:schemeClr>
                </a:solidFill>
              </a:rPr>
              <a:t> a learning technologist</a:t>
            </a:r>
          </a:p>
          <a:p>
            <a:pPr algn="ctr"/>
            <a:r>
              <a:rPr lang="en-GB" sz="2000">
                <a:solidFill>
                  <a:schemeClr val="accent1">
                    <a:lumMod val="50000"/>
                  </a:schemeClr>
                </a:solidFill>
              </a:rPr>
              <a:t>WBL Teaching practitioner</a:t>
            </a:r>
          </a:p>
        </p:txBody>
      </p:sp>
    </p:spTree>
    <p:extLst>
      <p:ext uri="{BB962C8B-B14F-4D97-AF65-F5344CB8AC3E}">
        <p14:creationId xmlns:p14="http://schemas.microsoft.com/office/powerpoint/2010/main" val="396160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3" y="1017142"/>
            <a:ext cx="11833372" cy="710057"/>
          </a:xfrm>
        </p:spPr>
        <p:txBody>
          <a:bodyPr>
            <a:noAutofit/>
          </a:bodyPr>
          <a:lstStyle/>
          <a:p>
            <a:r>
              <a:rPr lang="en-US" sz="3800"/>
              <a:t>Quotes from work-based learning professional services staff</a:t>
            </a:r>
          </a:p>
        </p:txBody>
      </p:sp>
      <p:sp>
        <p:nvSpPr>
          <p:cNvPr id="7" name="Rounded Rectangular Callout 6">
            <a:extLst>
              <a:ext uri="{FF2B5EF4-FFF2-40B4-BE49-F238E27FC236}">
                <a16:creationId xmlns:a16="http://schemas.microsoft.com/office/drawing/2014/main" id="{50B91782-0971-3144-9CAA-1756FAA09A91}"/>
              </a:ext>
            </a:extLst>
          </p:cNvPr>
          <p:cNvSpPr/>
          <p:nvPr/>
        </p:nvSpPr>
        <p:spPr>
          <a:xfrm>
            <a:off x="2157594" y="1727199"/>
            <a:ext cx="4562293" cy="2780359"/>
          </a:xfrm>
          <a:custGeom>
            <a:avLst/>
            <a:gdLst>
              <a:gd name="connsiteX0" fmla="*/ 0 w 4562293"/>
              <a:gd name="connsiteY0" fmla="*/ 463402 h 2780359"/>
              <a:gd name="connsiteX1" fmla="*/ 463402 w 4562293"/>
              <a:gd name="connsiteY1" fmla="*/ 0 h 2780359"/>
              <a:gd name="connsiteX2" fmla="*/ 760382 w 4562293"/>
              <a:gd name="connsiteY2" fmla="*/ 0 h 2780359"/>
              <a:gd name="connsiteX3" fmla="*/ 760382 w 4562293"/>
              <a:gd name="connsiteY3" fmla="*/ 0 h 2780359"/>
              <a:gd name="connsiteX4" fmla="*/ 1900955 w 4562293"/>
              <a:gd name="connsiteY4" fmla="*/ 0 h 2780359"/>
              <a:gd name="connsiteX5" fmla="*/ 4098891 w 4562293"/>
              <a:gd name="connsiteY5" fmla="*/ 0 h 2780359"/>
              <a:gd name="connsiteX6" fmla="*/ 4562293 w 4562293"/>
              <a:gd name="connsiteY6" fmla="*/ 463402 h 2780359"/>
              <a:gd name="connsiteX7" fmla="*/ 4562293 w 4562293"/>
              <a:gd name="connsiteY7" fmla="*/ 1621876 h 2780359"/>
              <a:gd name="connsiteX8" fmla="*/ 4562293 w 4562293"/>
              <a:gd name="connsiteY8" fmla="*/ 1621876 h 2780359"/>
              <a:gd name="connsiteX9" fmla="*/ 4562293 w 4562293"/>
              <a:gd name="connsiteY9" fmla="*/ 2316966 h 2780359"/>
              <a:gd name="connsiteX10" fmla="*/ 4562293 w 4562293"/>
              <a:gd name="connsiteY10" fmla="*/ 2316957 h 2780359"/>
              <a:gd name="connsiteX11" fmla="*/ 4098891 w 4562293"/>
              <a:gd name="connsiteY11" fmla="*/ 2780359 h 2780359"/>
              <a:gd name="connsiteX12" fmla="*/ 1900955 w 4562293"/>
              <a:gd name="connsiteY12" fmla="*/ 2780359 h 2780359"/>
              <a:gd name="connsiteX13" fmla="*/ 760382 w 4562293"/>
              <a:gd name="connsiteY13" fmla="*/ 2780359 h 2780359"/>
              <a:gd name="connsiteX14" fmla="*/ 760382 w 4562293"/>
              <a:gd name="connsiteY14" fmla="*/ 2780359 h 2780359"/>
              <a:gd name="connsiteX15" fmla="*/ 463402 w 4562293"/>
              <a:gd name="connsiteY15" fmla="*/ 2780359 h 2780359"/>
              <a:gd name="connsiteX16" fmla="*/ 0 w 4562293"/>
              <a:gd name="connsiteY16" fmla="*/ 2316957 h 2780359"/>
              <a:gd name="connsiteX17" fmla="*/ 0 w 4562293"/>
              <a:gd name="connsiteY17" fmla="*/ 2316966 h 2780359"/>
              <a:gd name="connsiteX18" fmla="*/ -837272 w 4562293"/>
              <a:gd name="connsiteY18" fmla="*/ 1755046 h 2780359"/>
              <a:gd name="connsiteX19" fmla="*/ 0 w 4562293"/>
              <a:gd name="connsiteY19" fmla="*/ 1621876 h 2780359"/>
              <a:gd name="connsiteX20" fmla="*/ 0 w 4562293"/>
              <a:gd name="connsiteY20" fmla="*/ 463402 h 27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2293" h="2780359" fill="none" extrusionOk="0">
                <a:moveTo>
                  <a:pt x="0" y="463402"/>
                </a:moveTo>
                <a:cubicBezTo>
                  <a:pt x="-5017" y="196706"/>
                  <a:pt x="238967" y="2083"/>
                  <a:pt x="463402" y="0"/>
                </a:cubicBezTo>
                <a:cubicBezTo>
                  <a:pt x="547676" y="15152"/>
                  <a:pt x="657582" y="1257"/>
                  <a:pt x="760382" y="0"/>
                </a:cubicBezTo>
                <a:lnTo>
                  <a:pt x="760382" y="0"/>
                </a:lnTo>
                <a:cubicBezTo>
                  <a:pt x="1000312" y="-101747"/>
                  <a:pt x="1588708" y="53878"/>
                  <a:pt x="1900955" y="0"/>
                </a:cubicBezTo>
                <a:cubicBezTo>
                  <a:pt x="2459180" y="-96150"/>
                  <a:pt x="3573054" y="-77386"/>
                  <a:pt x="4098891" y="0"/>
                </a:cubicBezTo>
                <a:cubicBezTo>
                  <a:pt x="4334731" y="-11071"/>
                  <a:pt x="4565449" y="209133"/>
                  <a:pt x="4562293" y="463402"/>
                </a:cubicBezTo>
                <a:cubicBezTo>
                  <a:pt x="4548356" y="580658"/>
                  <a:pt x="4476631" y="1211634"/>
                  <a:pt x="4562293" y="1621876"/>
                </a:cubicBezTo>
                <a:lnTo>
                  <a:pt x="4562293" y="1621876"/>
                </a:lnTo>
                <a:cubicBezTo>
                  <a:pt x="4510111" y="1744021"/>
                  <a:pt x="4571270" y="2007545"/>
                  <a:pt x="4562293" y="2316966"/>
                </a:cubicBezTo>
                <a:lnTo>
                  <a:pt x="4562293" y="2316957"/>
                </a:lnTo>
                <a:cubicBezTo>
                  <a:pt x="4571997" y="2533594"/>
                  <a:pt x="4319986" y="2781781"/>
                  <a:pt x="4098891" y="2780359"/>
                </a:cubicBezTo>
                <a:cubicBezTo>
                  <a:pt x="3156780" y="2730655"/>
                  <a:pt x="2720803" y="2861687"/>
                  <a:pt x="1900955" y="2780359"/>
                </a:cubicBezTo>
                <a:cubicBezTo>
                  <a:pt x="1645352" y="2843871"/>
                  <a:pt x="942238" y="2748745"/>
                  <a:pt x="760382" y="2780359"/>
                </a:cubicBezTo>
                <a:lnTo>
                  <a:pt x="760382" y="2780359"/>
                </a:lnTo>
                <a:cubicBezTo>
                  <a:pt x="613898" y="2790607"/>
                  <a:pt x="610877" y="2798671"/>
                  <a:pt x="463402" y="2780359"/>
                </a:cubicBezTo>
                <a:cubicBezTo>
                  <a:pt x="235247" y="2820468"/>
                  <a:pt x="34936" y="2561175"/>
                  <a:pt x="0" y="2316957"/>
                </a:cubicBezTo>
                <a:lnTo>
                  <a:pt x="0" y="2316966"/>
                </a:lnTo>
                <a:cubicBezTo>
                  <a:pt x="-298909" y="2091675"/>
                  <a:pt x="-533730" y="2023679"/>
                  <a:pt x="-837272" y="1755046"/>
                </a:cubicBezTo>
                <a:cubicBezTo>
                  <a:pt x="-521282" y="1684746"/>
                  <a:pt x="-295925" y="1727251"/>
                  <a:pt x="0" y="1621876"/>
                </a:cubicBezTo>
                <a:cubicBezTo>
                  <a:pt x="-37268" y="1343800"/>
                  <a:pt x="-16590" y="799916"/>
                  <a:pt x="0" y="463402"/>
                </a:cubicBezTo>
                <a:close/>
              </a:path>
              <a:path w="4562293" h="2780359" stroke="0" extrusionOk="0">
                <a:moveTo>
                  <a:pt x="0" y="463402"/>
                </a:moveTo>
                <a:cubicBezTo>
                  <a:pt x="22265" y="185428"/>
                  <a:pt x="211610" y="48489"/>
                  <a:pt x="463402" y="0"/>
                </a:cubicBezTo>
                <a:cubicBezTo>
                  <a:pt x="566529" y="-20822"/>
                  <a:pt x="629934" y="25958"/>
                  <a:pt x="760382" y="0"/>
                </a:cubicBezTo>
                <a:lnTo>
                  <a:pt x="760382" y="0"/>
                </a:lnTo>
                <a:cubicBezTo>
                  <a:pt x="917905" y="-20971"/>
                  <a:pt x="1694547" y="-15825"/>
                  <a:pt x="1900955" y="0"/>
                </a:cubicBezTo>
                <a:cubicBezTo>
                  <a:pt x="2386239" y="6962"/>
                  <a:pt x="3860232" y="-100858"/>
                  <a:pt x="4098891" y="0"/>
                </a:cubicBezTo>
                <a:cubicBezTo>
                  <a:pt x="4330754" y="-9538"/>
                  <a:pt x="4607202" y="202924"/>
                  <a:pt x="4562293" y="463402"/>
                </a:cubicBezTo>
                <a:cubicBezTo>
                  <a:pt x="4570158" y="788770"/>
                  <a:pt x="4654884" y="1210013"/>
                  <a:pt x="4562293" y="1621876"/>
                </a:cubicBezTo>
                <a:lnTo>
                  <a:pt x="4562293" y="1621876"/>
                </a:lnTo>
                <a:cubicBezTo>
                  <a:pt x="4589294" y="1699353"/>
                  <a:pt x="4516636" y="2173302"/>
                  <a:pt x="4562293" y="2316966"/>
                </a:cubicBezTo>
                <a:lnTo>
                  <a:pt x="4562293" y="2316957"/>
                </a:lnTo>
                <a:cubicBezTo>
                  <a:pt x="4596969" y="2566080"/>
                  <a:pt x="4376573" y="2812247"/>
                  <a:pt x="4098891" y="2780359"/>
                </a:cubicBezTo>
                <a:cubicBezTo>
                  <a:pt x="3518503" y="2765162"/>
                  <a:pt x="2910778" y="2783901"/>
                  <a:pt x="1900955" y="2780359"/>
                </a:cubicBezTo>
                <a:cubicBezTo>
                  <a:pt x="1495216" y="2849934"/>
                  <a:pt x="1311062" y="2817116"/>
                  <a:pt x="760382" y="2780359"/>
                </a:cubicBezTo>
                <a:lnTo>
                  <a:pt x="760382" y="2780359"/>
                </a:lnTo>
                <a:cubicBezTo>
                  <a:pt x="688429" y="2757871"/>
                  <a:pt x="587467" y="2756987"/>
                  <a:pt x="463402" y="2780359"/>
                </a:cubicBezTo>
                <a:cubicBezTo>
                  <a:pt x="197549" y="2777519"/>
                  <a:pt x="34954" y="2591404"/>
                  <a:pt x="0" y="2316957"/>
                </a:cubicBezTo>
                <a:lnTo>
                  <a:pt x="0" y="2316966"/>
                </a:lnTo>
                <a:cubicBezTo>
                  <a:pt x="-299610" y="2134277"/>
                  <a:pt x="-630284" y="1859153"/>
                  <a:pt x="-837272" y="1755046"/>
                </a:cubicBezTo>
                <a:cubicBezTo>
                  <a:pt x="-655125" y="1751782"/>
                  <a:pt x="-367114" y="1670489"/>
                  <a:pt x="0" y="1621876"/>
                </a:cubicBezTo>
                <a:cubicBezTo>
                  <a:pt x="-48311" y="1283252"/>
                  <a:pt x="-10311" y="986684"/>
                  <a:pt x="0" y="463402"/>
                </a:cubicBezTo>
                <a:close/>
              </a:path>
            </a:pathLst>
          </a:custGeom>
          <a:solidFill>
            <a:schemeClr val="accent1">
              <a:lumMod val="20000"/>
              <a:lumOff val="80000"/>
            </a:schemeClr>
          </a:solidFill>
          <a:ln>
            <a:noFill/>
            <a:extLst>
              <a:ext uri="{C807C97D-BFC1-408E-A445-0C87EB9F89A2}">
                <ask:lineSketchStyleProps xmlns:ask="http://schemas.microsoft.com/office/drawing/2018/sketchyshapes" sd="2846074279">
                  <a:prstGeom prst="wedgeRoundRectCallout">
                    <a:avLst>
                      <a:gd name="adj1" fmla="val -68352"/>
                      <a:gd name="adj2" fmla="val 1312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Working from home has been really useful as I feel I can get so much more completed when there are less distractions and disruptions from the office.  I would like to be able to continue to WFH as it allows more efficient working with more flexibility.</a:t>
            </a:r>
          </a:p>
          <a:p>
            <a:pPr algn="ctr"/>
            <a:r>
              <a:rPr lang="en-GB" sz="2000">
                <a:solidFill>
                  <a:schemeClr val="accent1">
                    <a:lumMod val="50000"/>
                  </a:schemeClr>
                </a:solidFill>
              </a:rPr>
              <a:t>WBL professional services staff</a:t>
            </a:r>
          </a:p>
        </p:txBody>
      </p:sp>
      <p:sp>
        <p:nvSpPr>
          <p:cNvPr id="11" name="Rounded Rectangular Callout 10">
            <a:extLst>
              <a:ext uri="{FF2B5EF4-FFF2-40B4-BE49-F238E27FC236}">
                <a16:creationId xmlns:a16="http://schemas.microsoft.com/office/drawing/2014/main" id="{8E257FC9-DAE8-A24C-9E1F-D19B795E41A4}"/>
              </a:ext>
            </a:extLst>
          </p:cNvPr>
          <p:cNvSpPr/>
          <p:nvPr/>
        </p:nvSpPr>
        <p:spPr>
          <a:xfrm>
            <a:off x="7573007" y="1550286"/>
            <a:ext cx="3841328" cy="2300764"/>
          </a:xfrm>
          <a:custGeom>
            <a:avLst/>
            <a:gdLst>
              <a:gd name="connsiteX0" fmla="*/ 0 w 3841328"/>
              <a:gd name="connsiteY0" fmla="*/ 383468 h 2300764"/>
              <a:gd name="connsiteX1" fmla="*/ 383468 w 3841328"/>
              <a:gd name="connsiteY1" fmla="*/ 0 h 2300764"/>
              <a:gd name="connsiteX2" fmla="*/ 640221 w 3841328"/>
              <a:gd name="connsiteY2" fmla="*/ 0 h 2300764"/>
              <a:gd name="connsiteX3" fmla="*/ 640221 w 3841328"/>
              <a:gd name="connsiteY3" fmla="*/ 0 h 2300764"/>
              <a:gd name="connsiteX4" fmla="*/ 1600553 w 3841328"/>
              <a:gd name="connsiteY4" fmla="*/ 0 h 2300764"/>
              <a:gd name="connsiteX5" fmla="*/ 3457860 w 3841328"/>
              <a:gd name="connsiteY5" fmla="*/ 0 h 2300764"/>
              <a:gd name="connsiteX6" fmla="*/ 3841328 w 3841328"/>
              <a:gd name="connsiteY6" fmla="*/ 383468 h 2300764"/>
              <a:gd name="connsiteX7" fmla="*/ 3841328 w 3841328"/>
              <a:gd name="connsiteY7" fmla="*/ 1342112 h 2300764"/>
              <a:gd name="connsiteX8" fmla="*/ 3841328 w 3841328"/>
              <a:gd name="connsiteY8" fmla="*/ 1342112 h 2300764"/>
              <a:gd name="connsiteX9" fmla="*/ 3841328 w 3841328"/>
              <a:gd name="connsiteY9" fmla="*/ 1917303 h 2300764"/>
              <a:gd name="connsiteX10" fmla="*/ 3841328 w 3841328"/>
              <a:gd name="connsiteY10" fmla="*/ 1917296 h 2300764"/>
              <a:gd name="connsiteX11" fmla="*/ 3457860 w 3841328"/>
              <a:gd name="connsiteY11" fmla="*/ 2300764 h 2300764"/>
              <a:gd name="connsiteX12" fmla="*/ 1600553 w 3841328"/>
              <a:gd name="connsiteY12" fmla="*/ 2300764 h 2300764"/>
              <a:gd name="connsiteX13" fmla="*/ 640221 w 3841328"/>
              <a:gd name="connsiteY13" fmla="*/ 2300764 h 2300764"/>
              <a:gd name="connsiteX14" fmla="*/ 640221 w 3841328"/>
              <a:gd name="connsiteY14" fmla="*/ 2300764 h 2300764"/>
              <a:gd name="connsiteX15" fmla="*/ 383468 w 3841328"/>
              <a:gd name="connsiteY15" fmla="*/ 2300764 h 2300764"/>
              <a:gd name="connsiteX16" fmla="*/ 0 w 3841328"/>
              <a:gd name="connsiteY16" fmla="*/ 1917296 h 2300764"/>
              <a:gd name="connsiteX17" fmla="*/ 0 w 3841328"/>
              <a:gd name="connsiteY17" fmla="*/ 1917303 h 2300764"/>
              <a:gd name="connsiteX18" fmla="*/ -381790 w 3841328"/>
              <a:gd name="connsiteY18" fmla="*/ 1969316 h 2300764"/>
              <a:gd name="connsiteX19" fmla="*/ 0 w 3841328"/>
              <a:gd name="connsiteY19" fmla="*/ 1342112 h 2300764"/>
              <a:gd name="connsiteX20" fmla="*/ 0 w 3841328"/>
              <a:gd name="connsiteY20" fmla="*/ 383468 h 230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1328" h="2300764" fill="none" extrusionOk="0">
                <a:moveTo>
                  <a:pt x="0" y="383468"/>
                </a:moveTo>
                <a:cubicBezTo>
                  <a:pt x="-1822" y="167774"/>
                  <a:pt x="199426" y="1835"/>
                  <a:pt x="383468" y="0"/>
                </a:cubicBezTo>
                <a:cubicBezTo>
                  <a:pt x="409499" y="-17732"/>
                  <a:pt x="549090" y="-3548"/>
                  <a:pt x="640221" y="0"/>
                </a:cubicBezTo>
                <a:lnTo>
                  <a:pt x="640221" y="0"/>
                </a:lnTo>
                <a:cubicBezTo>
                  <a:pt x="830445" y="73741"/>
                  <a:pt x="1293256" y="83104"/>
                  <a:pt x="1600553" y="0"/>
                </a:cubicBezTo>
                <a:cubicBezTo>
                  <a:pt x="2119840" y="-73196"/>
                  <a:pt x="2615967" y="-5763"/>
                  <a:pt x="3457860" y="0"/>
                </a:cubicBezTo>
                <a:cubicBezTo>
                  <a:pt x="3642655" y="-14873"/>
                  <a:pt x="3875110" y="189467"/>
                  <a:pt x="3841328" y="383468"/>
                </a:cubicBezTo>
                <a:cubicBezTo>
                  <a:pt x="3758390" y="646062"/>
                  <a:pt x="3918516" y="1082774"/>
                  <a:pt x="3841328" y="1342112"/>
                </a:cubicBezTo>
                <a:lnTo>
                  <a:pt x="3841328" y="1342112"/>
                </a:lnTo>
                <a:cubicBezTo>
                  <a:pt x="3838928" y="1521354"/>
                  <a:pt x="3790077" y="1784374"/>
                  <a:pt x="3841328" y="1917303"/>
                </a:cubicBezTo>
                <a:lnTo>
                  <a:pt x="3841328" y="1917296"/>
                </a:lnTo>
                <a:cubicBezTo>
                  <a:pt x="3843892" y="2118697"/>
                  <a:pt x="3628918" y="2302427"/>
                  <a:pt x="3457860" y="2300764"/>
                </a:cubicBezTo>
                <a:cubicBezTo>
                  <a:pt x="2794157" y="2242958"/>
                  <a:pt x="2171998" y="2329133"/>
                  <a:pt x="1600553" y="2300764"/>
                </a:cubicBezTo>
                <a:cubicBezTo>
                  <a:pt x="1329502" y="2255189"/>
                  <a:pt x="1083641" y="2233330"/>
                  <a:pt x="640221" y="2300764"/>
                </a:cubicBezTo>
                <a:lnTo>
                  <a:pt x="640221" y="2300764"/>
                </a:lnTo>
                <a:cubicBezTo>
                  <a:pt x="599604" y="2290344"/>
                  <a:pt x="423635" y="2314925"/>
                  <a:pt x="383468" y="2300764"/>
                </a:cubicBezTo>
                <a:cubicBezTo>
                  <a:pt x="194932" y="2334335"/>
                  <a:pt x="31968" y="2118363"/>
                  <a:pt x="0" y="1917296"/>
                </a:cubicBezTo>
                <a:lnTo>
                  <a:pt x="0" y="1917303"/>
                </a:lnTo>
                <a:cubicBezTo>
                  <a:pt x="-116307" y="1912664"/>
                  <a:pt x="-323096" y="1989212"/>
                  <a:pt x="-381790" y="1969316"/>
                </a:cubicBezTo>
                <a:cubicBezTo>
                  <a:pt x="-271581" y="1819223"/>
                  <a:pt x="-73229" y="1517066"/>
                  <a:pt x="0" y="1342112"/>
                </a:cubicBezTo>
                <a:cubicBezTo>
                  <a:pt x="32717" y="1058748"/>
                  <a:pt x="27594" y="597716"/>
                  <a:pt x="0" y="383468"/>
                </a:cubicBezTo>
                <a:close/>
              </a:path>
              <a:path w="3841328" h="2300764" stroke="0" extrusionOk="0">
                <a:moveTo>
                  <a:pt x="0" y="383468"/>
                </a:moveTo>
                <a:cubicBezTo>
                  <a:pt x="2933" y="168780"/>
                  <a:pt x="172892" y="14156"/>
                  <a:pt x="383468" y="0"/>
                </a:cubicBezTo>
                <a:cubicBezTo>
                  <a:pt x="437351" y="-12212"/>
                  <a:pt x="515808" y="12534"/>
                  <a:pt x="640221" y="0"/>
                </a:cubicBezTo>
                <a:lnTo>
                  <a:pt x="640221" y="0"/>
                </a:lnTo>
                <a:cubicBezTo>
                  <a:pt x="973808" y="-12267"/>
                  <a:pt x="1406251" y="38495"/>
                  <a:pt x="1600553" y="0"/>
                </a:cubicBezTo>
                <a:cubicBezTo>
                  <a:pt x="1929011" y="-34651"/>
                  <a:pt x="3240816" y="143935"/>
                  <a:pt x="3457860" y="0"/>
                </a:cubicBezTo>
                <a:cubicBezTo>
                  <a:pt x="3648039" y="-8562"/>
                  <a:pt x="3844554" y="171357"/>
                  <a:pt x="3841328" y="383468"/>
                </a:cubicBezTo>
                <a:cubicBezTo>
                  <a:pt x="3759789" y="605548"/>
                  <a:pt x="3798850" y="1141964"/>
                  <a:pt x="3841328" y="1342112"/>
                </a:cubicBezTo>
                <a:lnTo>
                  <a:pt x="3841328" y="1342112"/>
                </a:lnTo>
                <a:cubicBezTo>
                  <a:pt x="3853293" y="1537965"/>
                  <a:pt x="3869973" y="1752727"/>
                  <a:pt x="3841328" y="1917303"/>
                </a:cubicBezTo>
                <a:lnTo>
                  <a:pt x="3841328" y="1917296"/>
                </a:lnTo>
                <a:cubicBezTo>
                  <a:pt x="3856010" y="2126198"/>
                  <a:pt x="3689092" y="2329274"/>
                  <a:pt x="3457860" y="2300764"/>
                </a:cubicBezTo>
                <a:cubicBezTo>
                  <a:pt x="2586784" y="2173301"/>
                  <a:pt x="2196475" y="2298698"/>
                  <a:pt x="1600553" y="2300764"/>
                </a:cubicBezTo>
                <a:cubicBezTo>
                  <a:pt x="1391304" y="2290659"/>
                  <a:pt x="1090725" y="2370213"/>
                  <a:pt x="640221" y="2300764"/>
                </a:cubicBezTo>
                <a:lnTo>
                  <a:pt x="640221" y="2300764"/>
                </a:lnTo>
                <a:cubicBezTo>
                  <a:pt x="607973" y="2296134"/>
                  <a:pt x="422452" y="2298224"/>
                  <a:pt x="383468" y="2300764"/>
                </a:cubicBezTo>
                <a:cubicBezTo>
                  <a:pt x="141818" y="2292216"/>
                  <a:pt x="18258" y="2138752"/>
                  <a:pt x="0" y="1917296"/>
                </a:cubicBezTo>
                <a:lnTo>
                  <a:pt x="0" y="1917303"/>
                </a:lnTo>
                <a:cubicBezTo>
                  <a:pt x="-89860" y="1958698"/>
                  <a:pt x="-336419" y="1938901"/>
                  <a:pt x="-381790" y="1969316"/>
                </a:cubicBezTo>
                <a:cubicBezTo>
                  <a:pt x="-294958" y="1870446"/>
                  <a:pt x="-225367" y="1621849"/>
                  <a:pt x="0" y="1342112"/>
                </a:cubicBezTo>
                <a:cubicBezTo>
                  <a:pt x="-81424" y="1103322"/>
                  <a:pt x="69363" y="583546"/>
                  <a:pt x="0" y="383468"/>
                </a:cubicBez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59939"/>
                      <a:gd name="adj2" fmla="val 3559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Internal collaboration  to progress with linking digital software together and improve efficiency of daily tasks by automating most of manual processes</a:t>
            </a:r>
          </a:p>
          <a:p>
            <a:pPr algn="ctr"/>
            <a:r>
              <a:rPr lang="en-GB" sz="2000">
                <a:solidFill>
                  <a:schemeClr val="accent1">
                    <a:lumMod val="50000"/>
                  </a:schemeClr>
                </a:solidFill>
              </a:rPr>
              <a:t>WBL professional services staff</a:t>
            </a:r>
          </a:p>
        </p:txBody>
      </p:sp>
      <p:sp>
        <p:nvSpPr>
          <p:cNvPr id="12" name="Rounded Rectangular Callout 11">
            <a:extLst>
              <a:ext uri="{FF2B5EF4-FFF2-40B4-BE49-F238E27FC236}">
                <a16:creationId xmlns:a16="http://schemas.microsoft.com/office/drawing/2014/main" id="{7D2E99F9-B3DE-5940-B97A-1D1743F3351F}"/>
              </a:ext>
            </a:extLst>
          </p:cNvPr>
          <p:cNvSpPr/>
          <p:nvPr/>
        </p:nvSpPr>
        <p:spPr>
          <a:xfrm>
            <a:off x="1017475" y="5140705"/>
            <a:ext cx="5702412" cy="1530626"/>
          </a:xfrm>
          <a:custGeom>
            <a:avLst/>
            <a:gdLst>
              <a:gd name="connsiteX0" fmla="*/ 0 w 5702412"/>
              <a:gd name="connsiteY0" fmla="*/ 255109 h 1530626"/>
              <a:gd name="connsiteX1" fmla="*/ 255109 w 5702412"/>
              <a:gd name="connsiteY1" fmla="*/ 0 h 1530626"/>
              <a:gd name="connsiteX2" fmla="*/ 3326407 w 5702412"/>
              <a:gd name="connsiteY2" fmla="*/ 0 h 1530626"/>
              <a:gd name="connsiteX3" fmla="*/ 4409960 w 5702412"/>
              <a:gd name="connsiteY3" fmla="*/ -426019 h 1530626"/>
              <a:gd name="connsiteX4" fmla="*/ 4752010 w 5702412"/>
              <a:gd name="connsiteY4" fmla="*/ 0 h 1530626"/>
              <a:gd name="connsiteX5" fmla="*/ 5447303 w 5702412"/>
              <a:gd name="connsiteY5" fmla="*/ 0 h 1530626"/>
              <a:gd name="connsiteX6" fmla="*/ 5702412 w 5702412"/>
              <a:gd name="connsiteY6" fmla="*/ 255109 h 1530626"/>
              <a:gd name="connsiteX7" fmla="*/ 5702412 w 5702412"/>
              <a:gd name="connsiteY7" fmla="*/ 255104 h 1530626"/>
              <a:gd name="connsiteX8" fmla="*/ 5702412 w 5702412"/>
              <a:gd name="connsiteY8" fmla="*/ 255104 h 1530626"/>
              <a:gd name="connsiteX9" fmla="*/ 5702412 w 5702412"/>
              <a:gd name="connsiteY9" fmla="*/ 637761 h 1530626"/>
              <a:gd name="connsiteX10" fmla="*/ 5702412 w 5702412"/>
              <a:gd name="connsiteY10" fmla="*/ 1275517 h 1530626"/>
              <a:gd name="connsiteX11" fmla="*/ 5447303 w 5702412"/>
              <a:gd name="connsiteY11" fmla="*/ 1530626 h 1530626"/>
              <a:gd name="connsiteX12" fmla="*/ 4752010 w 5702412"/>
              <a:gd name="connsiteY12" fmla="*/ 1530626 h 1530626"/>
              <a:gd name="connsiteX13" fmla="*/ 3326407 w 5702412"/>
              <a:gd name="connsiteY13" fmla="*/ 1530626 h 1530626"/>
              <a:gd name="connsiteX14" fmla="*/ 3326407 w 5702412"/>
              <a:gd name="connsiteY14" fmla="*/ 1530626 h 1530626"/>
              <a:gd name="connsiteX15" fmla="*/ 255109 w 5702412"/>
              <a:gd name="connsiteY15" fmla="*/ 1530626 h 1530626"/>
              <a:gd name="connsiteX16" fmla="*/ 0 w 5702412"/>
              <a:gd name="connsiteY16" fmla="*/ 1275517 h 1530626"/>
              <a:gd name="connsiteX17" fmla="*/ 0 w 5702412"/>
              <a:gd name="connsiteY17" fmla="*/ 637761 h 1530626"/>
              <a:gd name="connsiteX18" fmla="*/ 0 w 5702412"/>
              <a:gd name="connsiteY18" fmla="*/ 255104 h 1530626"/>
              <a:gd name="connsiteX19" fmla="*/ 0 w 5702412"/>
              <a:gd name="connsiteY19" fmla="*/ 255104 h 1530626"/>
              <a:gd name="connsiteX20" fmla="*/ 0 w 5702412"/>
              <a:gd name="connsiteY20"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2412" h="1530626" fill="none" extrusionOk="0">
                <a:moveTo>
                  <a:pt x="0" y="255109"/>
                </a:moveTo>
                <a:cubicBezTo>
                  <a:pt x="-9610" y="93593"/>
                  <a:pt x="135045" y="1377"/>
                  <a:pt x="255109" y="0"/>
                </a:cubicBezTo>
                <a:cubicBezTo>
                  <a:pt x="1651511" y="133790"/>
                  <a:pt x="1910919" y="-75721"/>
                  <a:pt x="3326407" y="0"/>
                </a:cubicBezTo>
                <a:cubicBezTo>
                  <a:pt x="3693726" y="-104404"/>
                  <a:pt x="4094105" y="-391318"/>
                  <a:pt x="4409960" y="-426019"/>
                </a:cubicBezTo>
                <a:cubicBezTo>
                  <a:pt x="4585226" y="-264299"/>
                  <a:pt x="4627207" y="-197515"/>
                  <a:pt x="4752010" y="0"/>
                </a:cubicBezTo>
                <a:cubicBezTo>
                  <a:pt x="4888462" y="-25810"/>
                  <a:pt x="5115327" y="49949"/>
                  <a:pt x="5447303" y="0"/>
                </a:cubicBezTo>
                <a:cubicBezTo>
                  <a:pt x="5592349" y="-1913"/>
                  <a:pt x="5720200" y="105066"/>
                  <a:pt x="5702412" y="255109"/>
                </a:cubicBezTo>
                <a:lnTo>
                  <a:pt x="5702412" y="255104"/>
                </a:lnTo>
                <a:lnTo>
                  <a:pt x="5702412" y="255104"/>
                </a:lnTo>
                <a:cubicBezTo>
                  <a:pt x="5735347" y="445572"/>
                  <a:pt x="5672709" y="510919"/>
                  <a:pt x="5702412" y="637761"/>
                </a:cubicBezTo>
                <a:cubicBezTo>
                  <a:pt x="5751748" y="755905"/>
                  <a:pt x="5737271" y="1180337"/>
                  <a:pt x="5702412" y="1275517"/>
                </a:cubicBezTo>
                <a:cubicBezTo>
                  <a:pt x="5694967" y="1396108"/>
                  <a:pt x="5605202" y="1543749"/>
                  <a:pt x="5447303" y="1530626"/>
                </a:cubicBezTo>
                <a:cubicBezTo>
                  <a:pt x="5155606" y="1543533"/>
                  <a:pt x="5028846" y="1508695"/>
                  <a:pt x="4752010" y="1530626"/>
                </a:cubicBezTo>
                <a:cubicBezTo>
                  <a:pt x="4564316" y="1530648"/>
                  <a:pt x="3893508" y="1518906"/>
                  <a:pt x="3326407" y="1530626"/>
                </a:cubicBezTo>
                <a:lnTo>
                  <a:pt x="3326407" y="1530626"/>
                </a:lnTo>
                <a:cubicBezTo>
                  <a:pt x="2188997" y="1437120"/>
                  <a:pt x="1754599" y="1697866"/>
                  <a:pt x="255109" y="1530626"/>
                </a:cubicBezTo>
                <a:cubicBezTo>
                  <a:pt x="137279" y="1545017"/>
                  <a:pt x="1455" y="1410853"/>
                  <a:pt x="0" y="1275517"/>
                </a:cubicBezTo>
                <a:cubicBezTo>
                  <a:pt x="26108" y="1147411"/>
                  <a:pt x="39906" y="833551"/>
                  <a:pt x="0" y="637761"/>
                </a:cubicBezTo>
                <a:cubicBezTo>
                  <a:pt x="30703" y="592874"/>
                  <a:pt x="-28379" y="348907"/>
                  <a:pt x="0" y="255104"/>
                </a:cubicBezTo>
                <a:lnTo>
                  <a:pt x="0" y="255104"/>
                </a:lnTo>
                <a:lnTo>
                  <a:pt x="0" y="255109"/>
                </a:lnTo>
                <a:close/>
              </a:path>
              <a:path w="5702412" h="1530626" stroke="0" extrusionOk="0">
                <a:moveTo>
                  <a:pt x="0" y="255109"/>
                </a:moveTo>
                <a:cubicBezTo>
                  <a:pt x="1410" y="112820"/>
                  <a:pt x="115843" y="19067"/>
                  <a:pt x="255109" y="0"/>
                </a:cubicBezTo>
                <a:cubicBezTo>
                  <a:pt x="1699324" y="86779"/>
                  <a:pt x="2515797" y="-28600"/>
                  <a:pt x="3326407" y="0"/>
                </a:cubicBezTo>
                <a:cubicBezTo>
                  <a:pt x="3696105" y="-214244"/>
                  <a:pt x="4273257" y="-348242"/>
                  <a:pt x="4409960" y="-426019"/>
                </a:cubicBezTo>
                <a:cubicBezTo>
                  <a:pt x="4498416" y="-328681"/>
                  <a:pt x="4705755" y="-111975"/>
                  <a:pt x="4752010" y="0"/>
                </a:cubicBezTo>
                <a:cubicBezTo>
                  <a:pt x="4874793" y="34692"/>
                  <a:pt x="5147665" y="-58595"/>
                  <a:pt x="5447303" y="0"/>
                </a:cubicBezTo>
                <a:cubicBezTo>
                  <a:pt x="5587402" y="-17165"/>
                  <a:pt x="5706612" y="89512"/>
                  <a:pt x="5702412" y="255109"/>
                </a:cubicBezTo>
                <a:lnTo>
                  <a:pt x="5702412" y="255104"/>
                </a:lnTo>
                <a:lnTo>
                  <a:pt x="5702412" y="255104"/>
                </a:lnTo>
                <a:cubicBezTo>
                  <a:pt x="5679813" y="418100"/>
                  <a:pt x="5692810" y="534041"/>
                  <a:pt x="5702412" y="637761"/>
                </a:cubicBezTo>
                <a:cubicBezTo>
                  <a:pt x="5720120" y="728761"/>
                  <a:pt x="5697467" y="1051018"/>
                  <a:pt x="5702412" y="1275517"/>
                </a:cubicBezTo>
                <a:cubicBezTo>
                  <a:pt x="5702978" y="1418402"/>
                  <a:pt x="5603055" y="1513065"/>
                  <a:pt x="5447303" y="1530626"/>
                </a:cubicBezTo>
                <a:cubicBezTo>
                  <a:pt x="5292821" y="1512621"/>
                  <a:pt x="5046251" y="1477037"/>
                  <a:pt x="4752010" y="1530626"/>
                </a:cubicBezTo>
                <a:cubicBezTo>
                  <a:pt x="4403251" y="1600492"/>
                  <a:pt x="3884440" y="1432943"/>
                  <a:pt x="3326407" y="1530626"/>
                </a:cubicBezTo>
                <a:lnTo>
                  <a:pt x="3326407" y="1530626"/>
                </a:lnTo>
                <a:cubicBezTo>
                  <a:pt x="2548592" y="1570319"/>
                  <a:pt x="1555427" y="1612659"/>
                  <a:pt x="255109" y="1530626"/>
                </a:cubicBezTo>
                <a:cubicBezTo>
                  <a:pt x="104963" y="1529991"/>
                  <a:pt x="-295" y="1407710"/>
                  <a:pt x="0" y="1275517"/>
                </a:cubicBezTo>
                <a:cubicBezTo>
                  <a:pt x="-7367" y="1027076"/>
                  <a:pt x="22096" y="717777"/>
                  <a:pt x="0" y="637761"/>
                </a:cubicBezTo>
                <a:cubicBezTo>
                  <a:pt x="627" y="492996"/>
                  <a:pt x="-10975" y="405500"/>
                  <a:pt x="0" y="255104"/>
                </a:cubicBezTo>
                <a:lnTo>
                  <a:pt x="0" y="255104"/>
                </a:lnTo>
                <a:lnTo>
                  <a:pt x="0" y="255109"/>
                </a:lnTo>
                <a:close/>
              </a:path>
            </a:pathLst>
          </a:custGeom>
          <a:solidFill>
            <a:schemeClr val="bg2">
              <a:lumMod val="90000"/>
            </a:schemeClr>
          </a:solidFill>
          <a:ln>
            <a:noFill/>
            <a:extLst>
              <a:ext uri="{C807C97D-BFC1-408E-A445-0C87EB9F89A2}">
                <ask:lineSketchStyleProps xmlns:ask="http://schemas.microsoft.com/office/drawing/2018/sketchyshapes" sd="2846074279">
                  <a:prstGeom prst="wedgeRoundRectCallout">
                    <a:avLst>
                      <a:gd name="adj1" fmla="val 27335"/>
                      <a:gd name="adj2" fmla="val -7783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Have a dedicated person / team who can be contacted by all staff and learners, with digital problems or for support. </a:t>
            </a:r>
          </a:p>
          <a:p>
            <a:pPr algn="ctr"/>
            <a:r>
              <a:rPr lang="en-GB" sz="2000">
                <a:solidFill>
                  <a:schemeClr val="accent1">
                    <a:lumMod val="50000"/>
                  </a:schemeClr>
                </a:solidFill>
              </a:rPr>
              <a:t>WBL professional services staff</a:t>
            </a:r>
          </a:p>
        </p:txBody>
      </p:sp>
      <p:sp>
        <p:nvSpPr>
          <p:cNvPr id="13" name="Rounded Rectangular Callout 12">
            <a:extLst>
              <a:ext uri="{FF2B5EF4-FFF2-40B4-BE49-F238E27FC236}">
                <a16:creationId xmlns:a16="http://schemas.microsoft.com/office/drawing/2014/main" id="{BC8188DC-A8E2-3D45-A45D-15CE3C390777}"/>
              </a:ext>
            </a:extLst>
          </p:cNvPr>
          <p:cNvSpPr/>
          <p:nvPr/>
        </p:nvSpPr>
        <p:spPr>
          <a:xfrm>
            <a:off x="7457475" y="4640845"/>
            <a:ext cx="4072393" cy="1901688"/>
          </a:xfrm>
          <a:custGeom>
            <a:avLst/>
            <a:gdLst>
              <a:gd name="connsiteX0" fmla="*/ 0 w 4072393"/>
              <a:gd name="connsiteY0" fmla="*/ 316954 h 1901688"/>
              <a:gd name="connsiteX1" fmla="*/ 316954 w 4072393"/>
              <a:gd name="connsiteY1" fmla="*/ 0 h 1901688"/>
              <a:gd name="connsiteX2" fmla="*/ 2375563 w 4072393"/>
              <a:gd name="connsiteY2" fmla="*/ 0 h 1901688"/>
              <a:gd name="connsiteX3" fmla="*/ 2375563 w 4072393"/>
              <a:gd name="connsiteY3" fmla="*/ 0 h 1901688"/>
              <a:gd name="connsiteX4" fmla="*/ 3393661 w 4072393"/>
              <a:gd name="connsiteY4" fmla="*/ 0 h 1901688"/>
              <a:gd name="connsiteX5" fmla="*/ 3755439 w 4072393"/>
              <a:gd name="connsiteY5" fmla="*/ 0 h 1901688"/>
              <a:gd name="connsiteX6" fmla="*/ 4072393 w 4072393"/>
              <a:gd name="connsiteY6" fmla="*/ 316954 h 1901688"/>
              <a:gd name="connsiteX7" fmla="*/ 4072393 w 4072393"/>
              <a:gd name="connsiteY7" fmla="*/ 1109318 h 1901688"/>
              <a:gd name="connsiteX8" fmla="*/ 4679342 w 4072393"/>
              <a:gd name="connsiteY8" fmla="*/ 1796487 h 1901688"/>
              <a:gd name="connsiteX9" fmla="*/ 4072393 w 4072393"/>
              <a:gd name="connsiteY9" fmla="*/ 1584740 h 1901688"/>
              <a:gd name="connsiteX10" fmla="*/ 4072393 w 4072393"/>
              <a:gd name="connsiteY10" fmla="*/ 1584734 h 1901688"/>
              <a:gd name="connsiteX11" fmla="*/ 3755439 w 4072393"/>
              <a:gd name="connsiteY11" fmla="*/ 1901688 h 1901688"/>
              <a:gd name="connsiteX12" fmla="*/ 3393661 w 4072393"/>
              <a:gd name="connsiteY12" fmla="*/ 1901688 h 1901688"/>
              <a:gd name="connsiteX13" fmla="*/ 2375563 w 4072393"/>
              <a:gd name="connsiteY13" fmla="*/ 1901688 h 1901688"/>
              <a:gd name="connsiteX14" fmla="*/ 2375563 w 4072393"/>
              <a:gd name="connsiteY14" fmla="*/ 1901688 h 1901688"/>
              <a:gd name="connsiteX15" fmla="*/ 316954 w 4072393"/>
              <a:gd name="connsiteY15" fmla="*/ 1901688 h 1901688"/>
              <a:gd name="connsiteX16" fmla="*/ 0 w 4072393"/>
              <a:gd name="connsiteY16" fmla="*/ 1584734 h 1901688"/>
              <a:gd name="connsiteX17" fmla="*/ 0 w 4072393"/>
              <a:gd name="connsiteY17" fmla="*/ 1584740 h 1901688"/>
              <a:gd name="connsiteX18" fmla="*/ 0 w 4072393"/>
              <a:gd name="connsiteY18" fmla="*/ 1109318 h 1901688"/>
              <a:gd name="connsiteX19" fmla="*/ 0 w 4072393"/>
              <a:gd name="connsiteY19" fmla="*/ 1109318 h 1901688"/>
              <a:gd name="connsiteX20" fmla="*/ 0 w 4072393"/>
              <a:gd name="connsiteY20" fmla="*/ 316954 h 190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393" h="1901688" fill="none" extrusionOk="0">
                <a:moveTo>
                  <a:pt x="0" y="316954"/>
                </a:moveTo>
                <a:cubicBezTo>
                  <a:pt x="-5567" y="129959"/>
                  <a:pt x="151317" y="622"/>
                  <a:pt x="316954" y="0"/>
                </a:cubicBezTo>
                <a:cubicBezTo>
                  <a:pt x="976850" y="133790"/>
                  <a:pt x="1358138" y="-75721"/>
                  <a:pt x="2375563" y="0"/>
                </a:cubicBezTo>
                <a:lnTo>
                  <a:pt x="2375563" y="0"/>
                </a:lnTo>
                <a:cubicBezTo>
                  <a:pt x="2624360" y="21952"/>
                  <a:pt x="3071589" y="-15639"/>
                  <a:pt x="3393661" y="0"/>
                </a:cubicBezTo>
                <a:cubicBezTo>
                  <a:pt x="3466279" y="-23965"/>
                  <a:pt x="3627389" y="25472"/>
                  <a:pt x="3755439" y="0"/>
                </a:cubicBezTo>
                <a:cubicBezTo>
                  <a:pt x="3908182" y="-12292"/>
                  <a:pt x="4084453" y="148253"/>
                  <a:pt x="4072393" y="316954"/>
                </a:cubicBezTo>
                <a:cubicBezTo>
                  <a:pt x="4066772" y="651909"/>
                  <a:pt x="4108427" y="720102"/>
                  <a:pt x="4072393" y="1109318"/>
                </a:cubicBezTo>
                <a:cubicBezTo>
                  <a:pt x="4288235" y="1304175"/>
                  <a:pt x="4592857" y="1643510"/>
                  <a:pt x="4679342" y="1796487"/>
                </a:cubicBezTo>
                <a:cubicBezTo>
                  <a:pt x="4568241" y="1804846"/>
                  <a:pt x="4210869" y="1640063"/>
                  <a:pt x="4072393" y="1584740"/>
                </a:cubicBezTo>
                <a:lnTo>
                  <a:pt x="4072393" y="1584734"/>
                </a:lnTo>
                <a:cubicBezTo>
                  <a:pt x="4062969" y="1734084"/>
                  <a:pt x="3950353" y="1917017"/>
                  <a:pt x="3755439" y="1901688"/>
                </a:cubicBezTo>
                <a:cubicBezTo>
                  <a:pt x="3715013" y="1925225"/>
                  <a:pt x="3466238" y="1931723"/>
                  <a:pt x="3393661" y="1901688"/>
                </a:cubicBezTo>
                <a:cubicBezTo>
                  <a:pt x="3031356" y="1814111"/>
                  <a:pt x="2871290" y="1878082"/>
                  <a:pt x="2375563" y="1901688"/>
                </a:cubicBezTo>
                <a:lnTo>
                  <a:pt x="2375563" y="1901688"/>
                </a:lnTo>
                <a:cubicBezTo>
                  <a:pt x="1836501" y="1808182"/>
                  <a:pt x="537286" y="2068928"/>
                  <a:pt x="316954" y="1901688"/>
                </a:cubicBezTo>
                <a:cubicBezTo>
                  <a:pt x="170725" y="1919671"/>
                  <a:pt x="3755" y="1745436"/>
                  <a:pt x="0" y="1584734"/>
                </a:cubicBezTo>
                <a:lnTo>
                  <a:pt x="0" y="1584740"/>
                </a:lnTo>
                <a:cubicBezTo>
                  <a:pt x="832" y="1533072"/>
                  <a:pt x="35017" y="1191177"/>
                  <a:pt x="0" y="1109318"/>
                </a:cubicBezTo>
                <a:lnTo>
                  <a:pt x="0" y="1109318"/>
                </a:lnTo>
                <a:cubicBezTo>
                  <a:pt x="-62436" y="936678"/>
                  <a:pt x="8625" y="657479"/>
                  <a:pt x="0" y="316954"/>
                </a:cubicBezTo>
                <a:close/>
              </a:path>
              <a:path w="4072393" h="1901688" stroke="0" extrusionOk="0">
                <a:moveTo>
                  <a:pt x="0" y="316954"/>
                </a:moveTo>
                <a:cubicBezTo>
                  <a:pt x="14090" y="127954"/>
                  <a:pt x="142158" y="2962"/>
                  <a:pt x="316954" y="0"/>
                </a:cubicBezTo>
                <a:cubicBezTo>
                  <a:pt x="709049" y="86779"/>
                  <a:pt x="1774669" y="-28600"/>
                  <a:pt x="2375563" y="0"/>
                </a:cubicBezTo>
                <a:lnTo>
                  <a:pt x="2375563" y="0"/>
                </a:lnTo>
                <a:cubicBezTo>
                  <a:pt x="2483620" y="-37279"/>
                  <a:pt x="3002328" y="-86675"/>
                  <a:pt x="3393661" y="0"/>
                </a:cubicBezTo>
                <a:cubicBezTo>
                  <a:pt x="3518491" y="3742"/>
                  <a:pt x="3671283" y="-29233"/>
                  <a:pt x="3755439" y="0"/>
                </a:cubicBezTo>
                <a:cubicBezTo>
                  <a:pt x="3920243" y="-4060"/>
                  <a:pt x="4083609" y="140769"/>
                  <a:pt x="4072393" y="316954"/>
                </a:cubicBezTo>
                <a:cubicBezTo>
                  <a:pt x="4094319" y="536822"/>
                  <a:pt x="4059545" y="965305"/>
                  <a:pt x="4072393" y="1109318"/>
                </a:cubicBezTo>
                <a:cubicBezTo>
                  <a:pt x="4199030" y="1193815"/>
                  <a:pt x="4534567" y="1546176"/>
                  <a:pt x="4679342" y="1796487"/>
                </a:cubicBezTo>
                <a:cubicBezTo>
                  <a:pt x="4383959" y="1712960"/>
                  <a:pt x="4340462" y="1699779"/>
                  <a:pt x="4072393" y="1584740"/>
                </a:cubicBezTo>
                <a:lnTo>
                  <a:pt x="4072393" y="1584734"/>
                </a:lnTo>
                <a:cubicBezTo>
                  <a:pt x="4080944" y="1789850"/>
                  <a:pt x="3947871" y="1881144"/>
                  <a:pt x="3755439" y="1901688"/>
                </a:cubicBezTo>
                <a:cubicBezTo>
                  <a:pt x="3701712" y="1885755"/>
                  <a:pt x="3449845" y="1928047"/>
                  <a:pt x="3393661" y="1901688"/>
                </a:cubicBezTo>
                <a:cubicBezTo>
                  <a:pt x="2982681" y="1835094"/>
                  <a:pt x="2530828" y="1950737"/>
                  <a:pt x="2375563" y="1901688"/>
                </a:cubicBezTo>
                <a:lnTo>
                  <a:pt x="2375563" y="1901688"/>
                </a:lnTo>
                <a:cubicBezTo>
                  <a:pt x="1381909" y="1941381"/>
                  <a:pt x="948117" y="1983721"/>
                  <a:pt x="316954" y="1901688"/>
                </a:cubicBezTo>
                <a:cubicBezTo>
                  <a:pt x="115643" y="1899885"/>
                  <a:pt x="-189" y="1754198"/>
                  <a:pt x="0" y="1584734"/>
                </a:cubicBezTo>
                <a:lnTo>
                  <a:pt x="0" y="1584740"/>
                </a:lnTo>
                <a:cubicBezTo>
                  <a:pt x="-7087" y="1409203"/>
                  <a:pt x="-29001" y="1193817"/>
                  <a:pt x="0" y="1109318"/>
                </a:cubicBezTo>
                <a:lnTo>
                  <a:pt x="0" y="1109318"/>
                </a:lnTo>
                <a:cubicBezTo>
                  <a:pt x="32777" y="816597"/>
                  <a:pt x="41183" y="599612"/>
                  <a:pt x="0" y="316954"/>
                </a:cubicBezTo>
                <a:close/>
              </a:path>
            </a:pathLst>
          </a:custGeom>
          <a:solidFill>
            <a:schemeClr val="accent1">
              <a:lumMod val="40000"/>
              <a:lumOff val="60000"/>
            </a:schemeClr>
          </a:solidFill>
          <a:ln>
            <a:noFill/>
            <a:extLst>
              <a:ext uri="{C807C97D-BFC1-408E-A445-0C87EB9F89A2}">
                <ask:lineSketchStyleProps xmlns:ask="http://schemas.microsoft.com/office/drawing/2018/sketchyshapes" sd="2846074279">
                  <a:prstGeom prst="wedgeRoundRectCallout">
                    <a:avLst>
                      <a:gd name="adj1" fmla="val 64904"/>
                      <a:gd name="adj2" fmla="val 4446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accent1">
                    <a:lumMod val="50000"/>
                  </a:schemeClr>
                </a:solidFill>
              </a:rPr>
              <a:t>Offer staff digital improvement </a:t>
            </a:r>
            <a:r>
              <a:rPr lang="en-US" sz="2000" i="1" err="1">
                <a:solidFill>
                  <a:schemeClr val="accent1">
                    <a:lumMod val="50000"/>
                  </a:schemeClr>
                </a:solidFill>
              </a:rPr>
              <a:t>programmes</a:t>
            </a:r>
            <a:endParaRPr lang="en-US" sz="2000" i="1">
              <a:solidFill>
                <a:schemeClr val="accent1">
                  <a:lumMod val="50000"/>
                </a:schemeClr>
              </a:solidFill>
            </a:endParaRPr>
          </a:p>
          <a:p>
            <a:pPr algn="ctr"/>
            <a:r>
              <a:rPr lang="en-GB" sz="2000">
                <a:solidFill>
                  <a:schemeClr val="accent1">
                    <a:lumMod val="50000"/>
                  </a:schemeClr>
                </a:solidFill>
              </a:rPr>
              <a:t>WBL professional services staff</a:t>
            </a:r>
          </a:p>
        </p:txBody>
      </p:sp>
    </p:spTree>
    <p:extLst>
      <p:ext uri="{BB962C8B-B14F-4D97-AF65-F5344CB8AC3E}">
        <p14:creationId xmlns:p14="http://schemas.microsoft.com/office/powerpoint/2010/main" val="92128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67187-2B3A-4821-A468-C9C9D6C03241}"/>
              </a:ext>
            </a:extLst>
          </p:cNvPr>
          <p:cNvSpPr>
            <a:spLocks noGrp="1"/>
          </p:cNvSpPr>
          <p:nvPr>
            <p:ph type="title"/>
          </p:nvPr>
        </p:nvSpPr>
        <p:spPr>
          <a:xfrm>
            <a:off x="923985" y="1017142"/>
            <a:ext cx="7780628" cy="2402952"/>
          </a:xfrm>
        </p:spPr>
        <p:txBody>
          <a:bodyPr/>
          <a:lstStyle/>
          <a:p>
            <a:r>
              <a:rPr lang="en-GB"/>
              <a:t>Section 3:</a:t>
            </a:r>
            <a:br>
              <a:rPr lang="en-GB"/>
            </a:br>
            <a:r>
              <a:rPr lang="en-GB">
                <a:solidFill>
                  <a:schemeClr val="bg1"/>
                </a:solidFill>
              </a:rPr>
              <a:t>Mapping the six Digital 2030 objectives to the insights questions</a:t>
            </a:r>
            <a:br>
              <a:rPr lang="en-US" dirty="0">
                <a:solidFill>
                  <a:schemeClr val="bg1"/>
                </a:solidFill>
              </a:rPr>
            </a:br>
            <a:endParaRPr lang="en-GB" dirty="0"/>
          </a:p>
        </p:txBody>
      </p:sp>
    </p:spTree>
    <p:extLst>
      <p:ext uri="{BB962C8B-B14F-4D97-AF65-F5344CB8AC3E}">
        <p14:creationId xmlns:p14="http://schemas.microsoft.com/office/powerpoint/2010/main" val="326324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34708A-5FC2-9841-9046-96A99E0C8CAD}"/>
              </a:ext>
            </a:extLst>
          </p:cNvPr>
          <p:cNvSpPr>
            <a:spLocks noGrp="1"/>
          </p:cNvSpPr>
          <p:nvPr>
            <p:ph type="title"/>
          </p:nvPr>
        </p:nvSpPr>
        <p:spPr/>
        <p:txBody>
          <a:bodyPr>
            <a:normAutofit fontScale="90000"/>
          </a:bodyPr>
          <a:lstStyle/>
          <a:p>
            <a:r>
              <a:rPr lang="en-US"/>
              <a:t>Contents</a:t>
            </a:r>
          </a:p>
        </p:txBody>
      </p:sp>
      <p:sp>
        <p:nvSpPr>
          <p:cNvPr id="2" name="Content Placeholder 1">
            <a:extLst>
              <a:ext uri="{FF2B5EF4-FFF2-40B4-BE49-F238E27FC236}">
                <a16:creationId xmlns:a16="http://schemas.microsoft.com/office/drawing/2014/main" id="{03540F0A-7B00-EE44-A72B-396F82DE0F90}"/>
              </a:ext>
            </a:extLst>
          </p:cNvPr>
          <p:cNvSpPr>
            <a:spLocks noGrp="1"/>
          </p:cNvSpPr>
          <p:nvPr>
            <p:ph idx="1"/>
          </p:nvPr>
        </p:nvSpPr>
        <p:spPr>
          <a:xfrm>
            <a:off x="923989" y="2012414"/>
            <a:ext cx="8256587" cy="4388386"/>
          </a:xfrm>
        </p:spPr>
        <p:txBody>
          <a:bodyPr>
            <a:normAutofit/>
          </a:bodyPr>
          <a:lstStyle/>
          <a:p>
            <a:pPr marL="457200" indent="-457200">
              <a:buFont typeface="Arial" panose="020B0604020202020204" pitchFamily="34" charset="0"/>
              <a:buChar char="•"/>
            </a:pPr>
            <a:r>
              <a:rPr lang="en-US" sz="2800" dirty="0"/>
              <a:t>Introduction</a:t>
            </a:r>
          </a:p>
          <a:p>
            <a:pPr marL="457200" indent="-457200">
              <a:buFont typeface="Arial" panose="020B0604020202020204" pitchFamily="34" charset="0"/>
              <a:buChar char="•"/>
            </a:pPr>
            <a:r>
              <a:rPr lang="en-US" sz="2800" dirty="0"/>
              <a:t>Section 1: </a:t>
            </a:r>
            <a:r>
              <a:rPr lang="en-US" sz="2800" dirty="0">
                <a:hlinkClick r:id="rId2" action="ppaction://hlinksldjump"/>
              </a:rPr>
              <a:t>Key messages</a:t>
            </a:r>
            <a:endParaRPr lang="en-US" sz="2800" dirty="0"/>
          </a:p>
          <a:p>
            <a:pPr marL="457200" indent="-457200">
              <a:buFont typeface="Arial" panose="020B0604020202020204" pitchFamily="34" charset="0"/>
              <a:buChar char="•"/>
            </a:pPr>
            <a:r>
              <a:rPr lang="en-US" sz="2800" dirty="0"/>
              <a:t>Section 2: </a:t>
            </a:r>
            <a:r>
              <a:rPr lang="en-US" sz="2800" dirty="0">
                <a:hlinkClick r:id="rId3" action="ppaction://hlinksldjump"/>
              </a:rPr>
              <a:t>Describing Welsh work based learners and their teaching practitioners (profile and quotes)</a:t>
            </a:r>
            <a:endParaRPr lang="en-US" sz="2800" dirty="0"/>
          </a:p>
          <a:p>
            <a:pPr marL="457200" indent="-457200">
              <a:buFont typeface="Arial" panose="020B0604020202020204" pitchFamily="34" charset="0"/>
              <a:buChar char="•"/>
            </a:pPr>
            <a:r>
              <a:rPr lang="en-US" sz="2800" dirty="0"/>
              <a:t>Section 3: </a:t>
            </a:r>
            <a:r>
              <a:rPr lang="en-US" sz="2800" dirty="0">
                <a:hlinkClick r:id="rId4" action="ppaction://hlinksldjump"/>
              </a:rPr>
              <a:t>Mapping the six Digital 2030 objectives to the insights questions</a:t>
            </a:r>
            <a:endParaRPr lang="en-US" sz="2800" dirty="0"/>
          </a:p>
        </p:txBody>
      </p:sp>
    </p:spTree>
    <p:extLst>
      <p:ext uri="{BB962C8B-B14F-4D97-AF65-F5344CB8AC3E}">
        <p14:creationId xmlns:p14="http://schemas.microsoft.com/office/powerpoint/2010/main" val="193642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E3F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lumMod val="50000"/>
                  </a:schemeClr>
                </a:solidFill>
              </a:rPr>
              <a:t>Objective 1</a:t>
            </a:r>
          </a:p>
        </p:txBody>
      </p:sp>
      <p:pic>
        <p:nvPicPr>
          <p:cNvPr id="3" name="Picture 2" descr="Digital 2030 framework icon for leadership and management">
            <a:extLst>
              <a:ext uri="{FF2B5EF4-FFF2-40B4-BE49-F238E27FC236}">
                <a16:creationId xmlns:a16="http://schemas.microsoft.com/office/drawing/2014/main" id="{480E74C8-5A7B-FF42-9AB3-75DA4C77BB6E}"/>
              </a:ext>
            </a:extLst>
          </p:cNvPr>
          <p:cNvPicPr>
            <a:picLocks noChangeAspect="1"/>
          </p:cNvPicPr>
          <p:nvPr/>
        </p:nvPicPr>
        <p:blipFill>
          <a:blip r:embed="rId2"/>
          <a:stretch>
            <a:fillRect/>
          </a:stretch>
        </p:blipFill>
        <p:spPr>
          <a:xfrm>
            <a:off x="923985" y="1815300"/>
            <a:ext cx="5029200" cy="1841500"/>
          </a:xfrm>
          <a:prstGeom prst="rect">
            <a:avLst/>
          </a:prstGeom>
        </p:spPr>
      </p:pic>
    </p:spTree>
    <p:extLst>
      <p:ext uri="{BB962C8B-B14F-4D97-AF65-F5344CB8AC3E}">
        <p14:creationId xmlns:p14="http://schemas.microsoft.com/office/powerpoint/2010/main" val="170272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1.1 Vision and commitment</a:t>
            </a:r>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923984" y="1979794"/>
            <a:ext cx="5077692" cy="4689198"/>
          </a:xfrm>
        </p:spPr>
        <p:txBody>
          <a:bodyPr>
            <a:normAutofit/>
          </a:bodyPr>
          <a:lstStyle/>
          <a:p>
            <a:pPr marL="0" indent="0">
              <a:buFont typeface="Arial" panose="020B0604020202020204" pitchFamily="34" charset="0"/>
              <a:buNone/>
            </a:pPr>
            <a:r>
              <a:rPr lang="en-US" sz="2200" b="1" dirty="0"/>
              <a:t>Teaching practitioners</a:t>
            </a:r>
          </a:p>
          <a:p>
            <a:pPr marL="342900" indent="-342900">
              <a:buFont typeface="Arial" panose="020B0604020202020204" pitchFamily="34" charset="0"/>
              <a:buChar char="•"/>
            </a:pPr>
            <a:r>
              <a:rPr lang="en-GB" sz="2200" dirty="0"/>
              <a:t>93% rated the quality of digital provision as average or better, up 10% when compared to 2019 (Q17)</a:t>
            </a:r>
          </a:p>
          <a:p>
            <a:pPr marL="342900" indent="-342900">
              <a:buFont typeface="Arial" panose="020B0604020202020204" pitchFamily="34" charset="0"/>
              <a:buChar char="•"/>
            </a:pPr>
            <a:r>
              <a:rPr lang="en-GB" sz="2200" dirty="0"/>
              <a:t>When asked, “</a:t>
            </a:r>
            <a:r>
              <a:rPr lang="en-US" sz="2200" dirty="0"/>
              <a:t>To improve the quality of digital teaching and learning ... what ONE thing should your organisation do?</a:t>
            </a:r>
            <a:r>
              <a:rPr lang="en-GB" sz="2200" dirty="0"/>
              <a:t>” the top 5 responses included greater investment in technology, training / CPD, resources / content, collaboration and supporting the Welsh language. A significant number of responses also said “nothing” or  “continue what we are doing” (Q27)</a:t>
            </a:r>
          </a:p>
          <a:p>
            <a:endParaRPr lang="en-US" sz="2200" dirty="0"/>
          </a:p>
          <a:p>
            <a:endParaRPr lang="en-US" sz="2200" dirty="0"/>
          </a:p>
        </p:txBody>
      </p:sp>
      <p:sp>
        <p:nvSpPr>
          <p:cNvPr id="5" name="Content Placeholder 2">
            <a:extLst>
              <a:ext uri="{FF2B5EF4-FFF2-40B4-BE49-F238E27FC236}">
                <a16:creationId xmlns:a16="http://schemas.microsoft.com/office/drawing/2014/main" id="{1B465DC1-9677-4066-AFF9-958718F9753A}"/>
              </a:ext>
            </a:extLst>
          </p:cNvPr>
          <p:cNvSpPr txBox="1">
            <a:spLocks/>
          </p:cNvSpPr>
          <p:nvPr/>
        </p:nvSpPr>
        <p:spPr>
          <a:xfrm>
            <a:off x="6368603" y="1979794"/>
            <a:ext cx="5077692" cy="4689198"/>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a:t>
            </a:r>
          </a:p>
          <a:p>
            <a:pPr marL="342900" indent="-342900">
              <a:buFont typeface="Arial" panose="020B0604020202020204" pitchFamily="34" charset="0"/>
              <a:buChar char="•"/>
            </a:pPr>
            <a:r>
              <a:rPr lang="en-GB" sz="2200" dirty="0"/>
              <a:t>96% rated the quality of digital provision as average or better (Q20)</a:t>
            </a:r>
          </a:p>
          <a:p>
            <a:pPr marL="342900" indent="-342900">
              <a:buFont typeface="Arial" panose="020B0604020202020204" pitchFamily="34" charset="0"/>
              <a:buChar char="•"/>
            </a:pPr>
            <a:r>
              <a:rPr lang="en-US" sz="2200" dirty="0"/>
              <a:t>When asked, “To improve the quality of digital teaching and learning ... what ONE thing should your organisation do?” interactive learning, interaction, small group working and better familiarization and use of resources featured highly. A significant number of responses also indicated that “everything was good” and couldn’t “think of any changes” (Q31)</a:t>
            </a:r>
          </a:p>
          <a:p>
            <a:endParaRPr lang="en-US" sz="2200" dirty="0"/>
          </a:p>
          <a:p>
            <a:endParaRPr lang="en-US" sz="2200" dirty="0"/>
          </a:p>
        </p:txBody>
      </p:sp>
    </p:spTree>
    <p:extLst>
      <p:ext uri="{BB962C8B-B14F-4D97-AF65-F5344CB8AC3E}">
        <p14:creationId xmlns:p14="http://schemas.microsoft.com/office/powerpoint/2010/main" val="996971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1.2 Policy and compliance (learners)</a:t>
            </a:r>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838200" y="1853334"/>
            <a:ext cx="5077692" cy="4343111"/>
          </a:xfrm>
        </p:spPr>
        <p:txBody>
          <a:bodyPr>
            <a:normAutofit/>
          </a:bodyPr>
          <a:lstStyle/>
          <a:p>
            <a:pPr marL="0" indent="0">
              <a:buNone/>
            </a:pPr>
            <a:r>
              <a:rPr lang="en-US" sz="2200" b="1" dirty="0"/>
              <a:t>Learners (Q34)</a:t>
            </a:r>
          </a:p>
          <a:p>
            <a:pPr marL="342900" indent="-342900">
              <a:buFont typeface="Arial" panose="020B0604020202020204" pitchFamily="34" charset="0"/>
              <a:buChar char="•"/>
            </a:pPr>
            <a:r>
              <a:rPr lang="en-US" sz="2200" dirty="0"/>
              <a:t>67% agree they are informed about keeping personal data safe; 5% disagree</a:t>
            </a:r>
          </a:p>
          <a:p>
            <a:pPr marL="342900" indent="-342900">
              <a:buFont typeface="Arial" panose="020B0604020202020204" pitchFamily="34" charset="0"/>
              <a:buChar char="•"/>
            </a:pPr>
            <a:r>
              <a:rPr lang="en-US" sz="2200" dirty="0"/>
              <a:t>64% agree they are informed about copyright and plagiarism; 5% disagree</a:t>
            </a:r>
          </a:p>
          <a:p>
            <a:pPr marL="342900" indent="-342900">
              <a:buFont typeface="Arial" panose="020B0604020202020204" pitchFamily="34" charset="0"/>
              <a:buChar char="•"/>
            </a:pPr>
            <a:r>
              <a:rPr lang="en-US" sz="2200" dirty="0"/>
              <a:t>65% agree they are informed about staying safe online; 5% disagree</a:t>
            </a:r>
          </a:p>
          <a:p>
            <a:pPr marL="342900" indent="-342900">
              <a:buFont typeface="Arial" panose="020B0604020202020204" pitchFamily="34" charset="0"/>
              <a:buChar char="•"/>
            </a:pPr>
            <a:r>
              <a:rPr lang="en-US" sz="2200" dirty="0"/>
              <a:t>62% agree they are informed about health and wellbeing as a technology user; 5% disagree</a:t>
            </a:r>
          </a:p>
          <a:p>
            <a:endParaRPr lang="en-US" sz="2200" dirty="0"/>
          </a:p>
          <a:p>
            <a:endParaRPr lang="en-US" sz="2200" dirty="0"/>
          </a:p>
        </p:txBody>
      </p:sp>
    </p:spTree>
    <p:extLst>
      <p:ext uri="{BB962C8B-B14F-4D97-AF65-F5344CB8AC3E}">
        <p14:creationId xmlns:p14="http://schemas.microsoft.com/office/powerpoint/2010/main" val="15658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51945"/>
            <a:ext cx="10889238" cy="637486"/>
          </a:xfrm>
          <a:solidFill>
            <a:srgbClr val="D4E3F7"/>
          </a:solidFill>
        </p:spPr>
        <p:txBody>
          <a:bodyPr>
            <a:normAutofit fontScale="90000"/>
          </a:bodyPr>
          <a:lstStyle/>
          <a:p>
            <a:r>
              <a:rPr lang="en-US" dirty="0">
                <a:solidFill>
                  <a:schemeClr val="accent2">
                    <a:lumMod val="50000"/>
                  </a:schemeClr>
                </a:solidFill>
              </a:rPr>
              <a:t>1.2 Policy and compliance (staff)</a:t>
            </a:r>
          </a:p>
        </p:txBody>
      </p:sp>
      <p:sp>
        <p:nvSpPr>
          <p:cNvPr id="9" name="Content Placeholder 2">
            <a:extLst>
              <a:ext uri="{FF2B5EF4-FFF2-40B4-BE49-F238E27FC236}">
                <a16:creationId xmlns:a16="http://schemas.microsoft.com/office/drawing/2014/main" id="{1B8E9CDA-4EBC-334A-80D4-148B20DD5BD9}"/>
              </a:ext>
            </a:extLst>
          </p:cNvPr>
          <p:cNvSpPr txBox="1">
            <a:spLocks/>
          </p:cNvSpPr>
          <p:nvPr/>
        </p:nvSpPr>
        <p:spPr>
          <a:xfrm>
            <a:off x="923984" y="2164619"/>
            <a:ext cx="5077692" cy="45607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(Q30)</a:t>
            </a:r>
          </a:p>
          <a:p>
            <a:r>
              <a:rPr lang="en-US" sz="2200" dirty="0"/>
              <a:t>89% agree their organisation informs them of their responsibilities regarding keeping student data safe under GDPR</a:t>
            </a:r>
          </a:p>
          <a:p>
            <a:r>
              <a:rPr lang="en-US" sz="2200" dirty="0"/>
              <a:t>72% agree they are informed about digital copyright and licensing </a:t>
            </a:r>
          </a:p>
          <a:p>
            <a:r>
              <a:rPr lang="en-US" sz="2200" dirty="0"/>
              <a:t>79% agree they are informed about helping students behave safely online</a:t>
            </a:r>
          </a:p>
          <a:p>
            <a:r>
              <a:rPr lang="en-US" sz="2200" dirty="0"/>
              <a:t>70% agree they are informed about health and wellbeing as a technology user</a:t>
            </a:r>
          </a:p>
          <a:p>
            <a:r>
              <a:rPr lang="en-US" sz="2200" dirty="0"/>
              <a:t>81% agree they are informed about equality and accessibility legislation</a:t>
            </a:r>
          </a:p>
          <a:p>
            <a:endParaRPr lang="en-US" sz="2200" dirty="0"/>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6735530" y="2164619"/>
            <a:ext cx="5077692" cy="4343111"/>
          </a:xfrm>
        </p:spPr>
        <p:txBody>
          <a:bodyPr>
            <a:normAutofit fontScale="92500" lnSpcReduction="20000"/>
          </a:bodyPr>
          <a:lstStyle/>
          <a:p>
            <a:pPr marL="0" indent="0">
              <a:buNone/>
            </a:pPr>
            <a:r>
              <a:rPr lang="en-US" sz="2200" b="1" dirty="0"/>
              <a:t>Professional services (Q24)</a:t>
            </a:r>
          </a:p>
          <a:p>
            <a:pPr marL="342900" indent="-342900">
              <a:buFont typeface="Arial" panose="020B0604020202020204" pitchFamily="34" charset="0"/>
              <a:buChar char="•"/>
            </a:pPr>
            <a:r>
              <a:rPr lang="en-US" sz="2400" dirty="0"/>
              <a:t>89% agree their organisation informs them of their responsibilities regarding keeping student data safe under GDPR</a:t>
            </a:r>
          </a:p>
          <a:p>
            <a:pPr marL="342900" indent="-342900">
              <a:buFont typeface="Arial" panose="020B0604020202020204" pitchFamily="34" charset="0"/>
              <a:buChar char="•"/>
            </a:pPr>
            <a:r>
              <a:rPr lang="en-US" sz="2400" dirty="0"/>
              <a:t>67% agree they are informed about digital copyright and licensing </a:t>
            </a:r>
          </a:p>
          <a:p>
            <a:pPr marL="342900" indent="-342900">
              <a:buFont typeface="Arial" panose="020B0604020202020204" pitchFamily="34" charset="0"/>
              <a:buChar char="•"/>
            </a:pPr>
            <a:r>
              <a:rPr lang="en-US" sz="2400" dirty="0"/>
              <a:t>85% agree they are informed about behaving safely and respectfully online</a:t>
            </a:r>
          </a:p>
          <a:p>
            <a:pPr marL="342900" indent="-342900">
              <a:buFont typeface="Arial" panose="020B0604020202020204" pitchFamily="34" charset="0"/>
              <a:buChar char="•"/>
            </a:pPr>
            <a:r>
              <a:rPr lang="en-US" sz="2400" dirty="0"/>
              <a:t>78% agree they are informed about health and wellbeing as a technology user</a:t>
            </a:r>
          </a:p>
          <a:p>
            <a:pPr marL="342900" indent="-342900">
              <a:buFont typeface="Arial" panose="020B0604020202020204" pitchFamily="34" charset="0"/>
              <a:buChar char="•"/>
            </a:pPr>
            <a:r>
              <a:rPr lang="en-US" sz="2400" dirty="0"/>
              <a:t>81% agree they are informed about equality and accessibility legislation</a:t>
            </a:r>
          </a:p>
          <a:p>
            <a:endParaRPr lang="en-US" sz="2200" dirty="0"/>
          </a:p>
          <a:p>
            <a:endParaRPr lang="en-US" sz="2200" dirty="0"/>
          </a:p>
        </p:txBody>
      </p:sp>
    </p:spTree>
    <p:extLst>
      <p:ext uri="{BB962C8B-B14F-4D97-AF65-F5344CB8AC3E}">
        <p14:creationId xmlns:p14="http://schemas.microsoft.com/office/powerpoint/2010/main" val="7085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829414" y="1017143"/>
            <a:ext cx="11566720" cy="821976"/>
          </a:xfrm>
          <a:solidFill>
            <a:srgbClr val="D4E3F7"/>
          </a:solidFill>
        </p:spPr>
        <p:txBody>
          <a:bodyPr>
            <a:normAutofit fontScale="90000"/>
          </a:bodyPr>
          <a:lstStyle/>
          <a:p>
            <a:r>
              <a:rPr lang="en-US" dirty="0">
                <a:solidFill>
                  <a:schemeClr val="accent2">
                    <a:lumMod val="50000"/>
                  </a:schemeClr>
                </a:solidFill>
              </a:rPr>
              <a:t>1.2 Policy and compliance: </a:t>
            </a:r>
            <a:r>
              <a:rPr lang="en-GB" sz="4400" b="1" i="0" u="none" strike="noStrike" baseline="0" dirty="0">
                <a:solidFill>
                  <a:schemeClr val="tx1"/>
                </a:solidFill>
                <a:effectLst/>
              </a:rPr>
              <a:t>WBL teaching practitioners</a:t>
            </a:r>
            <a:endParaRPr lang="en-US" dirty="0">
              <a:solidFill>
                <a:schemeClr val="accent2">
                  <a:lumMod val="50000"/>
                </a:schemeClr>
              </a:solidFill>
            </a:endParaRPr>
          </a:p>
        </p:txBody>
      </p:sp>
      <p:graphicFrame>
        <p:nvGraphicFramePr>
          <p:cNvPr id="7" name="Chart 6" descr="Chart showing 70% of WBL learners are informed about health and wellbeing as a technology user">
            <a:extLst>
              <a:ext uri="{FF2B5EF4-FFF2-40B4-BE49-F238E27FC236}">
                <a16:creationId xmlns:a16="http://schemas.microsoft.com/office/drawing/2014/main" id="{8E3025F2-2206-4D7E-8AB3-0FB25EDD93FA}"/>
              </a:ext>
            </a:extLst>
          </p:cNvPr>
          <p:cNvGraphicFramePr>
            <a:graphicFrameLocks/>
          </p:cNvGraphicFramePr>
          <p:nvPr>
            <p:extLst>
              <p:ext uri="{D42A27DB-BD31-4B8C-83A1-F6EECF244321}">
                <p14:modId xmlns:p14="http://schemas.microsoft.com/office/powerpoint/2010/main" val="480405113"/>
              </p:ext>
            </p:extLst>
          </p:nvPr>
        </p:nvGraphicFramePr>
        <p:xfrm>
          <a:off x="1988820" y="1839119"/>
          <a:ext cx="9247909" cy="4790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18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1.3 Effective collaboration</a:t>
            </a:r>
          </a:p>
        </p:txBody>
      </p:sp>
      <p:sp>
        <p:nvSpPr>
          <p:cNvPr id="4" name="Content Placeholder 2">
            <a:extLst>
              <a:ext uri="{FF2B5EF4-FFF2-40B4-BE49-F238E27FC236}">
                <a16:creationId xmlns:a16="http://schemas.microsoft.com/office/drawing/2014/main" id="{D5DEDFDE-8DC6-4DCC-8ACB-3AF8F35C6354}"/>
              </a:ext>
            </a:extLst>
          </p:cNvPr>
          <p:cNvSpPr txBox="1">
            <a:spLocks/>
          </p:cNvSpPr>
          <p:nvPr/>
        </p:nvSpPr>
        <p:spPr>
          <a:xfrm>
            <a:off x="923984" y="1938115"/>
            <a:ext cx="5077692" cy="4343111"/>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a:t>
            </a:r>
          </a:p>
          <a:p>
            <a:pPr marL="342900" indent="-342900">
              <a:buFont typeface="Arial" panose="020B0604020202020204" pitchFamily="34" charset="0"/>
              <a:buChar char="•"/>
            </a:pPr>
            <a:r>
              <a:rPr lang="en-US" sz="2200" dirty="0"/>
              <a:t>57% agree they are supported by lecturers to use technology on their course (down from 68% in 2019); 6% by support staff; 17% by family and friends and 15% use online resources (up from 8% in 2019) (Q22)</a:t>
            </a:r>
          </a:p>
          <a:p>
            <a:pPr marL="342900" indent="-342900">
              <a:buFont typeface="Arial" panose="020B0604020202020204" pitchFamily="34" charset="0"/>
              <a:buChar char="•"/>
            </a:pPr>
            <a:r>
              <a:rPr lang="en-US" sz="2200" dirty="0"/>
              <a:t>28% of learners often help others to develop their digital skills, 56% sometimes and only 15% never (Q10)</a:t>
            </a:r>
          </a:p>
          <a:p>
            <a:endParaRPr lang="en-US" sz="2200" dirty="0"/>
          </a:p>
          <a:p>
            <a:endParaRPr lang="en-US" sz="2200" b="1" dirty="0"/>
          </a:p>
          <a:p>
            <a:endParaRPr lang="en-US" sz="2200" dirty="0"/>
          </a:p>
          <a:p>
            <a:endParaRPr lang="en-US" sz="2200" dirty="0"/>
          </a:p>
        </p:txBody>
      </p:sp>
      <p:sp>
        <p:nvSpPr>
          <p:cNvPr id="10" name="Content Placeholder 2">
            <a:extLst>
              <a:ext uri="{FF2B5EF4-FFF2-40B4-BE49-F238E27FC236}">
                <a16:creationId xmlns:a16="http://schemas.microsoft.com/office/drawing/2014/main" id="{511F7354-B3FB-614F-BFC0-2E8DB9FDF53F}"/>
              </a:ext>
            </a:extLst>
          </p:cNvPr>
          <p:cNvSpPr>
            <a:spLocks noGrp="1"/>
          </p:cNvSpPr>
          <p:nvPr>
            <p:ph idx="1"/>
          </p:nvPr>
        </p:nvSpPr>
        <p:spPr>
          <a:xfrm>
            <a:off x="6735530" y="2009451"/>
            <a:ext cx="5077692" cy="4343111"/>
          </a:xfrm>
        </p:spPr>
        <p:txBody>
          <a:bodyPr>
            <a:normAutofit/>
          </a:bodyPr>
          <a:lstStyle/>
          <a:p>
            <a:pPr marL="0" indent="0">
              <a:buNone/>
            </a:pPr>
            <a:r>
              <a:rPr lang="en-US" sz="2200" b="1" dirty="0"/>
              <a:t>Teaching practitioners</a:t>
            </a:r>
          </a:p>
          <a:p>
            <a:pPr marL="342900" indent="-342900">
              <a:buFont typeface="Arial" panose="020B0604020202020204" pitchFamily="34" charset="0"/>
              <a:buChar char="•"/>
            </a:pPr>
            <a:r>
              <a:rPr lang="en-US" sz="2200" dirty="0"/>
              <a:t>53% agree they are supported by other teaching staff to use technology in their teaching and learning, 27% by support staff, (up 9% since 2019) 4% by family and friends and 16% use online resources (down 11% since 2019) (Q23)</a:t>
            </a:r>
          </a:p>
          <a:p>
            <a:pPr marL="342900" indent="-342900">
              <a:buFont typeface="Arial" panose="020B0604020202020204" pitchFamily="34" charset="0"/>
              <a:buChar char="•"/>
            </a:pPr>
            <a:r>
              <a:rPr lang="en-US" sz="2200" dirty="0"/>
              <a:t>48% of staff often help others to develop their digital skills, 47% sometimes and only 4% never (Q8)</a:t>
            </a:r>
          </a:p>
          <a:p>
            <a:pPr marL="0" indent="0">
              <a:buNone/>
            </a:pPr>
            <a:endParaRPr lang="en-US" sz="2200" dirty="0"/>
          </a:p>
          <a:p>
            <a:pPr marL="0" indent="0">
              <a:buNone/>
            </a:pPr>
            <a:endParaRPr lang="en-US" sz="2200" b="1" dirty="0"/>
          </a:p>
          <a:p>
            <a:endParaRPr lang="en-US" sz="2200" dirty="0"/>
          </a:p>
          <a:p>
            <a:endParaRPr lang="en-US" sz="2200" dirty="0"/>
          </a:p>
        </p:txBody>
      </p:sp>
    </p:spTree>
    <p:extLst>
      <p:ext uri="{BB962C8B-B14F-4D97-AF65-F5344CB8AC3E}">
        <p14:creationId xmlns:p14="http://schemas.microsoft.com/office/powerpoint/2010/main" val="82232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1.3 Effective collaboration</a:t>
            </a:r>
          </a:p>
        </p:txBody>
      </p:sp>
      <p:sp>
        <p:nvSpPr>
          <p:cNvPr id="10" name="Content Placeholder 2">
            <a:extLst>
              <a:ext uri="{FF2B5EF4-FFF2-40B4-BE49-F238E27FC236}">
                <a16:creationId xmlns:a16="http://schemas.microsoft.com/office/drawing/2014/main" id="{511F7354-B3FB-614F-BFC0-2E8DB9FDF53F}"/>
              </a:ext>
            </a:extLst>
          </p:cNvPr>
          <p:cNvSpPr>
            <a:spLocks noGrp="1"/>
          </p:cNvSpPr>
          <p:nvPr>
            <p:ph idx="1"/>
          </p:nvPr>
        </p:nvSpPr>
        <p:spPr>
          <a:xfrm>
            <a:off x="923984" y="2028906"/>
            <a:ext cx="5077692" cy="4343111"/>
          </a:xfrm>
        </p:spPr>
        <p:txBody>
          <a:bodyPr>
            <a:normAutofit fontScale="85000" lnSpcReduction="20000"/>
          </a:bodyPr>
          <a:lstStyle/>
          <a:p>
            <a:pPr marL="0" indent="0">
              <a:buNone/>
            </a:pPr>
            <a:r>
              <a:rPr lang="en-US" sz="2200" b="1" dirty="0"/>
              <a:t>Professional services</a:t>
            </a:r>
          </a:p>
          <a:p>
            <a:pPr marL="342900" indent="-342900">
              <a:buFont typeface="Arial" panose="020B0604020202020204" pitchFamily="34" charset="0"/>
              <a:buChar char="•"/>
            </a:pPr>
            <a:r>
              <a:rPr lang="en-US" sz="2200" dirty="0"/>
              <a:t>59% agree they are supported by colleagues to use technology in their work role; 22% by support staff and 19% use online resources (Q18)</a:t>
            </a:r>
          </a:p>
          <a:p>
            <a:pPr marL="342900" indent="-342900">
              <a:buFont typeface="Arial" panose="020B0604020202020204" pitchFamily="34" charset="0"/>
              <a:buChar char="•"/>
            </a:pPr>
            <a:r>
              <a:rPr lang="en-US" sz="2200" dirty="0"/>
              <a:t>48% of staff often help others to develop their digital skills; 41% sometimes and 11% never (Q8)</a:t>
            </a:r>
          </a:p>
          <a:p>
            <a:pPr marL="342900" indent="-342900">
              <a:buFont typeface="Arial" panose="020B0604020202020204" pitchFamily="34" charset="0"/>
              <a:buChar char="•"/>
            </a:pPr>
            <a:r>
              <a:rPr lang="en-US" sz="2200" dirty="0"/>
              <a:t>70% say their organisation provides a good online environment for collaboration (Q12)</a:t>
            </a:r>
          </a:p>
          <a:p>
            <a:pPr marL="342900" indent="-342900">
              <a:buFont typeface="Arial" panose="020B0604020202020204" pitchFamily="34" charset="0"/>
              <a:buChar char="•"/>
            </a:pPr>
            <a:r>
              <a:rPr lang="en-US" sz="2200" dirty="0"/>
              <a:t>100% stated they work online with others weekly or more (Q17)</a:t>
            </a:r>
          </a:p>
          <a:p>
            <a:pPr marL="342900" indent="-342900">
              <a:buFont typeface="Arial" panose="020B0604020202020204" pitchFamily="34" charset="0"/>
              <a:buChar char="•"/>
            </a:pPr>
            <a:r>
              <a:rPr lang="en-US" sz="2200" dirty="0"/>
              <a:t>70% provide online support weekly or more; 22% produce online guidance materials weekly or more and 33% run live training sessions or workshops weekly or more (Q17)</a:t>
            </a:r>
          </a:p>
          <a:p>
            <a:pPr marL="342900" indent="-342900">
              <a:buFont typeface="Arial" panose="020B0604020202020204" pitchFamily="34" charset="0"/>
              <a:buChar char="•"/>
            </a:pPr>
            <a:endParaRPr lang="en-US" sz="2200" dirty="0"/>
          </a:p>
          <a:p>
            <a:pPr marL="0" indent="0">
              <a:buNone/>
            </a:pPr>
            <a:endParaRPr lang="en-US" sz="2200" dirty="0"/>
          </a:p>
          <a:p>
            <a:pPr marL="0" indent="0">
              <a:buNone/>
            </a:pPr>
            <a:endParaRPr lang="en-US" sz="2200" b="1" dirty="0"/>
          </a:p>
          <a:p>
            <a:endParaRPr lang="en-US" sz="2200" dirty="0"/>
          </a:p>
          <a:p>
            <a:endParaRPr lang="en-US" sz="2200" dirty="0"/>
          </a:p>
        </p:txBody>
      </p:sp>
      <p:graphicFrame>
        <p:nvGraphicFramePr>
          <p:cNvPr id="7" name="Chart 6" descr="Chart showing 100% of professional services staff work online with other weekly or more">
            <a:extLst>
              <a:ext uri="{FF2B5EF4-FFF2-40B4-BE49-F238E27FC236}">
                <a16:creationId xmlns:a16="http://schemas.microsoft.com/office/drawing/2014/main" id="{EE4E40A7-D976-49F3-8BE1-5A8FC80041FC}"/>
              </a:ext>
            </a:extLst>
          </p:cNvPr>
          <p:cNvGraphicFramePr>
            <a:graphicFrameLocks/>
          </p:cNvGraphicFramePr>
          <p:nvPr>
            <p:extLst>
              <p:ext uri="{D42A27DB-BD31-4B8C-83A1-F6EECF244321}">
                <p14:modId xmlns:p14="http://schemas.microsoft.com/office/powerpoint/2010/main" val="2326554343"/>
              </p:ext>
            </p:extLst>
          </p:nvPr>
        </p:nvGraphicFramePr>
        <p:xfrm>
          <a:off x="6206246" y="2028906"/>
          <a:ext cx="5813087" cy="3535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46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1.4 Evaluation and enhancement</a:t>
            </a:r>
          </a:p>
        </p:txBody>
      </p:sp>
      <p:sp>
        <p:nvSpPr>
          <p:cNvPr id="6" name="Content Placeholder 3">
            <a:extLst>
              <a:ext uri="{FF2B5EF4-FFF2-40B4-BE49-F238E27FC236}">
                <a16:creationId xmlns:a16="http://schemas.microsoft.com/office/drawing/2014/main" id="{CA2F296F-C679-49D6-B736-7D22881AD3DC}"/>
              </a:ext>
            </a:extLst>
          </p:cNvPr>
          <p:cNvSpPr txBox="1">
            <a:spLocks/>
          </p:cNvSpPr>
          <p:nvPr/>
        </p:nvSpPr>
        <p:spPr>
          <a:xfrm>
            <a:off x="923984" y="2154146"/>
            <a:ext cx="5248373" cy="4388386"/>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 (Q14)</a:t>
            </a:r>
          </a:p>
          <a:p>
            <a:pPr marL="285750" indent="-285750">
              <a:buFont typeface="Arial" panose="020B0604020202020204" pitchFamily="34" charset="0"/>
              <a:buChar char="•"/>
            </a:pPr>
            <a:r>
              <a:rPr lang="en-US" sz="2200" dirty="0"/>
              <a:t>74% agree that their learning provider helps them track grades / progress, only 2% disagree</a:t>
            </a:r>
          </a:p>
          <a:p>
            <a:pPr marL="285750" indent="-285750">
              <a:buFont typeface="Arial" panose="020B0604020202020204" pitchFamily="34" charset="0"/>
              <a:buChar char="•"/>
            </a:pPr>
            <a:r>
              <a:rPr lang="en-US" sz="2200" dirty="0"/>
              <a:t>56% agree that their learning provider has told them how their data is collected and used, 9% disagree</a:t>
            </a:r>
          </a:p>
          <a:p>
            <a:pPr marL="285750" indent="-285750">
              <a:buFont typeface="Arial" panose="020B0604020202020204" pitchFamily="34" charset="0"/>
              <a:buChar char="•"/>
            </a:pPr>
            <a:r>
              <a:rPr lang="en-US" sz="2200" dirty="0"/>
              <a:t>31% (37% in 2019) agree they get the chance to be involved in decisions about digital services, 18% disagree</a:t>
            </a:r>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E11EC7C4-BB14-4E53-86DF-FF74F6CD248B}"/>
              </a:ext>
            </a:extLst>
          </p:cNvPr>
          <p:cNvSpPr>
            <a:spLocks noGrp="1"/>
          </p:cNvSpPr>
          <p:nvPr>
            <p:ph idx="1"/>
          </p:nvPr>
        </p:nvSpPr>
        <p:spPr>
          <a:xfrm>
            <a:off x="6564849" y="2154146"/>
            <a:ext cx="5248373" cy="4388386"/>
          </a:xfrm>
        </p:spPr>
        <p:txBody>
          <a:bodyPr>
            <a:normAutofit lnSpcReduction="10000"/>
          </a:bodyPr>
          <a:lstStyle/>
          <a:p>
            <a:r>
              <a:rPr lang="en-US" sz="2200" b="1" dirty="0"/>
              <a:t>Teaching practitioners (Q12)</a:t>
            </a:r>
          </a:p>
          <a:p>
            <a:pPr marL="285750" indent="-285750">
              <a:buFont typeface="Arial" panose="020B0604020202020204" pitchFamily="34" charset="0"/>
              <a:buChar char="•"/>
            </a:pPr>
            <a:r>
              <a:rPr lang="en-GB" sz="2200" dirty="0"/>
              <a:t>69% agree the system for marking work and giving feedback works well</a:t>
            </a:r>
          </a:p>
          <a:p>
            <a:pPr marL="285750" indent="-285750">
              <a:buFont typeface="Arial" panose="020B0604020202020204" pitchFamily="34" charset="0"/>
              <a:buChar char="•"/>
            </a:pPr>
            <a:r>
              <a:rPr lang="en-GB" sz="2200" dirty="0"/>
              <a:t>80% agree that their organisation helps them use student data to track progress and identify concerns</a:t>
            </a:r>
          </a:p>
          <a:p>
            <a:pPr marL="285750" indent="-285750">
              <a:buFont typeface="Arial" panose="020B0604020202020204" pitchFamily="34" charset="0"/>
              <a:buChar char="•"/>
            </a:pPr>
            <a:r>
              <a:rPr lang="en-GB" sz="2200" dirty="0"/>
              <a:t>34% (11% in 2019) agree they get the chance to be involved in decisions about digital services, 28% disagree</a:t>
            </a:r>
          </a:p>
          <a:p>
            <a:r>
              <a:rPr lang="en-GB" sz="2200" b="1" dirty="0"/>
              <a:t>Professional services (Q17)</a:t>
            </a:r>
          </a:p>
          <a:p>
            <a:pPr marL="342900" indent="-342900">
              <a:buFont typeface="Arial" panose="020B0604020202020204" pitchFamily="34" charset="0"/>
              <a:buChar char="•"/>
            </a:pPr>
            <a:r>
              <a:rPr lang="en-GB" sz="2200" dirty="0"/>
              <a:t>100% work with data e.g. analysis and visualisations; 92% weekly or more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0269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1.5 Digital culture (digital skills development)</a:t>
            </a:r>
          </a:p>
        </p:txBody>
      </p:sp>
      <p:sp>
        <p:nvSpPr>
          <p:cNvPr id="10" name="Content Placeholder 2">
            <a:extLst>
              <a:ext uri="{FF2B5EF4-FFF2-40B4-BE49-F238E27FC236}">
                <a16:creationId xmlns:a16="http://schemas.microsoft.com/office/drawing/2014/main" id="{5346B0FA-4A07-834D-8F53-0F441F3BB1D4}"/>
              </a:ext>
            </a:extLst>
          </p:cNvPr>
          <p:cNvSpPr>
            <a:spLocks noGrp="1"/>
          </p:cNvSpPr>
          <p:nvPr>
            <p:ph idx="1"/>
          </p:nvPr>
        </p:nvSpPr>
        <p:spPr>
          <a:xfrm>
            <a:off x="838200" y="2056057"/>
            <a:ext cx="5881687" cy="4773586"/>
          </a:xfrm>
        </p:spPr>
        <p:txBody>
          <a:bodyPr>
            <a:noAutofit/>
          </a:bodyPr>
          <a:lstStyle/>
          <a:p>
            <a:pPr lvl="0"/>
            <a:r>
              <a:rPr lang="en-GB" sz="2000" b="1" dirty="0"/>
              <a:t>Learners</a:t>
            </a:r>
          </a:p>
          <a:p>
            <a:pPr marL="342900" lvl="0" indent="-342900">
              <a:buFont typeface="Arial" panose="020B0604020202020204" pitchFamily="34" charset="0"/>
              <a:buChar char="•"/>
            </a:pPr>
            <a:r>
              <a:rPr lang="en-GB" sz="2000" dirty="0"/>
              <a:t>49% agree they discussed their digital skills at induction (Q35)</a:t>
            </a:r>
          </a:p>
          <a:p>
            <a:pPr marL="342900" lvl="0" indent="-342900">
              <a:buFont typeface="Arial" panose="020B0604020202020204" pitchFamily="34" charset="0"/>
              <a:buChar char="•"/>
            </a:pPr>
            <a:r>
              <a:rPr lang="en-GB" sz="2000" dirty="0"/>
              <a:t>53% discuss their digital needs in one-to-one sessions, 25% in lessons and 20% with other students (Q35)</a:t>
            </a:r>
          </a:p>
          <a:p>
            <a:pPr marL="342900" lvl="0" indent="-342900">
              <a:buFont typeface="Arial" panose="020B0604020202020204" pitchFamily="34" charset="0"/>
              <a:buChar char="•"/>
            </a:pPr>
            <a:r>
              <a:rPr lang="en-GB" sz="2000" dirty="0"/>
              <a:t>80% of learners rated the quality of support from their learning provider to develop digital skills as good, excellent or best imaginable. 17% rated as average (Q36)</a:t>
            </a:r>
          </a:p>
          <a:p>
            <a:pPr marL="342900" lvl="0" indent="-342900">
              <a:buFont typeface="Arial" panose="020B0604020202020204" pitchFamily="34" charset="0"/>
              <a:buChar char="•"/>
            </a:pPr>
            <a:r>
              <a:rPr lang="en-GB" sz="2000" dirty="0"/>
              <a:t>When asked, “</a:t>
            </a:r>
            <a:r>
              <a:rPr lang="en-US" sz="2000" dirty="0"/>
              <a:t>To help develop your digital skills ... what ONE thing should your learning provider do?” the most significant response was for increased time or one-to-one time with tutors. Possibly an impact / consequence of Covid-19 (Q37)</a:t>
            </a:r>
            <a:endParaRPr lang="en-GB" sz="2000" dirty="0"/>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US" sz="2000" dirty="0"/>
          </a:p>
        </p:txBody>
      </p:sp>
      <p:graphicFrame>
        <p:nvGraphicFramePr>
          <p:cNvPr id="5" name="Chart 4" descr="Chart showing digital skills support offer for WBL learners">
            <a:extLst>
              <a:ext uri="{FF2B5EF4-FFF2-40B4-BE49-F238E27FC236}">
                <a16:creationId xmlns:a16="http://schemas.microsoft.com/office/drawing/2014/main" id="{07385C5B-CA39-417C-866E-6B55DBCE46F0}"/>
              </a:ext>
            </a:extLst>
          </p:cNvPr>
          <p:cNvGraphicFramePr>
            <a:graphicFrameLocks/>
          </p:cNvGraphicFramePr>
          <p:nvPr>
            <p:extLst>
              <p:ext uri="{D42A27DB-BD31-4B8C-83A1-F6EECF244321}">
                <p14:modId xmlns:p14="http://schemas.microsoft.com/office/powerpoint/2010/main" val="3450274410"/>
              </p:ext>
            </p:extLst>
          </p:nvPr>
        </p:nvGraphicFramePr>
        <p:xfrm>
          <a:off x="6565392" y="2047348"/>
          <a:ext cx="5742432" cy="4600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828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1.5 Digital culture (digital skills development)</a:t>
            </a:r>
          </a:p>
        </p:txBody>
      </p:sp>
      <p:sp>
        <p:nvSpPr>
          <p:cNvPr id="7" name="Content Placeholder 2">
            <a:extLst>
              <a:ext uri="{FF2B5EF4-FFF2-40B4-BE49-F238E27FC236}">
                <a16:creationId xmlns:a16="http://schemas.microsoft.com/office/drawing/2014/main" id="{734BE55F-0DFC-4B38-84B6-CE097C4315FE}"/>
              </a:ext>
            </a:extLst>
          </p:cNvPr>
          <p:cNvSpPr txBox="1">
            <a:spLocks/>
          </p:cNvSpPr>
          <p:nvPr/>
        </p:nvSpPr>
        <p:spPr>
          <a:xfrm>
            <a:off x="923984" y="2193363"/>
            <a:ext cx="4965441" cy="42607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Teaching practitioners (Q29)</a:t>
            </a:r>
          </a:p>
          <a:p>
            <a:r>
              <a:rPr lang="en-GB" sz="2000" dirty="0"/>
              <a:t>57% (42% in 2019) agree they are given guidance about the digital skills they are expected to have as a teaching practitioner, 8% disagree </a:t>
            </a:r>
          </a:p>
          <a:p>
            <a:r>
              <a:rPr lang="en-GB" sz="2000" dirty="0"/>
              <a:t>43% agree they get regular opportunities to assess their digital skills for career planning, 19% disagree </a:t>
            </a:r>
          </a:p>
          <a:p>
            <a:r>
              <a:rPr lang="en-GB" sz="2000" dirty="0"/>
              <a:t>44% (18% in 2019) agree that the organisation provides time to explore new digital tools and approaches, 17% disagree</a:t>
            </a:r>
          </a:p>
          <a:p>
            <a:r>
              <a:rPr lang="en-GB" sz="2000" dirty="0"/>
              <a:t>32% agree that their organisation provides reward and recognition for digital skills development, compared to 13% in 2019</a:t>
            </a:r>
          </a:p>
          <a:p>
            <a:endParaRPr lang="en-GB" sz="2000" dirty="0"/>
          </a:p>
          <a:p>
            <a:pPr marL="0" indent="0">
              <a:buFont typeface="Arial" panose="020B0604020202020204" pitchFamily="34" charset="0"/>
              <a:buNone/>
            </a:pPr>
            <a:endParaRPr lang="en-US" sz="2000" dirty="0"/>
          </a:p>
        </p:txBody>
      </p:sp>
      <p:sp>
        <p:nvSpPr>
          <p:cNvPr id="11" name="Content Placeholder 2">
            <a:extLst>
              <a:ext uri="{FF2B5EF4-FFF2-40B4-BE49-F238E27FC236}">
                <a16:creationId xmlns:a16="http://schemas.microsoft.com/office/drawing/2014/main" id="{FCA80738-1FD8-4349-9E70-AEB171FC1558}"/>
              </a:ext>
            </a:extLst>
          </p:cNvPr>
          <p:cNvSpPr txBox="1">
            <a:spLocks/>
          </p:cNvSpPr>
          <p:nvPr/>
        </p:nvSpPr>
        <p:spPr>
          <a:xfrm>
            <a:off x="6719887" y="2193363"/>
            <a:ext cx="4965441" cy="42607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Professional services (Q23)</a:t>
            </a:r>
          </a:p>
          <a:p>
            <a:r>
              <a:rPr lang="en-GB" sz="2000" dirty="0"/>
              <a:t>44% agree they are given guidance about the digital skills they are expected to have as a teaching practitioner, 7% disagree </a:t>
            </a:r>
          </a:p>
          <a:p>
            <a:r>
              <a:rPr lang="en-GB" sz="2000" dirty="0"/>
              <a:t>Only 15% agree they get opportunities to assess their digital skills for career planning, compare to 30% in FE and 33% in ACL; 26% disagree </a:t>
            </a:r>
          </a:p>
          <a:p>
            <a:r>
              <a:rPr lang="en-GB" sz="2000" dirty="0"/>
              <a:t>Only 19% agree that the organisation provides time to explore new digital tools and approaches, compared to 36% in FE and 52% in ACL; 26% disagree</a:t>
            </a:r>
          </a:p>
          <a:p>
            <a:r>
              <a:rPr lang="en-GB" sz="2000" dirty="0"/>
              <a:t>Nobody agreed that their organisation provides reward and recognition for digital skills development with 41% disagreeing.</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07694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0BD47A-B0BF-4F9F-A262-411139D4F92F}"/>
              </a:ext>
            </a:extLst>
          </p:cNvPr>
          <p:cNvSpPr>
            <a:spLocks noGrp="1"/>
          </p:cNvSpPr>
          <p:nvPr>
            <p:ph type="title"/>
          </p:nvPr>
        </p:nvSpPr>
        <p:spPr/>
        <p:txBody>
          <a:bodyPr/>
          <a:lstStyle/>
          <a:p>
            <a:r>
              <a:rPr lang="en-GB"/>
              <a:t>Introduction</a:t>
            </a:r>
            <a:br>
              <a:rPr lang="en-GB"/>
            </a:br>
            <a:r>
              <a:rPr lang="en-GB">
                <a:solidFill>
                  <a:schemeClr val="bg1"/>
                </a:solidFill>
              </a:rPr>
              <a:t>Aims and overview</a:t>
            </a:r>
          </a:p>
        </p:txBody>
      </p:sp>
    </p:spTree>
    <p:extLst>
      <p:ext uri="{BB962C8B-B14F-4D97-AF65-F5344CB8AC3E}">
        <p14:creationId xmlns:p14="http://schemas.microsoft.com/office/powerpoint/2010/main" val="134225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1.6 Digital organisation</a:t>
            </a:r>
          </a:p>
        </p:txBody>
      </p:sp>
      <p:sp>
        <p:nvSpPr>
          <p:cNvPr id="8" name="Content Placeholder 2">
            <a:extLst>
              <a:ext uri="{FF2B5EF4-FFF2-40B4-BE49-F238E27FC236}">
                <a16:creationId xmlns:a16="http://schemas.microsoft.com/office/drawing/2014/main" id="{2B0F43F3-F8B9-D849-9D17-308CC07EC8B0}"/>
              </a:ext>
            </a:extLst>
          </p:cNvPr>
          <p:cNvSpPr>
            <a:spLocks noGrp="1"/>
          </p:cNvSpPr>
          <p:nvPr>
            <p:ph idx="1"/>
          </p:nvPr>
        </p:nvSpPr>
        <p:spPr>
          <a:xfrm>
            <a:off x="1011533" y="2473728"/>
            <a:ext cx="4787900" cy="1875179"/>
          </a:xfrm>
        </p:spPr>
        <p:txBody>
          <a:bodyPr>
            <a:noAutofit/>
          </a:bodyPr>
          <a:lstStyle/>
          <a:p>
            <a:pPr marL="0" indent="0">
              <a:buNone/>
            </a:pPr>
            <a:r>
              <a:rPr lang="en-US" sz="2200" b="1" dirty="0"/>
              <a:t>Learners</a:t>
            </a:r>
            <a:endParaRPr lang="en-GB" sz="2200" dirty="0"/>
          </a:p>
          <a:p>
            <a:r>
              <a:rPr lang="en-GB" sz="2200" dirty="0"/>
              <a:t>81% rated the quality of digital provision as good, excellent or best imaginable (Q20)</a:t>
            </a:r>
          </a:p>
          <a:p>
            <a:endParaRPr lang="en-US" sz="2200" dirty="0"/>
          </a:p>
        </p:txBody>
      </p:sp>
      <p:graphicFrame>
        <p:nvGraphicFramePr>
          <p:cNvPr id="14" name="Chart 13">
            <a:extLst>
              <a:ext uri="{FF2B5EF4-FFF2-40B4-BE49-F238E27FC236}">
                <a16:creationId xmlns:a16="http://schemas.microsoft.com/office/drawing/2014/main" id="{0E164B67-7641-444C-B458-46AB244434B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16547223"/>
              </p:ext>
            </p:extLst>
          </p:nvPr>
        </p:nvGraphicFramePr>
        <p:xfrm>
          <a:off x="5799433" y="2473728"/>
          <a:ext cx="6013789" cy="4014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69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1.6 Digital organisation</a:t>
            </a:r>
          </a:p>
        </p:txBody>
      </p:sp>
      <p:sp>
        <p:nvSpPr>
          <p:cNvPr id="9" name="Content Placeholder 2">
            <a:extLst>
              <a:ext uri="{FF2B5EF4-FFF2-40B4-BE49-F238E27FC236}">
                <a16:creationId xmlns:a16="http://schemas.microsoft.com/office/drawing/2014/main" id="{2E87FC8C-4BF9-C747-AE1E-F35E1BC4839D}"/>
              </a:ext>
            </a:extLst>
          </p:cNvPr>
          <p:cNvSpPr txBox="1">
            <a:spLocks/>
          </p:cNvSpPr>
          <p:nvPr/>
        </p:nvSpPr>
        <p:spPr>
          <a:xfrm>
            <a:off x="923984" y="2517203"/>
            <a:ext cx="4835139" cy="1634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a:t>
            </a:r>
          </a:p>
          <a:p>
            <a:r>
              <a:rPr lang="en-GB" sz="2200" dirty="0"/>
              <a:t>93% rated the quality of digital provision as average or better, up 10% when compared to 2019 (Q17) </a:t>
            </a:r>
          </a:p>
        </p:txBody>
      </p:sp>
      <p:graphicFrame>
        <p:nvGraphicFramePr>
          <p:cNvPr id="15" name="Chart 14">
            <a:extLst>
              <a:ext uri="{FF2B5EF4-FFF2-40B4-BE49-F238E27FC236}">
                <a16:creationId xmlns:a16="http://schemas.microsoft.com/office/drawing/2014/main" id="{0E164B67-7641-444C-B458-46AB244434B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830495113"/>
              </p:ext>
            </p:extLst>
          </p:nvPr>
        </p:nvGraphicFramePr>
        <p:xfrm>
          <a:off x="5759123" y="2517203"/>
          <a:ext cx="6552525" cy="4025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9264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1.6 Digital organisation</a:t>
            </a:r>
          </a:p>
        </p:txBody>
      </p:sp>
      <p:sp>
        <p:nvSpPr>
          <p:cNvPr id="9" name="Content Placeholder 2">
            <a:extLst>
              <a:ext uri="{FF2B5EF4-FFF2-40B4-BE49-F238E27FC236}">
                <a16:creationId xmlns:a16="http://schemas.microsoft.com/office/drawing/2014/main" id="{2E87FC8C-4BF9-C747-AE1E-F35E1BC4839D}"/>
              </a:ext>
            </a:extLst>
          </p:cNvPr>
          <p:cNvSpPr txBox="1">
            <a:spLocks/>
          </p:cNvSpPr>
          <p:nvPr/>
        </p:nvSpPr>
        <p:spPr>
          <a:xfrm>
            <a:off x="923984" y="2546386"/>
            <a:ext cx="4835139" cy="1634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GB" sz="2200" dirty="0"/>
              <a:t>78% rated the quality of digital provision as good or better with most respondents rating it as good (63%); nobody rated it as below average (Q14)</a:t>
            </a:r>
          </a:p>
        </p:txBody>
      </p:sp>
      <p:graphicFrame>
        <p:nvGraphicFramePr>
          <p:cNvPr id="10" name="Chart 9">
            <a:extLst>
              <a:ext uri="{FF2B5EF4-FFF2-40B4-BE49-F238E27FC236}">
                <a16:creationId xmlns:a16="http://schemas.microsoft.com/office/drawing/2014/main" id="{0048CAE4-78F8-48D7-B89A-01A64EC8E79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53536239"/>
              </p:ext>
            </p:extLst>
          </p:nvPr>
        </p:nvGraphicFramePr>
        <p:xfrm>
          <a:off x="5349240" y="2153394"/>
          <a:ext cx="6757415" cy="4389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067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FD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t>Objective 2</a:t>
            </a:r>
          </a:p>
        </p:txBody>
      </p:sp>
      <p:pic>
        <p:nvPicPr>
          <p:cNvPr id="3" name="Picture 2" descr="Digital 2030 framework icon for curriculum delivery and assessment">
            <a:extLst>
              <a:ext uri="{FF2B5EF4-FFF2-40B4-BE49-F238E27FC236}">
                <a16:creationId xmlns:a16="http://schemas.microsoft.com/office/drawing/2014/main" id="{6F920481-6633-264C-9A58-71A4E13038A2}"/>
              </a:ext>
            </a:extLst>
          </p:cNvPr>
          <p:cNvPicPr>
            <a:picLocks noChangeAspect="1"/>
          </p:cNvPicPr>
          <p:nvPr/>
        </p:nvPicPr>
        <p:blipFill>
          <a:blip r:embed="rId2"/>
          <a:stretch>
            <a:fillRect/>
          </a:stretch>
        </p:blipFill>
        <p:spPr>
          <a:xfrm>
            <a:off x="923985" y="1938337"/>
            <a:ext cx="5689600" cy="1841500"/>
          </a:xfrm>
          <a:prstGeom prst="rect">
            <a:avLst/>
          </a:prstGeom>
        </p:spPr>
      </p:pic>
    </p:spTree>
    <p:extLst>
      <p:ext uri="{BB962C8B-B14F-4D97-AF65-F5344CB8AC3E}">
        <p14:creationId xmlns:p14="http://schemas.microsoft.com/office/powerpoint/2010/main" val="3828125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1306116" cy="717235"/>
          </a:xfrm>
          <a:noFill/>
        </p:spPr>
        <p:txBody>
          <a:bodyPr>
            <a:normAutofit/>
          </a:bodyPr>
          <a:lstStyle/>
          <a:p>
            <a:r>
              <a:rPr lang="en-US" sz="4400"/>
              <a:t>2.1 Learner skills (for course and personal goals)</a:t>
            </a:r>
          </a:p>
        </p:txBody>
      </p:sp>
      <p:sp>
        <p:nvSpPr>
          <p:cNvPr id="8" name="Content Placeholder 2">
            <a:extLst>
              <a:ext uri="{FF2B5EF4-FFF2-40B4-BE49-F238E27FC236}">
                <a16:creationId xmlns:a16="http://schemas.microsoft.com/office/drawing/2014/main" id="{47D6C529-B212-4D42-B444-09FD62984415}"/>
              </a:ext>
            </a:extLst>
          </p:cNvPr>
          <p:cNvSpPr txBox="1">
            <a:spLocks/>
          </p:cNvSpPr>
          <p:nvPr/>
        </p:nvSpPr>
        <p:spPr>
          <a:xfrm>
            <a:off x="838199" y="2095500"/>
            <a:ext cx="4767471" cy="4216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 (Q29)</a:t>
            </a:r>
            <a:endParaRPr lang="en-GB" sz="2200" dirty="0"/>
          </a:p>
          <a:p>
            <a:r>
              <a:rPr lang="en-GB" sz="2200" dirty="0"/>
              <a:t>When asked how well delivery methods met their needs to complete the course, 74% responded quite or very well, 21% as average and 6% as not very well or below.</a:t>
            </a:r>
          </a:p>
          <a:p>
            <a:r>
              <a:rPr lang="en-GB" sz="2200" dirty="0"/>
              <a:t>94% rated the delivery methods at average or above in meeting their current or future employer’s needs</a:t>
            </a:r>
          </a:p>
          <a:p>
            <a:r>
              <a:rPr lang="en-GB" sz="2200" dirty="0"/>
              <a:t>88% rated the delivery methods as average or above in enabling learning in both English and Welsh languages</a:t>
            </a:r>
          </a:p>
          <a:p>
            <a:pPr marL="0" indent="0">
              <a:buNone/>
            </a:pPr>
            <a:endParaRPr lang="en-US" sz="2400" dirty="0"/>
          </a:p>
        </p:txBody>
      </p:sp>
      <p:sp>
        <p:nvSpPr>
          <p:cNvPr id="5" name="Content Placeholder 2">
            <a:extLst>
              <a:ext uri="{FF2B5EF4-FFF2-40B4-BE49-F238E27FC236}">
                <a16:creationId xmlns:a16="http://schemas.microsoft.com/office/drawing/2014/main" id="{BB5672AE-E811-4FF1-9256-0F99005C392E}"/>
              </a:ext>
            </a:extLst>
          </p:cNvPr>
          <p:cNvSpPr txBox="1">
            <a:spLocks/>
          </p:cNvSpPr>
          <p:nvPr/>
        </p:nvSpPr>
        <p:spPr>
          <a:xfrm>
            <a:off x="7462629" y="2095500"/>
            <a:ext cx="4767471" cy="4447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(Q25)</a:t>
            </a:r>
            <a:endParaRPr lang="en-GB" sz="2200" dirty="0"/>
          </a:p>
          <a:p>
            <a:r>
              <a:rPr lang="en-GB" sz="2200" dirty="0"/>
              <a:t>When asked how well delivery methods met the needs of students to complete the course, 77% responded quite or very well, 20% as average and 4% as not very well or below.</a:t>
            </a:r>
          </a:p>
          <a:p>
            <a:r>
              <a:rPr lang="en-GB" sz="2200" dirty="0"/>
              <a:t>96% rated the delivery methods at average or above in meeting the needs of students’ target roles and goals</a:t>
            </a:r>
          </a:p>
          <a:p>
            <a:r>
              <a:rPr lang="en-GB" sz="2200" dirty="0"/>
              <a:t>79% rated the delivery methods as average or above in enabling learning in both English and Welsh languages</a:t>
            </a:r>
          </a:p>
          <a:p>
            <a:pPr marL="0" indent="0">
              <a:buNone/>
            </a:pPr>
            <a:endParaRPr lang="en-US" sz="2400" dirty="0"/>
          </a:p>
        </p:txBody>
      </p:sp>
    </p:spTree>
    <p:extLst>
      <p:ext uri="{BB962C8B-B14F-4D97-AF65-F5344CB8AC3E}">
        <p14:creationId xmlns:p14="http://schemas.microsoft.com/office/powerpoint/2010/main" val="650503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2.2 Learner progress</a:t>
            </a:r>
          </a:p>
        </p:txBody>
      </p:sp>
      <p:sp>
        <p:nvSpPr>
          <p:cNvPr id="13" name="Content Placeholder 2">
            <a:extLst>
              <a:ext uri="{FF2B5EF4-FFF2-40B4-BE49-F238E27FC236}">
                <a16:creationId xmlns:a16="http://schemas.microsoft.com/office/drawing/2014/main" id="{998EA311-4D1A-0444-88B8-ECC6E1220910}"/>
              </a:ext>
            </a:extLst>
          </p:cNvPr>
          <p:cNvSpPr txBox="1">
            <a:spLocks/>
          </p:cNvSpPr>
          <p:nvPr/>
        </p:nvSpPr>
        <p:spPr>
          <a:xfrm>
            <a:off x="885440" y="2152650"/>
            <a:ext cx="5058159" cy="28485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a:t>
            </a:r>
            <a:endParaRPr lang="en-GB" sz="2400" dirty="0"/>
          </a:p>
          <a:p>
            <a:pPr marL="285750" indent="-285750">
              <a:buFont typeface="Arial" panose="020B0604020202020204" pitchFamily="34" charset="0"/>
              <a:buChar char="•"/>
            </a:pPr>
            <a:r>
              <a:rPr lang="en-US" sz="2400" dirty="0"/>
              <a:t>74% agree that their learning provider helps them track grades / progress, only 2% disagree (Q14)</a:t>
            </a:r>
          </a:p>
          <a:p>
            <a:pPr marL="285750" indent="-285750">
              <a:buFont typeface="Arial" panose="020B0604020202020204" pitchFamily="34" charset="0"/>
              <a:buChar char="•"/>
            </a:pPr>
            <a:r>
              <a:rPr lang="en-US" sz="2400" dirty="0"/>
              <a:t>62% agree that the system for submitting work and getting feedback works well. 5% disagree (Q13)</a:t>
            </a:r>
          </a:p>
          <a:p>
            <a:pPr marL="0" indent="0">
              <a:buNone/>
            </a:pPr>
            <a:endParaRPr lang="en-US" sz="2400" dirty="0"/>
          </a:p>
        </p:txBody>
      </p:sp>
      <p:sp>
        <p:nvSpPr>
          <p:cNvPr id="12" name="Content Placeholder 2">
            <a:extLst>
              <a:ext uri="{FF2B5EF4-FFF2-40B4-BE49-F238E27FC236}">
                <a16:creationId xmlns:a16="http://schemas.microsoft.com/office/drawing/2014/main" id="{465437B6-EA83-C247-878E-9580BCF76992}"/>
              </a:ext>
            </a:extLst>
          </p:cNvPr>
          <p:cNvSpPr txBox="1">
            <a:spLocks/>
          </p:cNvSpPr>
          <p:nvPr/>
        </p:nvSpPr>
        <p:spPr>
          <a:xfrm>
            <a:off x="6565901" y="2152650"/>
            <a:ext cx="4787900" cy="4420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Teaching practitioners</a:t>
            </a:r>
          </a:p>
          <a:p>
            <a:pPr marL="285750" indent="-285750">
              <a:buFont typeface="Arial" panose="020B0604020202020204" pitchFamily="34" charset="0"/>
              <a:buChar char="•"/>
            </a:pPr>
            <a:r>
              <a:rPr lang="en-GB" sz="2400" dirty="0"/>
              <a:t>69% agree the system for marking work and giving feedback works well. This compares to 52% in FE and 40% in ACL (Q12)</a:t>
            </a:r>
          </a:p>
          <a:p>
            <a:pPr marL="285750" indent="-285750">
              <a:buFont typeface="Arial" panose="020B0604020202020204" pitchFamily="34" charset="0"/>
              <a:buChar char="•"/>
            </a:pPr>
            <a:r>
              <a:rPr lang="en-GB" sz="2400" dirty="0"/>
              <a:t>80% agree that their organisation helps them use student data to track progress and identify concerns. This compares to 64% in FE and 33% in ACL (Q12)</a:t>
            </a:r>
          </a:p>
          <a:p>
            <a:pPr marL="0" indent="0">
              <a:buNone/>
            </a:pPr>
            <a:endParaRPr lang="en-GB" sz="2400" dirty="0"/>
          </a:p>
        </p:txBody>
      </p:sp>
    </p:spTree>
    <p:extLst>
      <p:ext uri="{BB962C8B-B14F-4D97-AF65-F5344CB8AC3E}">
        <p14:creationId xmlns:p14="http://schemas.microsoft.com/office/powerpoint/2010/main" val="3143466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923984" y="1604850"/>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r>
              <a:rPr lang="en-US" sz="2000" dirty="0"/>
              <a:t>Work based learners said they found course related videos (30%) and online practice-based questions (28%) most useful to them. Only 14% valued interactive polls and quizzes and time working with other students only scored 12% (may reflect that learning is predominantly undertaken in the workplace) (Q23)</a:t>
            </a:r>
          </a:p>
          <a:p>
            <a:endParaRPr lang="en-US" sz="2000" dirty="0"/>
          </a:p>
        </p:txBody>
      </p:sp>
      <p:sp>
        <p:nvSpPr>
          <p:cNvPr id="7" name="Content Placeholder 2">
            <a:extLst>
              <a:ext uri="{FF2B5EF4-FFF2-40B4-BE49-F238E27FC236}">
                <a16:creationId xmlns:a16="http://schemas.microsoft.com/office/drawing/2014/main" id="{59FB16E2-9FCC-6746-A551-70D17910F9BD}"/>
              </a:ext>
            </a:extLst>
          </p:cNvPr>
          <p:cNvSpPr txBox="1">
            <a:spLocks/>
          </p:cNvSpPr>
          <p:nvPr/>
        </p:nvSpPr>
        <p:spPr>
          <a:xfrm>
            <a:off x="6445231" y="1734378"/>
            <a:ext cx="5432674" cy="5109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000" dirty="0"/>
              <a:t>Only 16% use live polls or quizzes weekly or more compared to 41% in FE 20% in ACL. 44% never use these tools in comparison to 15% in FE and 31% in ACL (Q18)</a:t>
            </a:r>
          </a:p>
          <a:p>
            <a:r>
              <a:rPr lang="en-GB" sz="2000" dirty="0"/>
              <a:t>49% work with data e.g. analysis and visualisations weekly or more compared to 32% in FE and 17% in ACL. 24% never work with data which is comparable to FE at 23% </a:t>
            </a:r>
            <a:r>
              <a:rPr lang="en-GB" sz="2000"/>
              <a:t>(Q18</a:t>
            </a:r>
            <a:r>
              <a:rPr lang="en-GB" sz="2000" dirty="0"/>
              <a:t>)</a:t>
            </a:r>
          </a:p>
          <a:p>
            <a:r>
              <a:rPr lang="en-GB" sz="2000" dirty="0"/>
              <a:t>4% use simulations, VR or AR weekly or more, 18% monthly or less and 77% never which is comparable to FE (Q19)</a:t>
            </a:r>
          </a:p>
          <a:p>
            <a:r>
              <a:rPr lang="en-GB" sz="2000" dirty="0"/>
              <a:t>63% teach online weekly or more and 37% create online teaching materials weekly or more (Q19)</a:t>
            </a:r>
          </a:p>
          <a:p>
            <a:endParaRPr lang="en-GB" sz="2000" dirty="0"/>
          </a:p>
        </p:txBody>
      </p:sp>
      <p:graphicFrame>
        <p:nvGraphicFramePr>
          <p:cNvPr id="5" name="Chart 4">
            <a:extLst>
              <a:ext uri="{FF2B5EF4-FFF2-40B4-BE49-F238E27FC236}">
                <a16:creationId xmlns:a16="http://schemas.microsoft.com/office/drawing/2014/main" id="{EE865D8D-E329-4A44-870D-B41605CD05E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181346395"/>
              </p:ext>
            </p:extLst>
          </p:nvPr>
        </p:nvGraphicFramePr>
        <p:xfrm>
          <a:off x="915288" y="4077207"/>
          <a:ext cx="5219256" cy="3068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11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923984" y="1874599"/>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r>
              <a:rPr lang="en-US" sz="2200" dirty="0"/>
              <a:t>71% agree that teachers make good use of digital tools and platforms, only 3% disagree (Q27)</a:t>
            </a:r>
          </a:p>
          <a:p>
            <a:r>
              <a:rPr lang="en-US" sz="2200" dirty="0"/>
              <a:t>64% agree that teachers provide help with digital tools, only 3% disagree (Q27)</a:t>
            </a:r>
          </a:p>
          <a:p>
            <a:r>
              <a:rPr lang="en-US" sz="2200" dirty="0"/>
              <a:t>Similarly, 64% agree that teachers signpost to useful digital resources and only 3% disagree (Q27)</a:t>
            </a:r>
          </a:p>
          <a:p>
            <a:r>
              <a:rPr lang="en-GB" sz="2200" dirty="0"/>
              <a:t>83% of learners rate quality of digital teaching and learning on their course as good or excellent or best imaginable; 3% rate digital teaching and learning as poor, awful or worst imaginable (Q28)</a:t>
            </a:r>
          </a:p>
        </p:txBody>
      </p:sp>
      <p:sp>
        <p:nvSpPr>
          <p:cNvPr id="7" name="Content Placeholder 2">
            <a:extLst>
              <a:ext uri="{FF2B5EF4-FFF2-40B4-BE49-F238E27FC236}">
                <a16:creationId xmlns:a16="http://schemas.microsoft.com/office/drawing/2014/main" id="{59FB16E2-9FCC-6746-A551-70D17910F9BD}"/>
              </a:ext>
            </a:extLst>
          </p:cNvPr>
          <p:cNvSpPr txBox="1">
            <a:spLocks/>
          </p:cNvSpPr>
          <p:nvPr/>
        </p:nvSpPr>
        <p:spPr>
          <a:xfrm>
            <a:off x="6435071" y="1874599"/>
            <a:ext cx="5432674"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82% report working online with learners weekly or more. 8% state they never work online with learners – a relatively small but significant number given circumstances and the need for blended delivery (Q18)</a:t>
            </a:r>
          </a:p>
          <a:p>
            <a:r>
              <a:rPr lang="en-GB" sz="2200" dirty="0"/>
              <a:t>78% of teachers rate quality of digital teaching and learning at their organisation as good, excellent or best imaginable; 20% average; 3% rate digital teaching and learning as poor or awful (Q24)</a:t>
            </a:r>
          </a:p>
          <a:p>
            <a:endParaRPr lang="en-GB" sz="2000" dirty="0"/>
          </a:p>
        </p:txBody>
      </p:sp>
    </p:spTree>
    <p:extLst>
      <p:ext uri="{BB962C8B-B14F-4D97-AF65-F5344CB8AC3E}">
        <p14:creationId xmlns:p14="http://schemas.microsoft.com/office/powerpoint/2010/main" val="1903728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dirty="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7597159" y="2069152"/>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Learners</a:t>
            </a:r>
          </a:p>
          <a:p>
            <a:r>
              <a:rPr lang="en-US" sz="2000" dirty="0"/>
              <a:t>Nearly half of work-based learners use their learning platform to submit coursework (48%) or check course dates or deadlines (47%). This compares to 72% and 70% respectively for FE (Q16)</a:t>
            </a:r>
          </a:p>
          <a:p>
            <a:r>
              <a:rPr lang="en-US" sz="2000" dirty="0"/>
              <a:t>In the week prior to completing the survey, only 12% of work-based learners had used apps or platforms, outside of the learning environment, to collaborate on coursework with other students. This compares to 33% for FE and 22% for ACL (Q17)</a:t>
            </a:r>
          </a:p>
          <a:p>
            <a:endParaRPr lang="en-US" sz="2000" dirty="0"/>
          </a:p>
          <a:p>
            <a:endParaRPr lang="en-US" sz="2000" dirty="0"/>
          </a:p>
          <a:p>
            <a:pPr marL="0" indent="0">
              <a:buNone/>
            </a:pPr>
            <a:endParaRPr lang="en-GB" sz="2000" dirty="0"/>
          </a:p>
        </p:txBody>
      </p:sp>
      <p:graphicFrame>
        <p:nvGraphicFramePr>
          <p:cNvPr id="5" name="Chart 4">
            <a:extLst>
              <a:ext uri="{FF2B5EF4-FFF2-40B4-BE49-F238E27FC236}">
                <a16:creationId xmlns:a16="http://schemas.microsoft.com/office/drawing/2014/main" id="{A1E3F796-7A3F-48F2-A501-A860129924E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28752031"/>
              </p:ext>
            </p:extLst>
          </p:nvPr>
        </p:nvGraphicFramePr>
        <p:xfrm>
          <a:off x="923984" y="2503250"/>
          <a:ext cx="6258719" cy="3292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453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2.4 Inclusive practice</a:t>
            </a:r>
          </a:p>
        </p:txBody>
      </p:sp>
      <p:sp>
        <p:nvSpPr>
          <p:cNvPr id="6" name="Content Placeholder 3">
            <a:extLst>
              <a:ext uri="{FF2B5EF4-FFF2-40B4-BE49-F238E27FC236}">
                <a16:creationId xmlns:a16="http://schemas.microsoft.com/office/drawing/2014/main" id="{205E5206-3377-407A-8FAF-4D03F5F45181}"/>
              </a:ext>
            </a:extLst>
          </p:cNvPr>
          <p:cNvSpPr txBox="1">
            <a:spLocks/>
          </p:cNvSpPr>
          <p:nvPr/>
        </p:nvSpPr>
        <p:spPr>
          <a:xfrm>
            <a:off x="923984" y="1734379"/>
            <a:ext cx="5585602" cy="5344116"/>
          </a:xfrm>
          <a:prstGeom prst="rect">
            <a:avLst/>
          </a:prstGeom>
        </p:spPr>
        <p:txBody>
          <a:bodyPr vert="horz" lIns="91440" tIns="45720" rIns="91440" bIns="45720" numCol="1" spcCol="720000" rtlCol="0">
            <a:normAutofit fontScale="92500"/>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a:t>
            </a:r>
          </a:p>
          <a:p>
            <a:pPr marL="342900" indent="-342900">
              <a:buFont typeface="Arial" panose="020B0604020202020204" pitchFamily="34" charset="0"/>
              <a:buChar char="•"/>
            </a:pPr>
            <a:r>
              <a:rPr lang="en-US" sz="2400" dirty="0"/>
              <a:t>67% agree (69% in 2019) that their organisation supports them to use their own device, only 4% disagree (8% in 2019) (Q18)</a:t>
            </a:r>
          </a:p>
          <a:p>
            <a:pPr marL="342900" indent="-342900">
              <a:buFont typeface="Arial" panose="020B0604020202020204" pitchFamily="34" charset="0"/>
              <a:buChar char="•"/>
            </a:pPr>
            <a:r>
              <a:rPr lang="en-US" sz="2400" dirty="0"/>
              <a:t>68% agree that their organisation provides access to online systems and services from anywhere, only 4% disagree (Q18)</a:t>
            </a:r>
          </a:p>
          <a:p>
            <a:pPr marL="342900" indent="-342900">
              <a:buFont typeface="Arial" panose="020B0604020202020204" pitchFamily="34" charset="0"/>
              <a:buChar char="•"/>
            </a:pPr>
            <a:r>
              <a:rPr lang="en-US" sz="2400" dirty="0"/>
              <a:t>77% agree that their organisation communicates effectively, only 2% disagree (Q18)</a:t>
            </a:r>
          </a:p>
          <a:p>
            <a:pPr marL="342900" indent="-342900">
              <a:buFont typeface="Arial" panose="020B0604020202020204" pitchFamily="34" charset="0"/>
              <a:buChar char="•"/>
            </a:pPr>
            <a:r>
              <a:rPr lang="en-US" sz="2400" dirty="0"/>
              <a:t>When asked which </a:t>
            </a:r>
            <a:r>
              <a:rPr lang="en-US" sz="2400" dirty="0" err="1"/>
              <a:t>organisationally</a:t>
            </a:r>
            <a:r>
              <a:rPr lang="en-US" sz="2400" dirty="0"/>
              <a:t> owned devices are used for learning, responses were: 39% laptop, 11% desktop, 6% tablet, 17% smartphone. 45% didn’t make use of </a:t>
            </a:r>
            <a:r>
              <a:rPr lang="en-US" sz="2400" dirty="0" err="1"/>
              <a:t>organisationally</a:t>
            </a:r>
            <a:r>
              <a:rPr lang="en-US" sz="2400" dirty="0"/>
              <a:t> owned devices (Q8)</a:t>
            </a:r>
          </a:p>
          <a:p>
            <a:pPr marL="342900" indent="-342900">
              <a:buFont typeface="Arial" panose="020B0604020202020204" pitchFamily="34" charset="0"/>
              <a:buChar char="•"/>
            </a:pPr>
            <a:endParaRPr lang="en-US" sz="2200" dirty="0"/>
          </a:p>
        </p:txBody>
      </p:sp>
      <p:sp>
        <p:nvSpPr>
          <p:cNvPr id="4" name="Content Placeholder 3">
            <a:extLst>
              <a:ext uri="{FF2B5EF4-FFF2-40B4-BE49-F238E27FC236}">
                <a16:creationId xmlns:a16="http://schemas.microsoft.com/office/drawing/2014/main" id="{033425D7-D663-4D06-99C7-833EEAA2460B}"/>
              </a:ext>
            </a:extLst>
          </p:cNvPr>
          <p:cNvSpPr>
            <a:spLocks noGrp="1"/>
          </p:cNvSpPr>
          <p:nvPr>
            <p:ph idx="1"/>
          </p:nvPr>
        </p:nvSpPr>
        <p:spPr>
          <a:xfrm>
            <a:off x="6509586" y="1734378"/>
            <a:ext cx="5795903" cy="5269537"/>
          </a:xfrm>
        </p:spPr>
        <p:txBody>
          <a:bodyPr>
            <a:normAutofit fontScale="92500" lnSpcReduction="20000"/>
          </a:bodyPr>
          <a:lstStyle/>
          <a:p>
            <a:r>
              <a:rPr lang="en-GB" sz="2200" b="1" dirty="0"/>
              <a:t>Teaching practitioners</a:t>
            </a:r>
          </a:p>
          <a:p>
            <a:pPr marL="342900" indent="-342900">
              <a:buFont typeface="Arial" panose="020B0604020202020204" pitchFamily="34" charset="0"/>
              <a:buChar char="•"/>
            </a:pPr>
            <a:r>
              <a:rPr lang="en-GB" sz="2400" dirty="0"/>
              <a:t>44% agree that their organisation supports them to use their own device, 29% disagree (Q16)</a:t>
            </a:r>
          </a:p>
          <a:p>
            <a:pPr marL="342900" indent="-342900">
              <a:buFont typeface="Arial" panose="020B0604020202020204" pitchFamily="34" charset="0"/>
              <a:buChar char="•"/>
            </a:pPr>
            <a:r>
              <a:rPr lang="en-GB" sz="2400" dirty="0"/>
              <a:t>64% agree that their organisation provides access to online systems and services from anywhere (Q16)</a:t>
            </a:r>
          </a:p>
          <a:p>
            <a:pPr marL="342900" indent="-342900">
              <a:buFont typeface="Arial" panose="020B0604020202020204" pitchFamily="34" charset="0"/>
              <a:buChar char="•"/>
            </a:pPr>
            <a:r>
              <a:rPr lang="en-GB" sz="2400" dirty="0"/>
              <a:t>87% agree that their organisation communicates effectively (Q16)</a:t>
            </a:r>
          </a:p>
          <a:p>
            <a:pPr marL="342900" indent="-342900">
              <a:buFont typeface="Arial" panose="020B0604020202020204" pitchFamily="34" charset="0"/>
              <a:buChar char="•"/>
            </a:pPr>
            <a:r>
              <a:rPr lang="en-GB" sz="2400" dirty="0"/>
              <a:t>82% agree that their organisation supports paperless working with 69% stating their organisation provides a good online environment for collaboration (Q16)</a:t>
            </a:r>
          </a:p>
          <a:p>
            <a:pPr marL="342900" indent="-342900">
              <a:buFont typeface="Arial" panose="020B0604020202020204" pitchFamily="34" charset="0"/>
              <a:buChar char="•"/>
            </a:pPr>
            <a:r>
              <a:rPr lang="en-GB" sz="2400" dirty="0"/>
              <a:t>When asked which organisationally owned devices are used for teaching, responses were: 84% laptop, 14% desktop, 15% tablet, 68% smartphone. Only 7% didn’t make use of organisationally owned devices (Q6)</a:t>
            </a:r>
          </a:p>
          <a:p>
            <a:pPr marL="342900" indent="-342900">
              <a:buFont typeface="Arial" panose="020B0604020202020204" pitchFamily="34" charset="0"/>
              <a:buChar char="•"/>
            </a:pPr>
            <a:endParaRPr lang="en-GB" sz="2200" dirty="0"/>
          </a:p>
        </p:txBody>
      </p:sp>
    </p:spTree>
    <p:extLst>
      <p:ext uri="{BB962C8B-B14F-4D97-AF65-F5344CB8AC3E}">
        <p14:creationId xmlns:p14="http://schemas.microsoft.com/office/powerpoint/2010/main" val="95396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02181-986D-8F41-A02A-28C855FB5FFA}"/>
              </a:ext>
            </a:extLst>
          </p:cNvPr>
          <p:cNvSpPr>
            <a:spLocks noGrp="1"/>
          </p:cNvSpPr>
          <p:nvPr>
            <p:ph type="title"/>
          </p:nvPr>
        </p:nvSpPr>
        <p:spPr>
          <a:xfrm>
            <a:off x="923984" y="1017143"/>
            <a:ext cx="5914561" cy="431514"/>
          </a:xfrm>
        </p:spPr>
        <p:txBody>
          <a:bodyPr>
            <a:normAutofit fontScale="90000"/>
          </a:bodyPr>
          <a:lstStyle/>
          <a:p>
            <a:r>
              <a:rPr lang="en-US"/>
              <a:t>Aim of this information pack</a:t>
            </a:r>
          </a:p>
        </p:txBody>
      </p:sp>
      <p:sp>
        <p:nvSpPr>
          <p:cNvPr id="2" name="Content Placeholder 1">
            <a:extLst>
              <a:ext uri="{FF2B5EF4-FFF2-40B4-BE49-F238E27FC236}">
                <a16:creationId xmlns:a16="http://schemas.microsoft.com/office/drawing/2014/main" id="{E93178FE-D023-4C44-A909-A468F9135894}"/>
              </a:ext>
            </a:extLst>
          </p:cNvPr>
          <p:cNvSpPr>
            <a:spLocks noGrp="1"/>
          </p:cNvSpPr>
          <p:nvPr>
            <p:ph idx="1"/>
          </p:nvPr>
        </p:nvSpPr>
        <p:spPr>
          <a:xfrm>
            <a:off x="923989" y="1843314"/>
            <a:ext cx="5795898" cy="4846320"/>
          </a:xfrm>
        </p:spPr>
        <p:txBody>
          <a:bodyPr>
            <a:normAutofit fontScale="92500"/>
          </a:bodyPr>
          <a:lstStyle/>
          <a:p>
            <a:pPr marL="342900" indent="-342900">
              <a:buFont typeface="Arial" panose="020B0604020202020204" pitchFamily="34" charset="0"/>
              <a:buChar char="•"/>
            </a:pPr>
            <a:r>
              <a:rPr lang="en-US" sz="2200"/>
              <a:t>Jisc runs national surveys that help organisations to collect data about the digital experience of learners and staff</a:t>
            </a:r>
          </a:p>
          <a:p>
            <a:pPr marL="342900" indent="-342900">
              <a:buFont typeface="Arial" panose="020B0604020202020204" pitchFamily="34" charset="0"/>
              <a:buChar char="•"/>
            </a:pPr>
            <a:r>
              <a:rPr lang="en-US" sz="2200"/>
              <a:t>In 2020-21 these surveys were used across Welsh post-16 organisations – data were </a:t>
            </a:r>
            <a:r>
              <a:rPr lang="en-US" sz="2200" err="1"/>
              <a:t>analysed</a:t>
            </a:r>
            <a:r>
              <a:rPr lang="en-US" sz="2200"/>
              <a:t> and made available in this slide deck, a series of summary reports and an infographic mapped to the Digital 2030 vision and performance measures</a:t>
            </a:r>
          </a:p>
          <a:p>
            <a:pPr marL="342900" indent="-342900">
              <a:buFont typeface="Arial" panose="020B0604020202020204" pitchFamily="34" charset="0"/>
              <a:buChar char="•"/>
            </a:pPr>
            <a:r>
              <a:rPr lang="en-US" sz="2200"/>
              <a:t>The aim of this presentation is to map the relevant questions from a tailored version of the 2021 Jisc digital experience insights surveys for students and staff to the </a:t>
            </a:r>
            <a:r>
              <a:rPr lang="en-US" sz="2200">
                <a:hlinkClick r:id="rId2"/>
              </a:rPr>
              <a:t>Welsh Digital 2030 strategy objectives</a:t>
            </a:r>
            <a:r>
              <a:rPr lang="en-US" sz="2200"/>
              <a:t>.  The deck has been compiled so that it can be compared to findings from 2019, noting the current position and distance travelled</a:t>
            </a:r>
          </a:p>
        </p:txBody>
      </p:sp>
      <p:pic>
        <p:nvPicPr>
          <p:cNvPr id="8" name="Picture 7">
            <a:extLst>
              <a:ext uri="{FF2B5EF4-FFF2-40B4-BE49-F238E27FC236}">
                <a16:creationId xmlns:a16="http://schemas.microsoft.com/office/drawing/2014/main" id="{7C946C24-6646-784D-8B63-E8AB5D1EE1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9461" y="1104809"/>
            <a:ext cx="3930604" cy="5584825"/>
          </a:xfrm>
          <a:prstGeom prst="rect">
            <a:avLst/>
          </a:prstGeom>
        </p:spPr>
      </p:pic>
    </p:spTree>
    <p:extLst>
      <p:ext uri="{BB962C8B-B14F-4D97-AF65-F5344CB8AC3E}">
        <p14:creationId xmlns:p14="http://schemas.microsoft.com/office/powerpoint/2010/main" val="955347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 uri="{C183D7F6-B498-43B3-948B-1728B52AA6E4}">
                <adec:decorative xmlns:adec="http://schemas.microsoft.com/office/drawing/2017/decorative" val="0"/>
              </a:ext>
            </a:extLst>
          </p:cNvPr>
          <p:cNvSpPr>
            <a:spLocks noGrp="1"/>
          </p:cNvSpPr>
          <p:nvPr>
            <p:ph type="title"/>
          </p:nvPr>
        </p:nvSpPr>
        <p:spPr>
          <a:xfrm>
            <a:off x="923984" y="1017143"/>
            <a:ext cx="10429816" cy="717235"/>
          </a:xfrm>
          <a:noFill/>
        </p:spPr>
        <p:txBody>
          <a:bodyPr>
            <a:normAutofit/>
          </a:bodyPr>
          <a:lstStyle/>
          <a:p>
            <a:r>
              <a:rPr lang="en-US" sz="4400"/>
              <a:t>2.5 Innovative approaches</a:t>
            </a:r>
          </a:p>
        </p:txBody>
      </p:sp>
      <p:sp>
        <p:nvSpPr>
          <p:cNvPr id="8" name="Content Placeholder 2">
            <a:extLst>
              <a:ext uri="{FF2B5EF4-FFF2-40B4-BE49-F238E27FC236}">
                <a16:creationId xmlns:a16="http://schemas.microsoft.com/office/drawing/2014/main" id="{9771A3A0-D34A-9646-8298-11C17475A146}"/>
              </a:ext>
              <a:ext uri="{C183D7F6-B498-43B3-948B-1728B52AA6E4}">
                <adec:decorative xmlns:adec="http://schemas.microsoft.com/office/drawing/2017/decorative" val="0"/>
              </a:ext>
            </a:extLst>
          </p:cNvPr>
          <p:cNvSpPr txBox="1">
            <a:spLocks/>
          </p:cNvSpPr>
          <p:nvPr/>
        </p:nvSpPr>
        <p:spPr>
          <a:xfrm>
            <a:off x="7464483" y="2301063"/>
            <a:ext cx="4657435" cy="410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54% of teaching practitioners said they were informed about innovations in digital teaching; 11% disagreed compared (Q30)</a:t>
            </a:r>
          </a:p>
        </p:txBody>
      </p:sp>
      <p:graphicFrame>
        <p:nvGraphicFramePr>
          <p:cNvPr id="6" name="Chart 5" descr="A pie chart showing 54% of WBL teaching practitioners agreeing they were informed about innovations in teaching and learning, 36% being neutral and 11% disagreeing">
            <a:extLst>
              <a:ext uri="{FF2B5EF4-FFF2-40B4-BE49-F238E27FC236}">
                <a16:creationId xmlns:a16="http://schemas.microsoft.com/office/drawing/2014/main" id="{BCAB0D51-5A35-44E7-8A69-059221AC3EC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52794717"/>
              </p:ext>
            </p:extLst>
          </p:nvPr>
        </p:nvGraphicFramePr>
        <p:xfrm>
          <a:off x="1104338" y="2301063"/>
          <a:ext cx="5615549" cy="3876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535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2.6 Learning spaces (virtual and physical)</a:t>
            </a:r>
          </a:p>
        </p:txBody>
      </p:sp>
      <p:sp>
        <p:nvSpPr>
          <p:cNvPr id="8" name="Content Placeholder 2">
            <a:extLst>
              <a:ext uri="{FF2B5EF4-FFF2-40B4-BE49-F238E27FC236}">
                <a16:creationId xmlns:a16="http://schemas.microsoft.com/office/drawing/2014/main" id="{6F565E9D-9F93-2D4A-90BE-5373C7DDCD61}"/>
              </a:ext>
            </a:extLst>
          </p:cNvPr>
          <p:cNvSpPr txBox="1">
            <a:spLocks/>
          </p:cNvSpPr>
          <p:nvPr/>
        </p:nvSpPr>
        <p:spPr>
          <a:xfrm>
            <a:off x="885440" y="2072283"/>
            <a:ext cx="5193441" cy="4834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r>
              <a:rPr lang="en-GB" sz="2200" dirty="0"/>
              <a:t>68% agree their learning environment is reliable. Only 4% disagree (Q15)</a:t>
            </a:r>
          </a:p>
          <a:p>
            <a:r>
              <a:rPr lang="en-GB" sz="2200" dirty="0"/>
              <a:t>55% agree the learning environment is well designed, 5% disagree (Q15)</a:t>
            </a:r>
          </a:p>
          <a:p>
            <a:r>
              <a:rPr lang="en-GB" sz="2200" dirty="0"/>
              <a:t>59% feel that the learning environment is easy to navigate, whilst 7% disagree (Q15)</a:t>
            </a:r>
          </a:p>
          <a:p>
            <a:r>
              <a:rPr lang="en-GB" sz="2200" dirty="0"/>
              <a:t>45% (41% in 2019) agree that teaching spaces are well designed for technology use, which is similar to FE and ACL (Q13)</a:t>
            </a:r>
          </a:p>
          <a:p>
            <a:r>
              <a:rPr lang="en-GB" sz="2200" dirty="0"/>
              <a:t>59% agree that the software available on their course is industry standard and up to date (Q13)</a:t>
            </a:r>
          </a:p>
          <a:p>
            <a:endParaRPr lang="en-GB" sz="2200" dirty="0"/>
          </a:p>
          <a:p>
            <a:endParaRPr lang="en-GB" sz="2200" dirty="0"/>
          </a:p>
          <a:p>
            <a:endParaRPr lang="en-US" sz="2200" dirty="0"/>
          </a:p>
        </p:txBody>
      </p:sp>
      <p:sp>
        <p:nvSpPr>
          <p:cNvPr id="9" name="Content Placeholder 2">
            <a:extLst>
              <a:ext uri="{FF2B5EF4-FFF2-40B4-BE49-F238E27FC236}">
                <a16:creationId xmlns:a16="http://schemas.microsoft.com/office/drawing/2014/main" id="{8926AB0E-6970-264A-9DCF-B96F9EAF0910}"/>
              </a:ext>
            </a:extLst>
          </p:cNvPr>
          <p:cNvSpPr txBox="1">
            <a:spLocks/>
          </p:cNvSpPr>
          <p:nvPr/>
        </p:nvSpPr>
        <p:spPr>
          <a:xfrm>
            <a:off x="6518661" y="2072283"/>
            <a:ext cx="5193441" cy="50678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66% agree their learning environment is reliable. Only 5% disagree (Q13)</a:t>
            </a:r>
          </a:p>
          <a:p>
            <a:r>
              <a:rPr lang="en-GB" sz="2200" dirty="0"/>
              <a:t>51% agree the learning environment is well designed, 8% disagree (Q13)</a:t>
            </a:r>
          </a:p>
          <a:p>
            <a:r>
              <a:rPr lang="en-GB" sz="2200" dirty="0"/>
              <a:t>62% feel that the learning environment is easy to navigate, whilst 5% disagree (Q13)</a:t>
            </a:r>
          </a:p>
          <a:p>
            <a:r>
              <a:rPr lang="en-GB" sz="2200" dirty="0"/>
              <a:t>36% (21% in 2019) agree that teaching spaces are well designed for technology use, which is similar to FE and ACL (Q11)</a:t>
            </a:r>
          </a:p>
          <a:p>
            <a:r>
              <a:rPr lang="en-GB" sz="2200" dirty="0"/>
              <a:t>40% agree that classroom digital equipment is reliable and easy to use (Q11)</a:t>
            </a:r>
          </a:p>
          <a:p>
            <a:r>
              <a:rPr lang="en-GB" sz="2200" dirty="0"/>
              <a:t>36% agree that digital media facilities are available to them (Q11)</a:t>
            </a:r>
          </a:p>
          <a:p>
            <a:r>
              <a:rPr lang="en-GB" sz="2200" dirty="0"/>
              <a:t>50% agree that the software available for teaching and learning is industry standard and up to date (Q11)</a:t>
            </a:r>
          </a:p>
          <a:p>
            <a:endParaRPr lang="en-GB" sz="2200" dirty="0"/>
          </a:p>
          <a:p>
            <a:endParaRPr lang="en-GB" sz="2200" dirty="0"/>
          </a:p>
        </p:txBody>
      </p:sp>
    </p:spTree>
    <p:extLst>
      <p:ext uri="{BB962C8B-B14F-4D97-AF65-F5344CB8AC3E}">
        <p14:creationId xmlns:p14="http://schemas.microsoft.com/office/powerpoint/2010/main" val="397560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solidFill>
              </a:rPr>
              <a:t>Objective 3</a:t>
            </a:r>
          </a:p>
        </p:txBody>
      </p:sp>
      <p:pic>
        <p:nvPicPr>
          <p:cNvPr id="3" name="Picture 2" descr="Digital 2030 framework icon for widening participation and support">
            <a:extLst>
              <a:ext uri="{FF2B5EF4-FFF2-40B4-BE49-F238E27FC236}">
                <a16:creationId xmlns:a16="http://schemas.microsoft.com/office/drawing/2014/main" id="{13BD1AAC-A77F-FB41-B914-31BCC88CC82B}"/>
              </a:ext>
            </a:extLst>
          </p:cNvPr>
          <p:cNvPicPr>
            <a:picLocks noChangeAspect="1"/>
          </p:cNvPicPr>
          <p:nvPr/>
        </p:nvPicPr>
        <p:blipFill>
          <a:blip r:embed="rId2"/>
          <a:stretch>
            <a:fillRect/>
          </a:stretch>
        </p:blipFill>
        <p:spPr>
          <a:xfrm>
            <a:off x="923985" y="1782179"/>
            <a:ext cx="6184900" cy="1841500"/>
          </a:xfrm>
          <a:prstGeom prst="rect">
            <a:avLst/>
          </a:prstGeom>
        </p:spPr>
      </p:pic>
    </p:spTree>
    <p:extLst>
      <p:ext uri="{BB962C8B-B14F-4D97-AF65-F5344CB8AC3E}">
        <p14:creationId xmlns:p14="http://schemas.microsoft.com/office/powerpoint/2010/main" val="3204800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3.1 </a:t>
            </a:r>
            <a:r>
              <a:rPr lang="en-US" sz="4400" err="1">
                <a:solidFill>
                  <a:schemeClr val="accent2"/>
                </a:solidFill>
              </a:rPr>
              <a:t>Maximising</a:t>
            </a:r>
            <a:r>
              <a:rPr lang="en-US" sz="4400">
                <a:solidFill>
                  <a:schemeClr val="accent2"/>
                </a:solidFill>
              </a:rPr>
              <a:t> potential</a:t>
            </a:r>
          </a:p>
        </p:txBody>
      </p:sp>
      <p:sp>
        <p:nvSpPr>
          <p:cNvPr id="14" name="Content Placeholder 2">
            <a:extLst>
              <a:ext uri="{FF2B5EF4-FFF2-40B4-BE49-F238E27FC236}">
                <a16:creationId xmlns:a16="http://schemas.microsoft.com/office/drawing/2014/main" id="{52ED5F7B-3ED5-5941-ACD7-D8F2970973AB}"/>
              </a:ext>
            </a:extLst>
          </p:cNvPr>
          <p:cNvSpPr>
            <a:spLocks noGrp="1"/>
          </p:cNvSpPr>
          <p:nvPr>
            <p:ph idx="1"/>
          </p:nvPr>
        </p:nvSpPr>
        <p:spPr>
          <a:xfrm>
            <a:off x="838200" y="1819072"/>
            <a:ext cx="10429816" cy="5184843"/>
          </a:xfrm>
        </p:spPr>
        <p:txBody>
          <a:bodyPr>
            <a:normAutofit lnSpcReduction="10000"/>
          </a:bodyPr>
          <a:lstStyle/>
          <a:p>
            <a:pPr marL="0" indent="0">
              <a:buNone/>
            </a:pPr>
            <a:r>
              <a:rPr lang="en-US" sz="2200" dirty="0"/>
              <a:t>The insights surveys collect gender and age data, allowing organisations to cross-check results related to technology use against key demographic variables.</a:t>
            </a:r>
          </a:p>
          <a:p>
            <a:r>
              <a:rPr lang="en-US" sz="2200" dirty="0"/>
              <a:t>When asked how well learners feel supported on their course:</a:t>
            </a:r>
          </a:p>
          <a:p>
            <a:pPr marL="342900" indent="-342900">
              <a:buFont typeface="Arial" panose="020B0604020202020204" pitchFamily="34" charset="0"/>
              <a:buChar char="•"/>
            </a:pPr>
            <a:r>
              <a:rPr lang="en-US" sz="2200" dirty="0"/>
              <a:t>Only 4% felt they were poorly supported in meeting the needs of their course or of their current or potential employer (Q30)</a:t>
            </a:r>
          </a:p>
          <a:p>
            <a:pPr marL="342900" indent="-342900">
              <a:buFont typeface="Arial" panose="020B0604020202020204" pitchFamily="34" charset="0"/>
              <a:buChar char="•"/>
            </a:pPr>
            <a:r>
              <a:rPr lang="en-US" sz="2200" dirty="0"/>
              <a:t>78% felt they were quite or very well supported to meet the needs of their course and 76% similarly so in meeting the needs of their current or future employer (Q30)</a:t>
            </a:r>
          </a:p>
          <a:p>
            <a:pPr marL="342900" indent="-342900">
              <a:buFont typeface="Arial" panose="020B0604020202020204" pitchFamily="34" charset="0"/>
              <a:buChar char="•"/>
            </a:pPr>
            <a:r>
              <a:rPr lang="en-US" sz="2200" dirty="0"/>
              <a:t>62% feel their organisation supports them well to learn in Welsh and English whereas 9% feel poorly supported(Q30)</a:t>
            </a:r>
          </a:p>
          <a:p>
            <a:pPr marL="342900" indent="-342900">
              <a:buFont typeface="Arial" panose="020B0604020202020204" pitchFamily="34" charset="0"/>
              <a:buChar char="•"/>
            </a:pPr>
            <a:r>
              <a:rPr lang="en-US" sz="2200" dirty="0"/>
              <a:t>63% of learners agree they are provided with guidance about the digital skills needed for their course, rating the support more highly than FE and ACL learners (Q33)</a:t>
            </a:r>
          </a:p>
          <a:p>
            <a:pPr marL="342900" indent="-342900">
              <a:buFont typeface="Arial" panose="020B0604020202020204" pitchFamily="34" charset="0"/>
              <a:buChar char="•"/>
            </a:pPr>
            <a:r>
              <a:rPr lang="en-US" sz="2200" dirty="0"/>
              <a:t>51% agree they are given the chance to assess their digital skills e.g. for career planning. Again WBL learners rate this support more positively than FE and ACL learners (Q33)</a:t>
            </a:r>
          </a:p>
          <a:p>
            <a:pPr marL="342900" indent="-342900">
              <a:buFont typeface="Arial" panose="020B0604020202020204" pitchFamily="34" charset="0"/>
              <a:buChar char="•"/>
            </a:pPr>
            <a:endParaRPr lang="en-US" sz="2200" dirty="0"/>
          </a:p>
          <a:p>
            <a:endParaRPr lang="en-US" sz="2200" dirty="0"/>
          </a:p>
          <a:p>
            <a:endParaRPr lang="en-US" sz="2200" dirty="0"/>
          </a:p>
        </p:txBody>
      </p:sp>
    </p:spTree>
    <p:extLst>
      <p:ext uri="{BB962C8B-B14F-4D97-AF65-F5344CB8AC3E}">
        <p14:creationId xmlns:p14="http://schemas.microsoft.com/office/powerpoint/2010/main" val="85550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dirty="0">
                <a:solidFill>
                  <a:schemeClr val="accent2"/>
                </a:solidFill>
              </a:rPr>
              <a:t>3.2 Overcoming barriers</a:t>
            </a:r>
          </a:p>
        </p:txBody>
      </p:sp>
      <p:sp>
        <p:nvSpPr>
          <p:cNvPr id="6" name="Content Placeholder 2">
            <a:extLst>
              <a:ext uri="{FF2B5EF4-FFF2-40B4-BE49-F238E27FC236}">
                <a16:creationId xmlns:a16="http://schemas.microsoft.com/office/drawing/2014/main" id="{B80836D0-2838-2B40-BFCC-0D4DF1EA81EB}"/>
              </a:ext>
            </a:extLst>
          </p:cNvPr>
          <p:cNvSpPr txBox="1">
            <a:spLocks/>
          </p:cNvSpPr>
          <p:nvPr/>
        </p:nvSpPr>
        <p:spPr>
          <a:xfrm>
            <a:off x="885441" y="2067338"/>
            <a:ext cx="5320806" cy="45766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 </a:t>
            </a:r>
            <a:endParaRPr lang="en-GB" sz="2400" dirty="0"/>
          </a:p>
          <a:p>
            <a:r>
              <a:rPr lang="en-US" sz="2400" dirty="0"/>
              <a:t>55% of work-based learners make use of learning provider owned devices; 39% laptop, 11% desktop, 6% tablet and 17% smartphone (Q8)</a:t>
            </a:r>
          </a:p>
          <a:p>
            <a:r>
              <a:rPr lang="en-US" sz="2400" dirty="0"/>
              <a:t>67% agree that their organisation supports them to use their own digital devices. Only 4% disagree (Q18)</a:t>
            </a:r>
          </a:p>
          <a:p>
            <a:r>
              <a:rPr lang="en-US" sz="2400" dirty="0"/>
              <a:t>Two thirds of work-based learners use their own smart phone for learning with a further 17% stating they use a learning provider owned smartphone (Q7)</a:t>
            </a:r>
          </a:p>
          <a:p>
            <a:r>
              <a:rPr lang="en-US" sz="2400" i="1" dirty="0"/>
              <a:t>Note: the printer response option didn’t feature in the 2021 survey</a:t>
            </a:r>
          </a:p>
          <a:p>
            <a:endParaRPr lang="en-US" sz="2400" dirty="0"/>
          </a:p>
          <a:p>
            <a:pPr marL="0" indent="0">
              <a:buNone/>
            </a:pPr>
            <a:endParaRPr lang="en-US" sz="2400" dirty="0"/>
          </a:p>
          <a:p>
            <a:endParaRPr lang="en-GB" sz="2400" dirty="0"/>
          </a:p>
          <a:p>
            <a:endParaRPr lang="en-US" sz="2400" dirty="0"/>
          </a:p>
        </p:txBody>
      </p:sp>
      <p:graphicFrame>
        <p:nvGraphicFramePr>
          <p:cNvPr id="5" name="Chart 4">
            <a:extLst>
              <a:ext uri="{FF2B5EF4-FFF2-40B4-BE49-F238E27FC236}">
                <a16:creationId xmlns:a16="http://schemas.microsoft.com/office/drawing/2014/main" id="{5DD8A7F2-75DE-41C2-BF7D-2D01C6FABB7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50020672"/>
              </p:ext>
            </p:extLst>
          </p:nvPr>
        </p:nvGraphicFramePr>
        <p:xfrm>
          <a:off x="6361889" y="2344366"/>
          <a:ext cx="5671615" cy="3873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538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dirty="0">
                <a:solidFill>
                  <a:schemeClr val="accent2"/>
                </a:solidFill>
              </a:rPr>
              <a:t>3.2 Overcoming barriers</a:t>
            </a:r>
          </a:p>
        </p:txBody>
      </p:sp>
      <p:sp>
        <p:nvSpPr>
          <p:cNvPr id="6" name="Content Placeholder 2">
            <a:extLst>
              <a:ext uri="{FF2B5EF4-FFF2-40B4-BE49-F238E27FC236}">
                <a16:creationId xmlns:a16="http://schemas.microsoft.com/office/drawing/2014/main" id="{B80836D0-2838-2B40-BFCC-0D4DF1EA81EB}"/>
              </a:ext>
            </a:extLst>
          </p:cNvPr>
          <p:cNvSpPr txBox="1">
            <a:spLocks/>
          </p:cNvSpPr>
          <p:nvPr/>
        </p:nvSpPr>
        <p:spPr>
          <a:xfrm>
            <a:off x="885441" y="2067338"/>
            <a:ext cx="5320806" cy="45766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t>Teaching practitioners</a:t>
            </a:r>
            <a:endParaRPr lang="en-GB" sz="2400"/>
          </a:p>
          <a:p>
            <a:r>
              <a:rPr lang="en-US" sz="2400"/>
              <a:t>93% make use of </a:t>
            </a:r>
            <a:r>
              <a:rPr lang="en-US" sz="2400" err="1"/>
              <a:t>organisationally</a:t>
            </a:r>
            <a:r>
              <a:rPr lang="en-US" sz="2400"/>
              <a:t> owned devices; 14% desktop; 84% laptop; 15% tablet and 68% smartphone (Q6)</a:t>
            </a:r>
          </a:p>
          <a:p>
            <a:r>
              <a:rPr lang="en-US" sz="2400"/>
              <a:t>47% state they don’t use a personally owned device for work; 40% use their own smart phone; 35% use their own laptop; 10% use their own desktop and 21% their own tablet (Q5)</a:t>
            </a:r>
          </a:p>
          <a:p>
            <a:r>
              <a:rPr lang="en-US" sz="2400"/>
              <a:t>44% agree that their organisation supports them to use their own digital devices; 29% disagree (Q16)</a:t>
            </a:r>
          </a:p>
          <a:p>
            <a:pPr marL="0" indent="0">
              <a:buNone/>
            </a:pPr>
            <a:endParaRPr lang="en-US" sz="2400"/>
          </a:p>
          <a:p>
            <a:pPr marL="0" indent="0">
              <a:buNone/>
            </a:pPr>
            <a:endParaRPr lang="en-US" sz="2400"/>
          </a:p>
          <a:p>
            <a:endParaRPr lang="en-GB" sz="2400"/>
          </a:p>
          <a:p>
            <a:endParaRPr lang="en-US" sz="2400"/>
          </a:p>
        </p:txBody>
      </p:sp>
      <p:sp>
        <p:nvSpPr>
          <p:cNvPr id="7" name="Content Placeholder 2">
            <a:extLst>
              <a:ext uri="{FF2B5EF4-FFF2-40B4-BE49-F238E27FC236}">
                <a16:creationId xmlns:a16="http://schemas.microsoft.com/office/drawing/2014/main" id="{69259138-7CD9-4FE5-9750-BDFD47DC5062}"/>
              </a:ext>
            </a:extLst>
          </p:cNvPr>
          <p:cNvSpPr txBox="1">
            <a:spLocks/>
          </p:cNvSpPr>
          <p:nvPr/>
        </p:nvSpPr>
        <p:spPr>
          <a:xfrm>
            <a:off x="6206247" y="2067338"/>
            <a:ext cx="5320806" cy="4576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t>Professional services</a:t>
            </a:r>
            <a:endParaRPr lang="en-GB" sz="2400"/>
          </a:p>
          <a:p>
            <a:r>
              <a:rPr lang="en-US" sz="2400"/>
              <a:t>100% make use of an </a:t>
            </a:r>
            <a:r>
              <a:rPr lang="en-US" sz="2400" err="1"/>
              <a:t>organisationally</a:t>
            </a:r>
            <a:r>
              <a:rPr lang="en-US" sz="2400"/>
              <a:t> owned devices; 100% laptop; 19% desktop; 67% smartphone (Q6)</a:t>
            </a:r>
          </a:p>
          <a:p>
            <a:r>
              <a:rPr lang="en-US" sz="2400"/>
              <a:t>70% state they don’t use a personally owned device for work; 15% use their own smart phone; 15% use their own laptop; 7% use their own desktop and 4% their own tablet (Q5)</a:t>
            </a:r>
          </a:p>
          <a:p>
            <a:r>
              <a:rPr lang="en-US" sz="2400"/>
              <a:t>22% agree that their organisation supports them to use their own digital devices; 26% disagree (Q11)</a:t>
            </a:r>
          </a:p>
          <a:p>
            <a:pPr marL="0" indent="0">
              <a:buNone/>
            </a:pPr>
            <a:endParaRPr lang="en-US" sz="2400"/>
          </a:p>
          <a:p>
            <a:pPr marL="0" indent="0">
              <a:buNone/>
            </a:pPr>
            <a:endParaRPr lang="en-US" sz="2400"/>
          </a:p>
          <a:p>
            <a:endParaRPr lang="en-GB" sz="2400"/>
          </a:p>
          <a:p>
            <a:endParaRPr lang="en-US" sz="2400"/>
          </a:p>
        </p:txBody>
      </p:sp>
    </p:spTree>
    <p:extLst>
      <p:ext uri="{BB962C8B-B14F-4D97-AF65-F5344CB8AC3E}">
        <p14:creationId xmlns:p14="http://schemas.microsoft.com/office/powerpoint/2010/main" val="596910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3.3 Ensuring accessibility</a:t>
            </a:r>
          </a:p>
        </p:txBody>
      </p:sp>
      <p:sp>
        <p:nvSpPr>
          <p:cNvPr id="8" name="Content Placeholder 2">
            <a:extLst>
              <a:ext uri="{FF2B5EF4-FFF2-40B4-BE49-F238E27FC236}">
                <a16:creationId xmlns:a16="http://schemas.microsoft.com/office/drawing/2014/main" id="{2D6DCF87-9D89-0249-9372-6DC0792AE2A1}"/>
              </a:ext>
            </a:extLst>
          </p:cNvPr>
          <p:cNvSpPr>
            <a:spLocks noGrp="1"/>
          </p:cNvSpPr>
          <p:nvPr>
            <p:ph idx="1"/>
          </p:nvPr>
        </p:nvSpPr>
        <p:spPr>
          <a:xfrm>
            <a:off x="838200" y="2019300"/>
            <a:ext cx="5077692" cy="4800600"/>
          </a:xfrm>
        </p:spPr>
        <p:txBody>
          <a:bodyPr>
            <a:normAutofit/>
          </a:bodyPr>
          <a:lstStyle/>
          <a:p>
            <a:pPr marL="0" indent="0">
              <a:buNone/>
            </a:pPr>
            <a:r>
              <a:rPr lang="en-US" sz="2200" b="1" dirty="0"/>
              <a:t>Learners</a:t>
            </a:r>
            <a:endParaRPr lang="en-US" sz="2200" dirty="0"/>
          </a:p>
          <a:p>
            <a:pPr marL="342900" indent="-342900">
              <a:buFont typeface="Arial" panose="020B0604020202020204" pitchFamily="34" charset="0"/>
              <a:buChar char="•"/>
            </a:pPr>
            <a:r>
              <a:rPr lang="en-US" sz="2000" dirty="0"/>
              <a:t>9% said they made use of assistive technologies to meet their learning needs, 81% of whom said that their organisation had offered them support in the use of assistive technologies (Q6)</a:t>
            </a:r>
          </a:p>
          <a:p>
            <a:pPr marL="342900" indent="-342900">
              <a:buFont typeface="Arial" panose="020B0604020202020204" pitchFamily="34" charset="0"/>
              <a:buChar char="•"/>
            </a:pPr>
            <a:r>
              <a:rPr lang="en-US" sz="2000" dirty="0"/>
              <a:t>68% agree their provider allows access to online systems and services from anywhere. Only 4% disagree (Q18)</a:t>
            </a:r>
          </a:p>
          <a:p>
            <a:pPr marL="342900" indent="-342900">
              <a:buFont typeface="Arial" panose="020B0604020202020204" pitchFamily="34" charset="0"/>
              <a:buChar char="•"/>
            </a:pPr>
            <a:r>
              <a:rPr lang="en-US" sz="2000" dirty="0"/>
              <a:t>57% state they are supported to use technology by their lecturer, tutor or assessor, which is the same as FE. 17% turn to family and friends, 15% use online resources, 6% support staff and 6% other students (Q22)</a:t>
            </a:r>
          </a:p>
          <a:p>
            <a:endParaRPr lang="en-US" sz="2200" dirty="0"/>
          </a:p>
          <a:p>
            <a:endParaRPr lang="en-US" sz="2200" dirty="0"/>
          </a:p>
          <a:p>
            <a:endParaRPr lang="en-US" sz="2200" dirty="0"/>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6477001" y="2019300"/>
            <a:ext cx="5077692" cy="48006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a:t>
            </a:r>
          </a:p>
          <a:p>
            <a:pPr marL="342900" indent="-342900">
              <a:buFont typeface="Arial" panose="020B0604020202020204" pitchFamily="34" charset="0"/>
              <a:buChar char="•"/>
            </a:pPr>
            <a:r>
              <a:rPr lang="en-US" sz="2200" dirty="0"/>
              <a:t>18% said they made use of assistive technologies, with 72% of those saying that their organisation had offered them support in the use of assistive technologies (Q4)</a:t>
            </a:r>
          </a:p>
          <a:p>
            <a:pPr marL="342900" indent="-342900"/>
            <a:r>
              <a:rPr lang="en-US" sz="2200" dirty="0"/>
              <a:t>64% agree their organisation allows access to online systems and services from anywhere. 8% disagree (Q16)</a:t>
            </a:r>
          </a:p>
          <a:p>
            <a:pPr marL="0" indent="0">
              <a:buNone/>
            </a:pPr>
            <a:r>
              <a:rPr lang="en-US" sz="2200" b="1" dirty="0"/>
              <a:t>Professional services</a:t>
            </a:r>
            <a:endParaRPr lang="en-US" sz="2200" dirty="0"/>
          </a:p>
          <a:p>
            <a:pPr marL="342900" indent="-342900"/>
            <a:r>
              <a:rPr lang="en-US" sz="2200" dirty="0"/>
              <a:t>93% said they didn’t use any of the listed assistive technologies; 100% of this who did use assistive stated their organisation had offered them support (Q4)</a:t>
            </a:r>
          </a:p>
          <a:p>
            <a:pPr marL="342900" indent="-342900"/>
            <a:r>
              <a:rPr lang="en-US" sz="2200" dirty="0"/>
              <a:t>74% agree their organisation allows access to online systems and services from anywhere. 4% disagree (Q11)</a:t>
            </a:r>
          </a:p>
          <a:p>
            <a:pPr marL="342900" indent="-342900"/>
            <a:endParaRPr lang="en-US" sz="2200" dirty="0"/>
          </a:p>
          <a:p>
            <a:endParaRPr lang="en-US" sz="2200" dirty="0"/>
          </a:p>
        </p:txBody>
      </p:sp>
    </p:spTree>
    <p:extLst>
      <p:ext uri="{BB962C8B-B14F-4D97-AF65-F5344CB8AC3E}">
        <p14:creationId xmlns:p14="http://schemas.microsoft.com/office/powerpoint/2010/main" val="4192156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10" name="Content Placeholder 2">
            <a:extLst>
              <a:ext uri="{FF2B5EF4-FFF2-40B4-BE49-F238E27FC236}">
                <a16:creationId xmlns:a16="http://schemas.microsoft.com/office/drawing/2014/main" id="{2CB83F78-F343-D14C-B52F-13480E84865C}"/>
              </a:ext>
            </a:extLst>
          </p:cNvPr>
          <p:cNvSpPr>
            <a:spLocks noGrp="1"/>
          </p:cNvSpPr>
          <p:nvPr>
            <p:ph idx="1"/>
          </p:nvPr>
        </p:nvSpPr>
        <p:spPr>
          <a:xfrm>
            <a:off x="923984" y="2148036"/>
            <a:ext cx="5077692" cy="4661326"/>
          </a:xfrm>
        </p:spPr>
        <p:txBody>
          <a:bodyPr>
            <a:normAutofit fontScale="55000" lnSpcReduction="20000"/>
          </a:bodyPr>
          <a:lstStyle/>
          <a:p>
            <a:pPr marL="0" indent="0">
              <a:buNone/>
            </a:pPr>
            <a:r>
              <a:rPr lang="en-US" sz="4000" b="1" dirty="0"/>
              <a:t>Teaching practitioner (Q14)</a:t>
            </a:r>
          </a:p>
          <a:p>
            <a:pPr marL="342900" indent="-342900">
              <a:buFont typeface="Arial" panose="020B0604020202020204" pitchFamily="34" charset="0"/>
              <a:buChar char="•"/>
            </a:pPr>
            <a:r>
              <a:rPr lang="en-US" sz="4000" dirty="0"/>
              <a:t>45% moderated a student discussion within their learning environment, higher than FE and ACL. </a:t>
            </a:r>
          </a:p>
          <a:p>
            <a:pPr marL="342900" indent="-342900">
              <a:buFont typeface="Arial" panose="020B0604020202020204" pitchFamily="34" charset="0"/>
              <a:buChar char="•"/>
            </a:pPr>
            <a:r>
              <a:rPr lang="en-US" sz="4000" dirty="0"/>
              <a:t>30% set students collaborative work on a shared project within the learning environment</a:t>
            </a:r>
          </a:p>
          <a:p>
            <a:pPr marL="342900" indent="-342900">
              <a:buFont typeface="Arial" panose="020B0604020202020204" pitchFamily="34" charset="0"/>
              <a:buChar char="•"/>
            </a:pPr>
            <a:r>
              <a:rPr lang="en-US" sz="4000" dirty="0"/>
              <a:t>35% didn’t set collaborative activities in their learning environment</a:t>
            </a:r>
          </a:p>
          <a:p>
            <a:endParaRPr lang="en-US" sz="4000" dirty="0"/>
          </a:p>
          <a:p>
            <a:r>
              <a:rPr lang="en-US" sz="4000" dirty="0"/>
              <a:t>Note: Questions relating to inclusion are mapped to a specific questions within objective 2, accessibility within objective 3, and wellbeing in objective 4</a:t>
            </a:r>
          </a:p>
        </p:txBody>
      </p:sp>
      <p:sp>
        <p:nvSpPr>
          <p:cNvPr id="4" name="Content Placeholder 2" descr="Partnership activities undertaken by teaching practitioners. 45% moderated a student discussion, 30% set students collaborative work and 35% didn't set collaborative activities in the learning environment">
            <a:extLst>
              <a:ext uri="{FF2B5EF4-FFF2-40B4-BE49-F238E27FC236}">
                <a16:creationId xmlns:a16="http://schemas.microsoft.com/office/drawing/2014/main" id="{2EBFFB9A-A388-469D-A97E-98306F1FE171}"/>
              </a:ext>
            </a:extLst>
          </p:cNvPr>
          <p:cNvSpPr txBox="1">
            <a:spLocks/>
          </p:cNvSpPr>
          <p:nvPr/>
        </p:nvSpPr>
        <p:spPr>
          <a:xfrm>
            <a:off x="923984" y="2163516"/>
            <a:ext cx="5077692" cy="4146419"/>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US" sz="2200">
              <a:highlight>
                <a:srgbClr val="FFFF00"/>
              </a:highlight>
            </a:endParaRPr>
          </a:p>
          <a:p>
            <a:endParaRPr lang="en-US" sz="2200"/>
          </a:p>
          <a:p>
            <a:endParaRPr lang="en-US" sz="2200"/>
          </a:p>
        </p:txBody>
      </p:sp>
      <p:graphicFrame>
        <p:nvGraphicFramePr>
          <p:cNvPr id="6" name="Chart 5">
            <a:extLst>
              <a:ext uri="{FF2B5EF4-FFF2-40B4-BE49-F238E27FC236}">
                <a16:creationId xmlns:a16="http://schemas.microsoft.com/office/drawing/2014/main" id="{993E4FA0-F344-4869-A5C4-D3BDD01B4E6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00455750"/>
              </p:ext>
            </p:extLst>
          </p:nvPr>
        </p:nvGraphicFramePr>
        <p:xfrm>
          <a:off x="6275080" y="2163516"/>
          <a:ext cx="5680214" cy="363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4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4" name="Content Placeholder 2">
            <a:extLst>
              <a:ext uri="{FF2B5EF4-FFF2-40B4-BE49-F238E27FC236}">
                <a16:creationId xmlns:a16="http://schemas.microsoft.com/office/drawing/2014/main" id="{78935202-4F79-4A36-964D-DA18A41EB51C}"/>
              </a:ext>
            </a:extLst>
          </p:cNvPr>
          <p:cNvSpPr txBox="1">
            <a:spLocks/>
          </p:cNvSpPr>
          <p:nvPr/>
        </p:nvSpPr>
        <p:spPr>
          <a:xfrm>
            <a:off x="885440" y="2072283"/>
            <a:ext cx="5466721" cy="48343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400" dirty="0"/>
              <a:t>31% agree they get the chance to be involved in decisions about digital services, which is slightly higher than both FE (29%) and ACL (27%). 18% disagree (Q14)</a:t>
            </a:r>
          </a:p>
          <a:p>
            <a:r>
              <a:rPr lang="en-US" sz="2400" dirty="0"/>
              <a:t>74% agree their learning provider helps them track grades and progress. Only 2% disagree (Q14)</a:t>
            </a:r>
          </a:p>
          <a:p>
            <a:r>
              <a:rPr lang="en-US" sz="2400" dirty="0"/>
              <a:t>In the week prior to completing the survey, 12% had used apps or platforms outside of the learning environment to discuss or collaborate on coursework with other learners (Q17)</a:t>
            </a:r>
          </a:p>
          <a:p>
            <a:r>
              <a:rPr lang="en-US" sz="2400" dirty="0"/>
              <a:t>40% never work online with other learners, compared to only 7% in FE and 27% in ACL (Q25)</a:t>
            </a:r>
            <a:endParaRPr lang="en-GB" sz="2400" dirty="0"/>
          </a:p>
          <a:p>
            <a:endParaRPr lang="en-US" sz="2200" dirty="0"/>
          </a:p>
        </p:txBody>
      </p:sp>
      <p:sp>
        <p:nvSpPr>
          <p:cNvPr id="5" name="Content Placeholder 2">
            <a:extLst>
              <a:ext uri="{FF2B5EF4-FFF2-40B4-BE49-F238E27FC236}">
                <a16:creationId xmlns:a16="http://schemas.microsoft.com/office/drawing/2014/main" id="{A541E02B-BFAE-481E-826A-379AFC0BD823}"/>
              </a:ext>
            </a:extLst>
          </p:cNvPr>
          <p:cNvSpPr txBox="1">
            <a:spLocks/>
          </p:cNvSpPr>
          <p:nvPr/>
        </p:nvSpPr>
        <p:spPr>
          <a:xfrm>
            <a:off x="6518661" y="2072283"/>
            <a:ext cx="5047526" cy="5067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69% agree their organisation provides a good online environment for collaboration (Q16)</a:t>
            </a:r>
          </a:p>
          <a:p>
            <a:r>
              <a:rPr lang="en-GB" sz="2200" dirty="0"/>
              <a:t>In the week prior to completion of the survey, 22% had used apps or platforms outside of the learning environment to support student discussion or collaboration (Q15)</a:t>
            </a:r>
          </a:p>
          <a:p>
            <a:r>
              <a:rPr lang="en-GB" sz="2200" dirty="0"/>
              <a:t>The most popular apps or platforms used were: Teams, Zoom, Google Meet / Hangout, WhatsApp, YouTube and Padlet (Q15a)</a:t>
            </a:r>
          </a:p>
          <a:p>
            <a:endParaRPr lang="en-GB" sz="2200" dirty="0"/>
          </a:p>
        </p:txBody>
      </p:sp>
    </p:spTree>
    <p:extLst>
      <p:ext uri="{BB962C8B-B14F-4D97-AF65-F5344CB8AC3E}">
        <p14:creationId xmlns:p14="http://schemas.microsoft.com/office/powerpoint/2010/main" val="2944316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7" name="Content Placeholder 2">
            <a:extLst>
              <a:ext uri="{FF2B5EF4-FFF2-40B4-BE49-F238E27FC236}">
                <a16:creationId xmlns:a16="http://schemas.microsoft.com/office/drawing/2014/main" id="{E01EC416-AF2E-4856-ACCF-6EC44CB28684}"/>
              </a:ext>
            </a:extLst>
          </p:cNvPr>
          <p:cNvSpPr txBox="1">
            <a:spLocks/>
          </p:cNvSpPr>
          <p:nvPr/>
        </p:nvSpPr>
        <p:spPr>
          <a:xfrm>
            <a:off x="750160" y="2375170"/>
            <a:ext cx="4297296" cy="366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Professional services</a:t>
            </a:r>
          </a:p>
          <a:p>
            <a:r>
              <a:rPr lang="en-US" sz="2200" dirty="0"/>
              <a:t>70% agree their organisation provides a good online environment for collaboration (Q2)</a:t>
            </a:r>
          </a:p>
          <a:p>
            <a:r>
              <a:rPr lang="en-US" sz="2200" dirty="0"/>
              <a:t>Slightly more WBL professional services staff teach students, support the use of digital systems and trial technology innovation projects than in FE and ACL (Q1%)</a:t>
            </a:r>
          </a:p>
          <a:p>
            <a:endParaRPr lang="en-GB" sz="2200" dirty="0"/>
          </a:p>
          <a:p>
            <a:endParaRPr lang="en-GB" sz="2200" dirty="0"/>
          </a:p>
          <a:p>
            <a:endParaRPr lang="en-GB" sz="2200" dirty="0"/>
          </a:p>
        </p:txBody>
      </p:sp>
      <p:graphicFrame>
        <p:nvGraphicFramePr>
          <p:cNvPr id="6" name="Chart 5">
            <a:extLst>
              <a:ext uri="{FF2B5EF4-FFF2-40B4-BE49-F238E27FC236}">
                <a16:creationId xmlns:a16="http://schemas.microsoft.com/office/drawing/2014/main" id="{B9A5D44D-3D8B-4D36-84B4-9FA33E9B8EB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77106116"/>
              </p:ext>
            </p:extLst>
          </p:nvPr>
        </p:nvGraphicFramePr>
        <p:xfrm>
          <a:off x="5428034" y="2337878"/>
          <a:ext cx="5925766" cy="3790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062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6202529" cy="431514"/>
          </a:xfrm>
        </p:spPr>
        <p:txBody>
          <a:bodyPr>
            <a:normAutofit fontScale="90000"/>
          </a:bodyPr>
          <a:lstStyle/>
          <a:p>
            <a:r>
              <a:rPr lang="en-US"/>
              <a:t>Post-digital learning in Wales</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8" y="1683658"/>
            <a:ext cx="9018505" cy="1874822"/>
          </a:xfrm>
        </p:spPr>
        <p:txBody>
          <a:bodyPr>
            <a:normAutofit/>
          </a:bodyPr>
          <a:lstStyle/>
          <a:p>
            <a:r>
              <a:rPr lang="en-US" sz="2200"/>
              <a:t>The </a:t>
            </a:r>
            <a:r>
              <a:rPr lang="en-US" sz="2200">
                <a:hlinkClick r:id="rId2"/>
              </a:rPr>
              <a:t>Digital 2030 framework </a:t>
            </a:r>
            <a:r>
              <a:rPr lang="en-US" sz="2200"/>
              <a:t>outlines eight aims (setting an overall strategic direction) and six objective areas (that align to operational or functional areas within learning providers)</a:t>
            </a:r>
          </a:p>
          <a:p>
            <a:r>
              <a:rPr lang="en-US" sz="2200"/>
              <a:t>The six objectives are shown below and are measured through this information pack:</a:t>
            </a:r>
          </a:p>
          <a:p>
            <a:endParaRPr lang="en-US" sz="2200"/>
          </a:p>
        </p:txBody>
      </p:sp>
      <p:pic>
        <p:nvPicPr>
          <p:cNvPr id="7" name="Picture 6" descr="Graphic showing 6 Digital 2030 framework objective areas.&#10;&#10;These are leadership and management, curriculum delivery and assessment, widening participation and learner support, employer and community engagement, staff development an enterprise systems and infrastructure.">
            <a:extLst>
              <a:ext uri="{FF2B5EF4-FFF2-40B4-BE49-F238E27FC236}">
                <a16:creationId xmlns:a16="http://schemas.microsoft.com/office/drawing/2014/main" id="{BCA0E184-E533-BA4F-8E44-10676FD8876C}"/>
              </a:ext>
            </a:extLst>
          </p:cNvPr>
          <p:cNvPicPr>
            <a:picLocks noChangeAspect="1"/>
          </p:cNvPicPr>
          <p:nvPr/>
        </p:nvPicPr>
        <p:blipFill>
          <a:blip r:embed="rId3"/>
          <a:stretch>
            <a:fillRect/>
          </a:stretch>
        </p:blipFill>
        <p:spPr>
          <a:xfrm>
            <a:off x="1034804" y="3558480"/>
            <a:ext cx="8907689" cy="3124200"/>
          </a:xfrm>
          <a:prstGeom prst="rect">
            <a:avLst/>
          </a:prstGeom>
        </p:spPr>
      </p:pic>
    </p:spTree>
    <p:extLst>
      <p:ext uri="{BB962C8B-B14F-4D97-AF65-F5344CB8AC3E}">
        <p14:creationId xmlns:p14="http://schemas.microsoft.com/office/powerpoint/2010/main" val="2903380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3.5 Guidance and support</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923983" y="2124394"/>
            <a:ext cx="5457361" cy="46371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(Q30)</a:t>
            </a:r>
          </a:p>
          <a:p>
            <a:r>
              <a:rPr lang="en-US" sz="2200" dirty="0"/>
              <a:t>89% agree they are informed about keeping student data safe under GDPR</a:t>
            </a:r>
          </a:p>
          <a:p>
            <a:r>
              <a:rPr lang="en-US" sz="2200" dirty="0"/>
              <a:t>72% agree they are informed about digital copyright and licensing</a:t>
            </a:r>
          </a:p>
          <a:p>
            <a:r>
              <a:rPr lang="en-US" sz="2200" dirty="0"/>
              <a:t>81% agree they are informed about equality and accessibility legislation</a:t>
            </a:r>
          </a:p>
          <a:p>
            <a:r>
              <a:rPr lang="en-US" sz="2200" dirty="0"/>
              <a:t>79% agree they are informed about helping students behave safely online</a:t>
            </a:r>
          </a:p>
          <a:p>
            <a:r>
              <a:rPr lang="en-US" sz="2200" dirty="0"/>
              <a:t>70% agree they are informed about their health and wellbeing as a technology user</a:t>
            </a:r>
          </a:p>
          <a:p>
            <a:r>
              <a:rPr lang="en-US" sz="2200" dirty="0"/>
              <a:t>54% agree they are informed about innovations in digital teaching and learning</a:t>
            </a:r>
          </a:p>
          <a:p>
            <a:pPr marL="0" indent="0">
              <a:buFont typeface="Arial" panose="020B0604020202020204" pitchFamily="34" charset="0"/>
              <a:buNone/>
            </a:pPr>
            <a:endParaRPr lang="en-US" sz="2200" b="1" dirty="0"/>
          </a:p>
        </p:txBody>
      </p:sp>
      <p:graphicFrame>
        <p:nvGraphicFramePr>
          <p:cNvPr id="5" name="Chart 4">
            <a:extLst>
              <a:ext uri="{FF2B5EF4-FFF2-40B4-BE49-F238E27FC236}">
                <a16:creationId xmlns:a16="http://schemas.microsoft.com/office/drawing/2014/main" id="{5BDD253A-81B8-4F38-87BF-3ED4C67071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420519919"/>
              </p:ext>
            </p:extLst>
          </p:nvPr>
        </p:nvGraphicFramePr>
        <p:xfrm>
          <a:off x="6719887" y="2607013"/>
          <a:ext cx="5457361" cy="3695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504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3.5 Guidance and support</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923983" y="2124394"/>
            <a:ext cx="5457361"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 (Q24)</a:t>
            </a:r>
          </a:p>
          <a:p>
            <a:r>
              <a:rPr lang="en-US" sz="2200" dirty="0"/>
              <a:t>89% agree they are informed about keeping student data safe under GDPR</a:t>
            </a:r>
          </a:p>
          <a:p>
            <a:r>
              <a:rPr lang="en-US" sz="2200" dirty="0"/>
              <a:t>67% agree they are informed about digital copyright and licensing</a:t>
            </a:r>
          </a:p>
          <a:p>
            <a:r>
              <a:rPr lang="en-US" sz="2200" dirty="0"/>
              <a:t>81% agree they are informed about equality and accessibility legislation</a:t>
            </a:r>
          </a:p>
          <a:p>
            <a:r>
              <a:rPr lang="en-US" sz="2200" dirty="0"/>
              <a:t>78% agree they are informed about their health and wellbeing as a technology user</a:t>
            </a:r>
          </a:p>
          <a:p>
            <a:r>
              <a:rPr lang="en-US" sz="2200" dirty="0"/>
              <a:t>85% agree they are informed about behaving safely and respectfully online</a:t>
            </a:r>
          </a:p>
          <a:p>
            <a:pPr marL="0" indent="0">
              <a:buFont typeface="Arial" panose="020B0604020202020204" pitchFamily="34" charset="0"/>
              <a:buNone/>
            </a:pPr>
            <a:endParaRPr lang="en-US" sz="2200" b="1" dirty="0"/>
          </a:p>
        </p:txBody>
      </p:sp>
      <p:graphicFrame>
        <p:nvGraphicFramePr>
          <p:cNvPr id="6" name="Chart 5">
            <a:extLst>
              <a:ext uri="{FF2B5EF4-FFF2-40B4-BE49-F238E27FC236}">
                <a16:creationId xmlns:a16="http://schemas.microsoft.com/office/drawing/2014/main" id="{D60195A7-3C4F-4357-AB84-FCFC3D2E1F6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18999005"/>
              </p:ext>
            </p:extLst>
          </p:nvPr>
        </p:nvGraphicFramePr>
        <p:xfrm>
          <a:off x="6138892" y="2124394"/>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051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3.6 Supporting learners</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1124877" y="2035278"/>
            <a:ext cx="10429816" cy="2050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(Q26)</a:t>
            </a:r>
          </a:p>
          <a:p>
            <a:pPr marL="342900" indent="-342900">
              <a:buFont typeface="Arial" panose="020B0604020202020204" pitchFamily="34" charset="0"/>
              <a:buChar char="•"/>
            </a:pPr>
            <a:r>
              <a:rPr lang="en-US" sz="2200" dirty="0"/>
              <a:t>77% feel they are quite well or very well supported in their teaching programme to meet the needs of students in completing their course, 5% disagree.</a:t>
            </a:r>
          </a:p>
          <a:p>
            <a:pPr marL="342900" indent="-342900"/>
            <a:r>
              <a:rPr lang="en-US" sz="2200" dirty="0"/>
              <a:t>76% feel they are quite well or very well supported in their teaching programme to meet the needs of students’ target roles and goals, 4% disagree</a:t>
            </a:r>
          </a:p>
        </p:txBody>
      </p:sp>
      <p:graphicFrame>
        <p:nvGraphicFramePr>
          <p:cNvPr id="5" name="Chart 4">
            <a:extLst>
              <a:ext uri="{FF2B5EF4-FFF2-40B4-BE49-F238E27FC236}">
                <a16:creationId xmlns:a16="http://schemas.microsoft.com/office/drawing/2014/main" id="{846980A9-9EF3-4654-9D86-F27F788806C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47738839"/>
              </p:ext>
            </p:extLst>
          </p:nvPr>
        </p:nvGraphicFramePr>
        <p:xfrm>
          <a:off x="3239310" y="3924181"/>
          <a:ext cx="5462167" cy="3157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488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tx1"/>
                </a:solidFill>
              </a:rPr>
              <a:t>Objective 4</a:t>
            </a:r>
          </a:p>
        </p:txBody>
      </p:sp>
      <p:pic>
        <p:nvPicPr>
          <p:cNvPr id="3" name="Picture 2" descr="Digital 2030 icon for employer and community engagement">
            <a:extLst>
              <a:ext uri="{FF2B5EF4-FFF2-40B4-BE49-F238E27FC236}">
                <a16:creationId xmlns:a16="http://schemas.microsoft.com/office/drawing/2014/main" id="{E5343FCD-8983-4F48-B885-88F756B306DF}"/>
              </a:ext>
            </a:extLst>
          </p:cNvPr>
          <p:cNvPicPr>
            <a:picLocks noChangeAspect="1"/>
          </p:cNvPicPr>
          <p:nvPr/>
        </p:nvPicPr>
        <p:blipFill>
          <a:blip r:embed="rId2"/>
          <a:stretch>
            <a:fillRect/>
          </a:stretch>
        </p:blipFill>
        <p:spPr>
          <a:xfrm>
            <a:off x="923985" y="1938337"/>
            <a:ext cx="6464300" cy="1841500"/>
          </a:xfrm>
          <a:prstGeom prst="rect">
            <a:avLst/>
          </a:prstGeom>
        </p:spPr>
      </p:pic>
    </p:spTree>
    <p:extLst>
      <p:ext uri="{BB962C8B-B14F-4D97-AF65-F5344CB8AC3E}">
        <p14:creationId xmlns:p14="http://schemas.microsoft.com/office/powerpoint/2010/main" val="3701740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4.1 Consultation and partnerships</a:t>
            </a:r>
          </a:p>
        </p:txBody>
      </p:sp>
      <p:sp>
        <p:nvSpPr>
          <p:cNvPr id="6" name="Content Placeholder 2">
            <a:extLst>
              <a:ext uri="{FF2B5EF4-FFF2-40B4-BE49-F238E27FC236}">
                <a16:creationId xmlns:a16="http://schemas.microsoft.com/office/drawing/2014/main" id="{DEBB5CB8-7D4B-DB47-9300-8C025D437E6A}"/>
              </a:ext>
            </a:extLst>
          </p:cNvPr>
          <p:cNvSpPr>
            <a:spLocks noGrp="1"/>
          </p:cNvSpPr>
          <p:nvPr>
            <p:ph idx="1"/>
          </p:nvPr>
        </p:nvSpPr>
        <p:spPr>
          <a:xfrm>
            <a:off x="838200" y="2050026"/>
            <a:ext cx="5077692" cy="4146419"/>
          </a:xfrm>
        </p:spPr>
        <p:txBody>
          <a:bodyPr>
            <a:normAutofit/>
          </a:bodyPr>
          <a:lstStyle/>
          <a:p>
            <a:pPr marL="0" indent="0">
              <a:buNone/>
            </a:pPr>
            <a:r>
              <a:rPr lang="en-US" sz="2200" b="1" dirty="0"/>
              <a:t>Teaching practitioner</a:t>
            </a:r>
          </a:p>
          <a:p>
            <a:pPr marL="342900" indent="-342900">
              <a:buFont typeface="Arial" panose="020B0604020202020204" pitchFamily="34" charset="0"/>
              <a:buChar char="•"/>
            </a:pPr>
            <a:r>
              <a:rPr lang="en-US" sz="2200" dirty="0"/>
              <a:t>50% agree that software for teaching is industry standard and up to date, compared to just 30% in 2019 (Q11)</a:t>
            </a:r>
          </a:p>
          <a:p>
            <a:pPr marL="342900" indent="-342900">
              <a:buFont typeface="Arial" panose="020B0604020202020204" pitchFamily="34" charset="0"/>
              <a:buChar char="•"/>
            </a:pPr>
            <a:r>
              <a:rPr lang="en-US" sz="2200" dirty="0"/>
              <a:t>44% agree they are provided with time to explore new digital tools and approaches. 17% disagree (Q29)</a:t>
            </a:r>
          </a:p>
          <a:p>
            <a:pPr marL="342900" indent="-342900">
              <a:buFont typeface="Arial" panose="020B0604020202020204" pitchFamily="34" charset="0"/>
              <a:buChar char="•"/>
            </a:pPr>
            <a:r>
              <a:rPr lang="en-US" sz="2200" dirty="0"/>
              <a:t>34% agree they get the chance to be involved in decisions about digital services. 28% disagree (Q12)</a:t>
            </a:r>
          </a:p>
          <a:p>
            <a:endParaRPr lang="en-US" sz="2200" dirty="0"/>
          </a:p>
          <a:p>
            <a:endParaRPr lang="en-US" sz="2200" dirty="0"/>
          </a:p>
        </p:txBody>
      </p:sp>
      <p:graphicFrame>
        <p:nvGraphicFramePr>
          <p:cNvPr id="4" name="Chart 3">
            <a:extLst>
              <a:ext uri="{FF2B5EF4-FFF2-40B4-BE49-F238E27FC236}">
                <a16:creationId xmlns:a16="http://schemas.microsoft.com/office/drawing/2014/main" id="{5F2F526C-83FA-4369-902D-0203F6406CE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289383227"/>
              </p:ext>
            </p:extLst>
          </p:nvPr>
        </p:nvGraphicFramePr>
        <p:xfrm>
          <a:off x="6055995" y="2253954"/>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462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4.2 Workplace skills</a:t>
            </a:r>
          </a:p>
        </p:txBody>
      </p:sp>
      <p:sp>
        <p:nvSpPr>
          <p:cNvPr id="10" name="Content Placeholder 2">
            <a:extLst>
              <a:ext uri="{FF2B5EF4-FFF2-40B4-BE49-F238E27FC236}">
                <a16:creationId xmlns:a16="http://schemas.microsoft.com/office/drawing/2014/main" id="{4B763BEC-88B6-0044-8B68-69FA3BF34F5A}"/>
              </a:ext>
            </a:extLst>
          </p:cNvPr>
          <p:cNvSpPr txBox="1">
            <a:spLocks/>
          </p:cNvSpPr>
          <p:nvPr/>
        </p:nvSpPr>
        <p:spPr>
          <a:xfrm>
            <a:off x="885441" y="2228849"/>
            <a:ext cx="4787900" cy="46388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a:t>
            </a:r>
            <a:endParaRPr lang="en-GB" sz="2400" dirty="0"/>
          </a:p>
          <a:p>
            <a:r>
              <a:rPr lang="en-US" sz="2400" dirty="0"/>
              <a:t>69% agree that delivery methods on their course meets current or potential employers’ needs quite or very well; 12% disagree (Q29)</a:t>
            </a:r>
          </a:p>
          <a:p>
            <a:r>
              <a:rPr lang="en-US" sz="2400" dirty="0"/>
              <a:t>51% agree their learning provider provides them with the chance to assess their digital skills e.g. for career planning (Q33)</a:t>
            </a:r>
          </a:p>
          <a:p>
            <a:r>
              <a:rPr lang="en-US" sz="2400" dirty="0"/>
              <a:t>In their own time, 49% use digital tools or apps to make notes or recordings weekly or more, 62% to access course materials online and 44% to look for additional resources not recommended the teacher (Q21)</a:t>
            </a:r>
          </a:p>
        </p:txBody>
      </p:sp>
      <p:graphicFrame>
        <p:nvGraphicFramePr>
          <p:cNvPr id="6" name="Chart 5">
            <a:extLst>
              <a:ext uri="{FF2B5EF4-FFF2-40B4-BE49-F238E27FC236}">
                <a16:creationId xmlns:a16="http://schemas.microsoft.com/office/drawing/2014/main" id="{60C89208-96A1-46D9-9BE0-7DB2B03EE30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38351981"/>
              </p:ext>
            </p:extLst>
          </p:nvPr>
        </p:nvGraphicFramePr>
        <p:xfrm>
          <a:off x="5673341" y="2332899"/>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644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4.3 Involving learners</a:t>
            </a:r>
          </a:p>
        </p:txBody>
      </p:sp>
      <p:sp>
        <p:nvSpPr>
          <p:cNvPr id="6" name="Content Placeholder 2">
            <a:extLst>
              <a:ext uri="{FF2B5EF4-FFF2-40B4-BE49-F238E27FC236}">
                <a16:creationId xmlns:a16="http://schemas.microsoft.com/office/drawing/2014/main" id="{A1A69C0B-903F-E24F-BB1A-B473D237B3A2}"/>
              </a:ext>
            </a:extLst>
          </p:cNvPr>
          <p:cNvSpPr txBox="1">
            <a:spLocks/>
          </p:cNvSpPr>
          <p:nvPr/>
        </p:nvSpPr>
        <p:spPr>
          <a:xfrm>
            <a:off x="844801" y="2272306"/>
            <a:ext cx="4787900" cy="32559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 (Q14)</a:t>
            </a:r>
            <a:endParaRPr lang="en-GB" sz="2400" dirty="0"/>
          </a:p>
          <a:p>
            <a:r>
              <a:rPr lang="en-US" sz="2400" dirty="0"/>
              <a:t>31% agree they are given the chance to be involved in decisions about digital services, down from 37% in 2019. 18% disagree compared to 23% in 2019, which is an improvement. Most learners, 51% were neutral. This is unsurprising given the need for rapid transformation to digital and blended learning in response to Covid-19. </a:t>
            </a:r>
          </a:p>
          <a:p>
            <a:endParaRPr lang="en-US" sz="2400" dirty="0"/>
          </a:p>
        </p:txBody>
      </p:sp>
      <p:graphicFrame>
        <p:nvGraphicFramePr>
          <p:cNvPr id="5" name="Chart 4">
            <a:extLst>
              <a:ext uri="{FF2B5EF4-FFF2-40B4-BE49-F238E27FC236}">
                <a16:creationId xmlns:a16="http://schemas.microsoft.com/office/drawing/2014/main" id="{8B2B1933-F8B6-4C3E-BACE-D6EA694AA64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88675778"/>
              </p:ext>
            </p:extLst>
          </p:nvPr>
        </p:nvGraphicFramePr>
        <p:xfrm>
          <a:off x="5761355" y="2388076"/>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9024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4.4 Online wellbeing</a:t>
            </a:r>
          </a:p>
        </p:txBody>
      </p:sp>
      <p:sp>
        <p:nvSpPr>
          <p:cNvPr id="8" name="Content Placeholder 2">
            <a:extLst>
              <a:ext uri="{FF2B5EF4-FFF2-40B4-BE49-F238E27FC236}">
                <a16:creationId xmlns:a16="http://schemas.microsoft.com/office/drawing/2014/main" id="{810D7108-87F2-FF49-AF26-BBB3519156D3}"/>
              </a:ext>
            </a:extLst>
          </p:cNvPr>
          <p:cNvSpPr txBox="1">
            <a:spLocks/>
          </p:cNvSpPr>
          <p:nvPr/>
        </p:nvSpPr>
        <p:spPr>
          <a:xfrm>
            <a:off x="838200" y="2212848"/>
            <a:ext cx="4787900" cy="309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 </a:t>
            </a:r>
            <a:endParaRPr lang="en-GB" sz="2400" dirty="0"/>
          </a:p>
          <a:p>
            <a:r>
              <a:rPr lang="en-US" sz="2200" dirty="0"/>
              <a:t>62% agree they are informed about health and wellbeing as a technology user; 16% disagree (Q34)</a:t>
            </a:r>
          </a:p>
          <a:p>
            <a:r>
              <a:rPr lang="en-US" sz="2200" dirty="0"/>
              <a:t>65% agree they are informed about staying safe online; 5% disagree (Q34)</a:t>
            </a:r>
          </a:p>
        </p:txBody>
      </p:sp>
      <p:sp>
        <p:nvSpPr>
          <p:cNvPr id="5" name="Content Placeholder 2">
            <a:extLst>
              <a:ext uri="{FF2B5EF4-FFF2-40B4-BE49-F238E27FC236}">
                <a16:creationId xmlns:a16="http://schemas.microsoft.com/office/drawing/2014/main" id="{2903E2B8-F196-B744-888C-B159D25F5D77}"/>
              </a:ext>
            </a:extLst>
          </p:cNvPr>
          <p:cNvSpPr txBox="1">
            <a:spLocks/>
          </p:cNvSpPr>
          <p:nvPr/>
        </p:nvSpPr>
        <p:spPr>
          <a:xfrm>
            <a:off x="6696365" y="2233750"/>
            <a:ext cx="4657435" cy="45464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Teaching practitioners</a:t>
            </a:r>
          </a:p>
          <a:p>
            <a:r>
              <a:rPr lang="en-GB" sz="2400" dirty="0"/>
              <a:t>70% agree they are informed about their health and wellbeing as a technology user (Q30)</a:t>
            </a:r>
          </a:p>
          <a:p>
            <a:r>
              <a:rPr lang="en-GB" sz="2400" dirty="0"/>
              <a:t>79% agree they are informed about helping students behave safely online (Q30)</a:t>
            </a:r>
          </a:p>
          <a:p>
            <a:pPr marL="0" indent="0">
              <a:buNone/>
            </a:pPr>
            <a:r>
              <a:rPr lang="en-GB" sz="2400" b="1" dirty="0"/>
              <a:t>Professional services</a:t>
            </a:r>
          </a:p>
          <a:p>
            <a:r>
              <a:rPr lang="en-GB" sz="2400" dirty="0"/>
              <a:t>78% agree they are informed about their health and wellbeing as a technology user (Q24)</a:t>
            </a:r>
          </a:p>
          <a:p>
            <a:r>
              <a:rPr lang="en-GB" sz="2400" dirty="0"/>
              <a:t>79% agree they are informed about behaving safely and respectfully online (Q24)</a:t>
            </a:r>
          </a:p>
          <a:p>
            <a:endParaRPr lang="en-GB" sz="2400" dirty="0"/>
          </a:p>
        </p:txBody>
      </p:sp>
      <p:graphicFrame>
        <p:nvGraphicFramePr>
          <p:cNvPr id="6" name="Chart 5">
            <a:extLst>
              <a:ext uri="{FF2B5EF4-FFF2-40B4-BE49-F238E27FC236}">
                <a16:creationId xmlns:a16="http://schemas.microsoft.com/office/drawing/2014/main" id="{73F1EA29-7FED-4D1D-ADEB-7A415BF7DF5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697425837"/>
              </p:ext>
            </p:extLst>
          </p:nvPr>
        </p:nvGraphicFramePr>
        <p:xfrm>
          <a:off x="923984" y="4409635"/>
          <a:ext cx="4247456" cy="2370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9640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4.5 Welsh language</a:t>
            </a:r>
          </a:p>
        </p:txBody>
      </p:sp>
      <p:sp>
        <p:nvSpPr>
          <p:cNvPr id="5" name="Content Placeholder 2">
            <a:extLst>
              <a:ext uri="{FF2B5EF4-FFF2-40B4-BE49-F238E27FC236}">
                <a16:creationId xmlns:a16="http://schemas.microsoft.com/office/drawing/2014/main" id="{2903E2B8-F196-B744-888C-B159D25F5D77}"/>
              </a:ext>
            </a:extLst>
          </p:cNvPr>
          <p:cNvSpPr txBox="1">
            <a:spLocks/>
          </p:cNvSpPr>
          <p:nvPr/>
        </p:nvSpPr>
        <p:spPr>
          <a:xfrm>
            <a:off x="923984" y="2109019"/>
            <a:ext cx="4657435" cy="3986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Learners</a:t>
            </a:r>
          </a:p>
          <a:p>
            <a:r>
              <a:rPr lang="en-US" sz="2200" dirty="0"/>
              <a:t>88% rate the delivery methods on their course to enable learning in both English and Welsh as average or above, with 32% rating it as very well (Q29)</a:t>
            </a:r>
          </a:p>
          <a:p>
            <a:r>
              <a:rPr lang="en-US" sz="2200" dirty="0"/>
              <a:t>92% rate the support on their course to enable learning in English or Welsh as average or above, with 35% rating it as very well (Q30)</a:t>
            </a:r>
          </a:p>
          <a:p>
            <a:endParaRPr lang="en-US" sz="2200" dirty="0"/>
          </a:p>
          <a:p>
            <a:pPr marL="0" indent="0">
              <a:buNone/>
            </a:pPr>
            <a:endParaRPr lang="en-US" sz="2200" dirty="0"/>
          </a:p>
          <a:p>
            <a:pPr marL="0" indent="0">
              <a:buFont typeface="Arial" panose="020B0604020202020204" pitchFamily="34" charset="0"/>
              <a:buNone/>
            </a:pPr>
            <a:endParaRPr lang="en-US" sz="2200" dirty="0"/>
          </a:p>
        </p:txBody>
      </p:sp>
      <p:sp>
        <p:nvSpPr>
          <p:cNvPr id="4" name="Content Placeholder 2">
            <a:extLst>
              <a:ext uri="{FF2B5EF4-FFF2-40B4-BE49-F238E27FC236}">
                <a16:creationId xmlns:a16="http://schemas.microsoft.com/office/drawing/2014/main" id="{144F9A3C-CC9D-497D-B571-D8026FED030D}"/>
              </a:ext>
            </a:extLst>
          </p:cNvPr>
          <p:cNvSpPr txBox="1">
            <a:spLocks/>
          </p:cNvSpPr>
          <p:nvPr/>
        </p:nvSpPr>
        <p:spPr>
          <a:xfrm>
            <a:off x="6252904" y="2109019"/>
            <a:ext cx="5100896" cy="46067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Teaching practitioners</a:t>
            </a:r>
          </a:p>
          <a:p>
            <a:r>
              <a:rPr lang="en-US" sz="2200" dirty="0"/>
              <a:t>79% rate the delivery methods on their programme to enable learning in both English and Welsh as average or above, with 20% rating it as very well (Q25)</a:t>
            </a:r>
          </a:p>
          <a:p>
            <a:r>
              <a:rPr lang="en-US" sz="2200" dirty="0"/>
              <a:t>81% rate the support on their programme to enable learning in English or Welsh as average or above, with 24% rating it as very well (Q26)</a:t>
            </a:r>
          </a:p>
          <a:p>
            <a:pPr marL="0" indent="0">
              <a:buNone/>
            </a:pPr>
            <a:r>
              <a:rPr lang="en-US" sz="2200" b="1" dirty="0"/>
              <a:t>Professional services</a:t>
            </a:r>
          </a:p>
          <a:p>
            <a:r>
              <a:rPr lang="en-US" sz="2200" dirty="0"/>
              <a:t>83% rate the support received to perform their role in English or Welsh as above average, with 17% rating it very well (Q20)</a:t>
            </a:r>
          </a:p>
          <a:p>
            <a:endParaRPr lang="en-US" sz="2200" dirty="0"/>
          </a:p>
          <a:p>
            <a:pPr marL="0" indent="0">
              <a:buNone/>
            </a:pPr>
            <a:endParaRPr lang="en-US" sz="2200" dirty="0"/>
          </a:p>
          <a:p>
            <a:pPr marL="0" indent="0">
              <a:buFont typeface="Arial" panose="020B0604020202020204" pitchFamily="34" charset="0"/>
              <a:buNone/>
            </a:pPr>
            <a:endParaRPr lang="en-US" sz="2200" dirty="0"/>
          </a:p>
        </p:txBody>
      </p:sp>
    </p:spTree>
    <p:extLst>
      <p:ext uri="{BB962C8B-B14F-4D97-AF65-F5344CB8AC3E}">
        <p14:creationId xmlns:p14="http://schemas.microsoft.com/office/powerpoint/2010/main" val="1548560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3D4E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solidFill>
              </a:rPr>
              <a:t>Objective 5</a:t>
            </a:r>
          </a:p>
        </p:txBody>
      </p:sp>
      <p:pic>
        <p:nvPicPr>
          <p:cNvPr id="3" name="Picture 2" descr="Digital 2030 framework icon for staff development">
            <a:extLst>
              <a:ext uri="{FF2B5EF4-FFF2-40B4-BE49-F238E27FC236}">
                <a16:creationId xmlns:a16="http://schemas.microsoft.com/office/drawing/2014/main" id="{143BA950-03BA-744D-A8BB-0BB0B64F0459}"/>
              </a:ext>
            </a:extLst>
          </p:cNvPr>
          <p:cNvPicPr>
            <a:picLocks noChangeAspect="1"/>
          </p:cNvPicPr>
          <p:nvPr/>
        </p:nvPicPr>
        <p:blipFill>
          <a:blip r:embed="rId2"/>
          <a:stretch>
            <a:fillRect/>
          </a:stretch>
        </p:blipFill>
        <p:spPr>
          <a:xfrm>
            <a:off x="923985" y="1938337"/>
            <a:ext cx="5486400" cy="1841500"/>
          </a:xfrm>
          <a:prstGeom prst="rect">
            <a:avLst/>
          </a:prstGeom>
        </p:spPr>
      </p:pic>
    </p:spTree>
    <p:extLst>
      <p:ext uri="{BB962C8B-B14F-4D97-AF65-F5344CB8AC3E}">
        <p14:creationId xmlns:p14="http://schemas.microsoft.com/office/powerpoint/2010/main" val="417490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p:spPr>
        <p:txBody>
          <a:bodyPr>
            <a:normAutofit fontScale="90000"/>
          </a:bodyPr>
          <a:lstStyle/>
          <a:p>
            <a:r>
              <a:rPr lang="en-US"/>
              <a:t>Insights surveys for Welsh WBL learners, teaching practitioners and professional services staff 2021</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9" y="1944914"/>
            <a:ext cx="5795898" cy="4597618"/>
          </a:xfrm>
        </p:spPr>
        <p:txBody>
          <a:bodyPr>
            <a:normAutofit fontScale="92500" lnSpcReduction="20000"/>
          </a:bodyPr>
          <a:lstStyle/>
          <a:p>
            <a:pPr marL="342900" indent="-342900">
              <a:buFont typeface="Arial" panose="020B0604020202020204" pitchFamily="34" charset="0"/>
              <a:buChar char="•"/>
            </a:pPr>
            <a:r>
              <a:rPr lang="en-GB" sz="2200" dirty="0"/>
              <a:t>5921 learners participated: 4437 FE, 1008 WBL and 476 ACL. </a:t>
            </a:r>
          </a:p>
          <a:p>
            <a:pPr marL="342900" indent="-342900">
              <a:buFont typeface="Arial" panose="020B0604020202020204" pitchFamily="34" charset="0"/>
              <a:buChar char="•"/>
            </a:pPr>
            <a:r>
              <a:rPr lang="en-GB" sz="2200" dirty="0"/>
              <a:t>21 organisations participated: 9 colleges, 8 ACL providers / partnerships and 4 independent training providers.</a:t>
            </a:r>
            <a:br>
              <a:rPr lang="en-GB" sz="2200" dirty="0"/>
            </a:br>
            <a:r>
              <a:rPr lang="en-GB" sz="2200" dirty="0">
                <a:effectLst/>
                <a:latin typeface="Calibri" panose="020F0502020204030204" pitchFamily="34" charset="0"/>
              </a:rPr>
              <a:t>Note: 5 colleges used more than one learner survey: 4 FE and WBL, 1 FE and ACL</a:t>
            </a:r>
            <a:endParaRPr lang="en-GB" sz="2200" dirty="0"/>
          </a:p>
          <a:p>
            <a:pPr marL="342900" indent="-342900">
              <a:buFont typeface="Arial" panose="020B0604020202020204" pitchFamily="34" charset="0"/>
              <a:buChar char="•"/>
            </a:pPr>
            <a:r>
              <a:rPr lang="en-GB" sz="2200" dirty="0"/>
              <a:t>1181 teaching staff participated from 22 organisations: 10 colleges, 8 ACL providers / partnerships and 4 independent training providers</a:t>
            </a:r>
          </a:p>
          <a:p>
            <a:pPr marL="342900" indent="-342900">
              <a:buFont typeface="Arial" panose="020B0604020202020204" pitchFamily="34" charset="0"/>
              <a:buChar char="•"/>
            </a:pPr>
            <a:r>
              <a:rPr lang="en-GB" sz="2200" dirty="0"/>
              <a:t>1051 professional learning staff participated from 14 organisations: 10 colleges, 3 ACL providers / partnerships and 1 independent training provider</a:t>
            </a:r>
          </a:p>
          <a:p>
            <a:pPr marL="342900" indent="-342900">
              <a:buFont typeface="Arial" panose="020B0604020202020204" pitchFamily="34" charset="0"/>
              <a:buChar char="•"/>
            </a:pPr>
            <a:r>
              <a:rPr lang="en-GB" sz="2200" dirty="0"/>
              <a:t>Their opinions are summarised in this document, nested within the structure of the Digital 2030 objectives</a:t>
            </a:r>
          </a:p>
          <a:p>
            <a:endParaRPr lang="en-US" sz="2200" dirty="0"/>
          </a:p>
        </p:txBody>
      </p:sp>
      <p:pic>
        <p:nvPicPr>
          <p:cNvPr id="6" name="Picture 5" descr="Model showing the three surveys and themes for digital experience insights. The three surveys are for students, teaching staff and professional services staff. The four themes within each survey look at the digital technology available to participants, the digital environment in the organisation/infrastructure, digital on course/in teaching/in their role and student attitudes to digital/staff professional development.">
            <a:extLst>
              <a:ext uri="{FF2B5EF4-FFF2-40B4-BE49-F238E27FC236}">
                <a16:creationId xmlns:a16="http://schemas.microsoft.com/office/drawing/2014/main" id="{2D16EA3F-F5F9-3B48-986F-1EA98FBF74F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377663" y="2036354"/>
            <a:ext cx="4435559" cy="4321856"/>
          </a:xfrm>
          <a:prstGeom prst="rect">
            <a:avLst/>
          </a:prstGeom>
          <a:ln w="127000">
            <a:solidFill>
              <a:schemeClr val="bg1">
                <a:lumMod val="95000"/>
              </a:schemeClr>
            </a:solidFill>
            <a:miter lim="800000"/>
          </a:ln>
        </p:spPr>
      </p:pic>
    </p:spTree>
    <p:extLst>
      <p:ext uri="{BB962C8B-B14F-4D97-AF65-F5344CB8AC3E}">
        <p14:creationId xmlns:p14="http://schemas.microsoft.com/office/powerpoint/2010/main" val="828661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5.1 Staff responsibilities</a:t>
            </a:r>
          </a:p>
        </p:txBody>
      </p:sp>
      <p:sp>
        <p:nvSpPr>
          <p:cNvPr id="6" name="Content Placeholder 2">
            <a:extLst>
              <a:ext uri="{FF2B5EF4-FFF2-40B4-BE49-F238E27FC236}">
                <a16:creationId xmlns:a16="http://schemas.microsoft.com/office/drawing/2014/main" id="{44152B76-EDBE-1F43-A967-D821C2D90F4D}"/>
              </a:ext>
            </a:extLst>
          </p:cNvPr>
          <p:cNvSpPr txBox="1">
            <a:spLocks/>
          </p:cNvSpPr>
          <p:nvPr/>
        </p:nvSpPr>
        <p:spPr>
          <a:xfrm>
            <a:off x="923984" y="2116293"/>
            <a:ext cx="5077692" cy="490707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Teaching practitioners</a:t>
            </a:r>
          </a:p>
          <a:p>
            <a:r>
              <a:rPr lang="en-GB" sz="2400" dirty="0"/>
              <a:t>83% said they were quite or very motivated to use technology to support their teaching, 4% were not very motivated and 1% not motivated at all(Q20)</a:t>
            </a:r>
          </a:p>
          <a:p>
            <a:r>
              <a:rPr lang="en-US" sz="2400" dirty="0"/>
              <a:t>57% agree they are given guidance about the digital skills needed in their job role, 8% disagree (Q29)</a:t>
            </a:r>
          </a:p>
          <a:p>
            <a:r>
              <a:rPr lang="en-US" sz="2400" dirty="0"/>
              <a:t>72% said they were quite or very confident to try out new technologies; 11% were not very or not at all confident (Q9)</a:t>
            </a:r>
          </a:p>
          <a:p>
            <a:r>
              <a:rPr lang="en-US" sz="2400" dirty="0"/>
              <a:t>When asked to “give an example of a digital tool or app you find really useful for teaching”, the top 3 responses were Teams, Zoom and Google; </a:t>
            </a:r>
            <a:r>
              <a:rPr lang="en-US" sz="2400" dirty="0" err="1"/>
              <a:t>Jamboard</a:t>
            </a:r>
            <a:r>
              <a:rPr lang="en-US" sz="2400" dirty="0"/>
              <a:t>, Kahoot, Nearpod, Padlet and Smart Assessor also featured highly (Q21)</a:t>
            </a:r>
          </a:p>
        </p:txBody>
      </p:sp>
      <p:sp>
        <p:nvSpPr>
          <p:cNvPr id="7" name="Content Placeholder 2">
            <a:extLst>
              <a:ext uri="{FF2B5EF4-FFF2-40B4-BE49-F238E27FC236}">
                <a16:creationId xmlns:a16="http://schemas.microsoft.com/office/drawing/2014/main" id="{A577CB83-A771-4EB6-A0D1-07BA852CDBDE}"/>
              </a:ext>
            </a:extLst>
          </p:cNvPr>
          <p:cNvSpPr txBox="1">
            <a:spLocks/>
          </p:cNvSpPr>
          <p:nvPr/>
        </p:nvSpPr>
        <p:spPr>
          <a:xfrm>
            <a:off x="6276108" y="2116292"/>
            <a:ext cx="5077692" cy="44262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US" sz="2200" dirty="0"/>
              <a:t>44% agree they are given guidance about the digital skills needed in their job role, 7% disagree (Q23)</a:t>
            </a:r>
          </a:p>
          <a:p>
            <a:r>
              <a:rPr lang="en-US" sz="2200" dirty="0"/>
              <a:t>59% said they enjoy trying out new and innovative technologies, 41% said they were comfortable using mainstream technologies; nobody said they would prefer not to use technology unless they had to (Q7)</a:t>
            </a:r>
          </a:p>
          <a:p>
            <a:r>
              <a:rPr lang="en-US" sz="2200" dirty="0"/>
              <a:t>89% stated they were quite or very motivated to use technology to support their role; only 4% were not very motivated (Q16)</a:t>
            </a:r>
          </a:p>
        </p:txBody>
      </p:sp>
    </p:spTree>
    <p:extLst>
      <p:ext uri="{BB962C8B-B14F-4D97-AF65-F5344CB8AC3E}">
        <p14:creationId xmlns:p14="http://schemas.microsoft.com/office/powerpoint/2010/main" val="3384794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6719887" y="2065723"/>
            <a:ext cx="5518333" cy="490900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Teaching practitioners</a:t>
            </a:r>
          </a:p>
          <a:p>
            <a:r>
              <a:rPr lang="en-GB" sz="2600" dirty="0"/>
              <a:t>90% rate the quality of support from their organisation to develop their digital skills as average or above, 26% as excellent and 4% as best imaginable (Q32)</a:t>
            </a:r>
          </a:p>
          <a:p>
            <a:r>
              <a:rPr lang="en-GB" sz="2600" dirty="0"/>
              <a:t>In response to the question “when have you discussed your digital skills?” respondents stated: 48% at recruitment, 36% at induction, 47% at appraisals, 57% informally with managers, 51% at meetings with colleagues and 57% at staff meetings or CPD sessions. 13% used none of these opportunities. (Q31)</a:t>
            </a:r>
          </a:p>
          <a:p>
            <a:r>
              <a:rPr lang="en-GB" sz="2600" dirty="0"/>
              <a:t>Only 13% said they were provided with reward or recognition when they develop digital aspects of their role; 31% disagree (Q29)</a:t>
            </a:r>
          </a:p>
          <a:p>
            <a:r>
              <a:rPr lang="en-GB" sz="2600" dirty="0"/>
              <a:t>When asked, “</a:t>
            </a:r>
            <a:r>
              <a:rPr lang="en-US" sz="2600" dirty="0"/>
              <a:t>To help you develop your digital skills ... what ONE thing should your organisation do?​”, more and dedicated time for digital skills training, exploring new digital technologies and how to apply them featured highly (Q33)</a:t>
            </a:r>
            <a:endParaRPr lang="en-GB" sz="2600" dirty="0"/>
          </a:p>
        </p:txBody>
      </p:sp>
      <p:graphicFrame>
        <p:nvGraphicFramePr>
          <p:cNvPr id="6" name="Chart 5">
            <a:extLst>
              <a:ext uri="{FF2B5EF4-FFF2-40B4-BE49-F238E27FC236}">
                <a16:creationId xmlns:a16="http://schemas.microsoft.com/office/drawing/2014/main" id="{2874522F-D6A6-40F0-BE4A-6F98C408017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61986742"/>
              </p:ext>
            </p:extLst>
          </p:nvPr>
        </p:nvGraphicFramePr>
        <p:xfrm>
          <a:off x="923984" y="2227092"/>
          <a:ext cx="5632459" cy="3745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5272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graphicFrame>
        <p:nvGraphicFramePr>
          <p:cNvPr id="8" name="Chart 7" descr="Chart comparing support offered for digital skills development  to teaching practitioners in ACL, FE and WBL sectors">
            <a:extLst>
              <a:ext uri="{FF2B5EF4-FFF2-40B4-BE49-F238E27FC236}">
                <a16:creationId xmlns:a16="http://schemas.microsoft.com/office/drawing/2014/main" id="{621A4D0D-CDF5-462F-9655-BBBA05D9FCD7}"/>
              </a:ext>
            </a:extLst>
          </p:cNvPr>
          <p:cNvGraphicFramePr>
            <a:graphicFrameLocks/>
          </p:cNvGraphicFramePr>
          <p:nvPr>
            <p:extLst>
              <p:ext uri="{D42A27DB-BD31-4B8C-83A1-F6EECF244321}">
                <p14:modId xmlns:p14="http://schemas.microsoft.com/office/powerpoint/2010/main" val="565275274"/>
              </p:ext>
            </p:extLst>
          </p:nvPr>
        </p:nvGraphicFramePr>
        <p:xfrm>
          <a:off x="923984" y="2422817"/>
          <a:ext cx="6306345" cy="4054476"/>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7580785" y="2065723"/>
            <a:ext cx="4657435" cy="4617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US" sz="2200" dirty="0"/>
              <a:t>With the exception of managing their professional digital identity, work-based learning  teaching practitioners appear to have less support in all the digital skills areas surveyed when compared to FE (Q28)</a:t>
            </a:r>
          </a:p>
          <a:p>
            <a:endParaRPr lang="en-US" sz="2200" dirty="0"/>
          </a:p>
        </p:txBody>
      </p:sp>
    </p:spTree>
    <p:extLst>
      <p:ext uri="{BB962C8B-B14F-4D97-AF65-F5344CB8AC3E}">
        <p14:creationId xmlns:p14="http://schemas.microsoft.com/office/powerpoint/2010/main" val="1003320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5824728" y="1916349"/>
            <a:ext cx="6947689" cy="5048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Professional services</a:t>
            </a:r>
          </a:p>
          <a:p>
            <a:r>
              <a:rPr lang="en-GB" sz="2000" dirty="0"/>
              <a:t>87% rate the quality of support from their organisation to develop their digital skills as average or above; 10% as worst imaginable (Q26)</a:t>
            </a:r>
          </a:p>
          <a:p>
            <a:r>
              <a:rPr lang="en-GB" sz="2000" dirty="0"/>
              <a:t>In response to the question “when have you discussed your digital skills?” respondents stated: 48% at recruitment, 33% at induction, 30% at appraisals, 67% informally with managers, 59% at meetings with colleagues and 63% at staff meetings or CPD sessions. 4% used none of these opportunities (Q25) </a:t>
            </a:r>
          </a:p>
          <a:p>
            <a:r>
              <a:rPr lang="en-GB" sz="2000" dirty="0"/>
              <a:t>Nobody said they were provided with reward or recognition when they develop digital aspects of their role compared to 22% in FE and 33% in ACL; 59% neutral and 41% disagree (Q23) </a:t>
            </a:r>
          </a:p>
          <a:p>
            <a:r>
              <a:rPr lang="en-GB" sz="2000" dirty="0"/>
              <a:t>When asked, “</a:t>
            </a:r>
            <a:r>
              <a:rPr lang="en-US" sz="2000" dirty="0"/>
              <a:t>To help you develop your digital skills ... what ONE thing should your organisation do?​</a:t>
            </a:r>
            <a:r>
              <a:rPr lang="en-GB" sz="2000" dirty="0"/>
              <a:t>”, training or staff digital improvement programmes were almost unanimously requested (Q27)</a:t>
            </a:r>
          </a:p>
        </p:txBody>
      </p:sp>
      <p:graphicFrame>
        <p:nvGraphicFramePr>
          <p:cNvPr id="8" name="Chart 7">
            <a:extLst>
              <a:ext uri="{FF2B5EF4-FFF2-40B4-BE49-F238E27FC236}">
                <a16:creationId xmlns:a16="http://schemas.microsoft.com/office/drawing/2014/main" id="{B426D83C-F1F2-4D02-9BFD-0027AB92F3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35921824"/>
              </p:ext>
            </p:extLst>
          </p:nvPr>
        </p:nvGraphicFramePr>
        <p:xfrm>
          <a:off x="525295" y="2383276"/>
          <a:ext cx="5437760" cy="374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9932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graphicFrame>
        <p:nvGraphicFramePr>
          <p:cNvPr id="6" name="Chart 5" descr="Chart comparing digital skills support offered to professional services staff across ACL, FE and WBL">
            <a:extLst>
              <a:ext uri="{FF2B5EF4-FFF2-40B4-BE49-F238E27FC236}">
                <a16:creationId xmlns:a16="http://schemas.microsoft.com/office/drawing/2014/main" id="{621A4D0D-CDF5-462F-9655-BBBA05D9FCD7}"/>
              </a:ext>
            </a:extLst>
          </p:cNvPr>
          <p:cNvGraphicFramePr>
            <a:graphicFrameLocks/>
          </p:cNvGraphicFramePr>
          <p:nvPr>
            <p:extLst>
              <p:ext uri="{D42A27DB-BD31-4B8C-83A1-F6EECF244321}">
                <p14:modId xmlns:p14="http://schemas.microsoft.com/office/powerpoint/2010/main" val="999743657"/>
              </p:ext>
            </p:extLst>
          </p:nvPr>
        </p:nvGraphicFramePr>
        <p:xfrm>
          <a:off x="923984" y="2065723"/>
          <a:ext cx="5795903" cy="384739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7097487" y="2065723"/>
            <a:ext cx="5140734" cy="49040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US" sz="2200" dirty="0"/>
              <a:t>89% are quite or very motivated to use technology to support their role (Q16)</a:t>
            </a:r>
          </a:p>
          <a:p>
            <a:r>
              <a:rPr lang="en-US" sz="2200" dirty="0"/>
              <a:t>74% are supported to develop online team working skills; in all other areas considered, with the exception of “managing your professional digital identity” WBL professional services staff appear to have less support in all the digital skills areas surveyed when compared to FE and ACL (Q22)</a:t>
            </a:r>
          </a:p>
          <a:p>
            <a:r>
              <a:rPr lang="en-US" sz="2200" dirty="0"/>
              <a:t>52% rate the support received to achieve personal aims as quite or very well; 19% as not very well or not well at all (Q20)</a:t>
            </a:r>
          </a:p>
          <a:p>
            <a:r>
              <a:rPr lang="en-US" sz="2200" dirty="0"/>
              <a:t>59% rate the support received in delivering their role as quite or very well; 7% not very well (Q20)</a:t>
            </a:r>
          </a:p>
          <a:p>
            <a:endParaRPr lang="en-US" sz="2200" dirty="0"/>
          </a:p>
        </p:txBody>
      </p:sp>
    </p:spTree>
    <p:extLst>
      <p:ext uri="{BB962C8B-B14F-4D97-AF65-F5344CB8AC3E}">
        <p14:creationId xmlns:p14="http://schemas.microsoft.com/office/powerpoint/2010/main" val="331002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5.3 Reflective practice</a:t>
            </a:r>
          </a:p>
        </p:txBody>
      </p:sp>
      <p:sp>
        <p:nvSpPr>
          <p:cNvPr id="6" name="Content Placeholder 2">
            <a:extLst>
              <a:ext uri="{FF2B5EF4-FFF2-40B4-BE49-F238E27FC236}">
                <a16:creationId xmlns:a16="http://schemas.microsoft.com/office/drawing/2014/main" id="{D4B86CCB-A1D0-2B40-8063-198E5BCFB51B}"/>
              </a:ext>
            </a:extLst>
          </p:cNvPr>
          <p:cNvSpPr txBox="1">
            <a:spLocks/>
          </p:cNvSpPr>
          <p:nvPr/>
        </p:nvSpPr>
        <p:spPr>
          <a:xfrm>
            <a:off x="6696365" y="2084832"/>
            <a:ext cx="4657435" cy="4659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t>Teaching practitioners</a:t>
            </a:r>
          </a:p>
          <a:p>
            <a:r>
              <a:rPr lang="en-GB" sz="2200"/>
              <a:t>57% agree that they use digital tools / platforms confidently in the classroom, 5% disagree (Q22)</a:t>
            </a:r>
          </a:p>
          <a:p>
            <a:r>
              <a:rPr lang="en-GB" sz="2200"/>
              <a:t>69% agree that they support students to use digital tools for learning, 4% disagree (Q22)</a:t>
            </a:r>
          </a:p>
          <a:p>
            <a:r>
              <a:rPr lang="en-GB" sz="2200"/>
              <a:t>65% agree that they signpost students to a range of digital resources (Q22)</a:t>
            </a:r>
          </a:p>
          <a:p>
            <a:r>
              <a:rPr lang="en-GB" sz="2200"/>
              <a:t>More than three quarters rate digital teaching and learning at their organisation as good or better (Q24)</a:t>
            </a:r>
          </a:p>
          <a:p>
            <a:pPr marL="0" indent="0">
              <a:buNone/>
            </a:pPr>
            <a:endParaRPr lang="en-GB" sz="2200"/>
          </a:p>
          <a:p>
            <a:pPr marL="0" indent="0">
              <a:buFont typeface="Arial" panose="020B0604020202020204" pitchFamily="34" charset="0"/>
              <a:buNone/>
            </a:pPr>
            <a:endParaRPr lang="en-US" sz="2200" b="1"/>
          </a:p>
        </p:txBody>
      </p:sp>
      <p:graphicFrame>
        <p:nvGraphicFramePr>
          <p:cNvPr id="5" name="Chart 4">
            <a:extLst>
              <a:ext uri="{FF2B5EF4-FFF2-40B4-BE49-F238E27FC236}">
                <a16:creationId xmlns:a16="http://schemas.microsoft.com/office/drawing/2014/main" id="{D0CDCBE3-B06A-4C52-AE59-8A5CBA44018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116716902"/>
              </p:ext>
            </p:extLst>
          </p:nvPr>
        </p:nvGraphicFramePr>
        <p:xfrm>
          <a:off x="795802" y="2312193"/>
          <a:ext cx="5758657" cy="384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9551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5.4 Community participation</a:t>
            </a:r>
          </a:p>
        </p:txBody>
      </p:sp>
      <p:sp>
        <p:nvSpPr>
          <p:cNvPr id="5" name="Content Placeholder 2">
            <a:extLst>
              <a:ext uri="{FF2B5EF4-FFF2-40B4-BE49-F238E27FC236}">
                <a16:creationId xmlns:a16="http://schemas.microsoft.com/office/drawing/2014/main" id="{94C73E90-9498-094B-8322-21DA8CEF068E}"/>
              </a:ext>
            </a:extLst>
          </p:cNvPr>
          <p:cNvSpPr txBox="1">
            <a:spLocks/>
          </p:cNvSpPr>
          <p:nvPr/>
        </p:nvSpPr>
        <p:spPr>
          <a:xfrm>
            <a:off x="1105303" y="2616585"/>
            <a:ext cx="10067178" cy="4208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69% agree that their organisation provides a good online environment for collaboration (Q16)</a:t>
            </a:r>
          </a:p>
          <a:p>
            <a:r>
              <a:rPr lang="en-GB" sz="2200" dirty="0"/>
              <a:t>57% discuss their digital skills informally with managers, 51% at meetings with colleagues and 57% at CPD sessions (Q31)</a:t>
            </a:r>
          </a:p>
          <a:p>
            <a:pPr marL="0" indent="0">
              <a:buNone/>
            </a:pPr>
            <a:r>
              <a:rPr lang="en-GB" sz="2200" b="1" dirty="0"/>
              <a:t>Professional services</a:t>
            </a:r>
          </a:p>
          <a:p>
            <a:r>
              <a:rPr lang="en-GB" sz="2200" dirty="0"/>
              <a:t>70% agree that their organisation provides a good online environment for collaboration (Q12)</a:t>
            </a:r>
          </a:p>
          <a:p>
            <a:r>
              <a:rPr lang="en-GB" sz="2200" dirty="0"/>
              <a:t>67% discuss their digital skills informally with managers, 59% at meetings with colleagues and 63% at CPD sessions (Q25)</a:t>
            </a:r>
          </a:p>
          <a:p>
            <a:pPr marL="0" indent="0">
              <a:buNone/>
            </a:pPr>
            <a:endParaRPr lang="en-GB" sz="2200" b="1" dirty="0"/>
          </a:p>
        </p:txBody>
      </p:sp>
    </p:spTree>
    <p:extLst>
      <p:ext uri="{BB962C8B-B14F-4D97-AF65-F5344CB8AC3E}">
        <p14:creationId xmlns:p14="http://schemas.microsoft.com/office/powerpoint/2010/main" val="2941866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5.5 Champions</a:t>
            </a:r>
          </a:p>
        </p:txBody>
      </p:sp>
      <p:sp>
        <p:nvSpPr>
          <p:cNvPr id="6" name="Content Placeholder 2">
            <a:extLst>
              <a:ext uri="{FF2B5EF4-FFF2-40B4-BE49-F238E27FC236}">
                <a16:creationId xmlns:a16="http://schemas.microsoft.com/office/drawing/2014/main" id="{DB092B6C-1671-FC4C-AAC0-BEAA7C62FA50}"/>
              </a:ext>
            </a:extLst>
          </p:cNvPr>
          <p:cNvSpPr>
            <a:spLocks noGrp="1"/>
          </p:cNvSpPr>
          <p:nvPr>
            <p:ph idx="1"/>
          </p:nvPr>
        </p:nvSpPr>
        <p:spPr>
          <a:xfrm>
            <a:off x="6138892" y="2218222"/>
            <a:ext cx="5469835" cy="4567428"/>
          </a:xfrm>
        </p:spPr>
        <p:txBody>
          <a:bodyPr>
            <a:normAutofit/>
          </a:bodyPr>
          <a:lstStyle/>
          <a:p>
            <a:pPr marL="0" indent="0">
              <a:buNone/>
            </a:pPr>
            <a:r>
              <a:rPr lang="en-US" sz="2200" b="1"/>
              <a:t>Teaching practitioners</a:t>
            </a:r>
          </a:p>
          <a:p>
            <a:pPr marL="342900" indent="-342900">
              <a:buFont typeface="Arial" panose="020B0604020202020204" pitchFamily="34" charset="0"/>
              <a:buChar char="•"/>
            </a:pPr>
            <a:r>
              <a:rPr lang="en-GB" sz="2200"/>
              <a:t>54% state that they enjoy trying out new and innovative technologies, 43% are comfortable using mainstream technologies and 3% prefer not to use technology (Q7)</a:t>
            </a:r>
          </a:p>
          <a:p>
            <a:pPr marL="342900" indent="-342900">
              <a:buFont typeface="Arial" panose="020B0604020202020204" pitchFamily="34" charset="0"/>
              <a:buChar char="•"/>
            </a:pPr>
            <a:r>
              <a:rPr lang="en-GB" sz="2200"/>
              <a:t>72% are quite or very confident at trying out new technologies;12% are not confident (Q9)</a:t>
            </a:r>
          </a:p>
          <a:p>
            <a:pPr marL="342900" indent="-342900">
              <a:buFont typeface="Arial" panose="020B0604020202020204" pitchFamily="34" charset="0"/>
              <a:buChar char="•"/>
            </a:pPr>
            <a:r>
              <a:rPr lang="en-GB" sz="2200"/>
              <a:t>48% often actively help others develop their digital skills, slightly higher than in FE and ACL. Only 4% never help others (Q8)</a:t>
            </a:r>
          </a:p>
          <a:p>
            <a:pPr marL="342900" indent="-342900">
              <a:buFont typeface="Arial" panose="020B0604020202020204" pitchFamily="34" charset="0"/>
              <a:buChar char="•"/>
            </a:pPr>
            <a:endParaRPr lang="en-US" sz="2200"/>
          </a:p>
        </p:txBody>
      </p:sp>
      <p:graphicFrame>
        <p:nvGraphicFramePr>
          <p:cNvPr id="7" name="Chart 6">
            <a:extLst>
              <a:ext uri="{FF2B5EF4-FFF2-40B4-BE49-F238E27FC236}">
                <a16:creationId xmlns:a16="http://schemas.microsoft.com/office/drawing/2014/main" id="{833EC04A-A015-453D-8D4F-BAC108647E3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08986292"/>
              </p:ext>
            </p:extLst>
          </p:nvPr>
        </p:nvGraphicFramePr>
        <p:xfrm>
          <a:off x="923984" y="2087179"/>
          <a:ext cx="5504468" cy="3681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258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5.5 Champions</a:t>
            </a:r>
          </a:p>
        </p:txBody>
      </p:sp>
      <p:sp>
        <p:nvSpPr>
          <p:cNvPr id="6" name="Content Placeholder 2">
            <a:extLst>
              <a:ext uri="{FF2B5EF4-FFF2-40B4-BE49-F238E27FC236}">
                <a16:creationId xmlns:a16="http://schemas.microsoft.com/office/drawing/2014/main" id="{DB092B6C-1671-FC4C-AAC0-BEAA7C62FA50}"/>
              </a:ext>
            </a:extLst>
          </p:cNvPr>
          <p:cNvSpPr>
            <a:spLocks noGrp="1"/>
          </p:cNvSpPr>
          <p:nvPr>
            <p:ph idx="1"/>
          </p:nvPr>
        </p:nvSpPr>
        <p:spPr>
          <a:xfrm>
            <a:off x="6301453" y="2451608"/>
            <a:ext cx="5214908" cy="4567428"/>
          </a:xfrm>
        </p:spPr>
        <p:txBody>
          <a:bodyPr>
            <a:normAutofit/>
          </a:bodyPr>
          <a:lstStyle/>
          <a:p>
            <a:pPr marL="0" indent="0">
              <a:buNone/>
            </a:pPr>
            <a:r>
              <a:rPr lang="en-US" sz="2200" b="1" dirty="0"/>
              <a:t>Professional services</a:t>
            </a:r>
          </a:p>
          <a:p>
            <a:pPr marL="342900" indent="-342900">
              <a:buFont typeface="Arial" panose="020B0604020202020204" pitchFamily="34" charset="0"/>
              <a:buChar char="•"/>
            </a:pPr>
            <a:r>
              <a:rPr lang="en-GB" sz="2200" dirty="0"/>
              <a:t>81% state that they are quite or very confident at trying out new technologies; 7% are not very confident (Q9)</a:t>
            </a:r>
          </a:p>
          <a:p>
            <a:pPr marL="342900" indent="-342900">
              <a:buFont typeface="Arial" panose="020B0604020202020204" pitchFamily="34" charset="0"/>
              <a:buChar char="•"/>
            </a:pPr>
            <a:r>
              <a:rPr lang="en-GB" sz="2200" dirty="0"/>
              <a:t>48% often actively help others develop their digital skills, slightly higher than in FE and ACL. 11% never help others (Q8)</a:t>
            </a:r>
          </a:p>
          <a:p>
            <a:pPr marL="342900" indent="-342900">
              <a:buFont typeface="Arial" panose="020B0604020202020204" pitchFamily="34" charset="0"/>
              <a:buChar char="•"/>
            </a:pPr>
            <a:endParaRPr lang="en-US" sz="2200" dirty="0"/>
          </a:p>
        </p:txBody>
      </p:sp>
      <p:graphicFrame>
        <p:nvGraphicFramePr>
          <p:cNvPr id="5" name="Chart 4">
            <a:extLst>
              <a:ext uri="{FF2B5EF4-FFF2-40B4-BE49-F238E27FC236}">
                <a16:creationId xmlns:a16="http://schemas.microsoft.com/office/drawing/2014/main" id="{E8D99B77-8163-4B25-BFAA-5C24B579148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808394449"/>
              </p:ext>
            </p:extLst>
          </p:nvPr>
        </p:nvGraphicFramePr>
        <p:xfrm>
          <a:off x="923984" y="2078420"/>
          <a:ext cx="5592429" cy="3849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509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EAAAB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rgbClr val="C00000"/>
                </a:solidFill>
              </a:rPr>
              <a:t>Objective 6</a:t>
            </a:r>
          </a:p>
        </p:txBody>
      </p:sp>
      <p:pic>
        <p:nvPicPr>
          <p:cNvPr id="6" name="Picture 5" descr="Digital 2020 framework icon for enterprise systems and infrastructure">
            <a:extLst>
              <a:ext uri="{FF2B5EF4-FFF2-40B4-BE49-F238E27FC236}">
                <a16:creationId xmlns:a16="http://schemas.microsoft.com/office/drawing/2014/main" id="{B62DBCA0-43F6-8B43-9FB4-E61FB06036DC}"/>
              </a:ext>
            </a:extLst>
          </p:cNvPr>
          <p:cNvPicPr>
            <a:picLocks noChangeAspect="1"/>
          </p:cNvPicPr>
          <p:nvPr/>
        </p:nvPicPr>
        <p:blipFill>
          <a:blip r:embed="rId2"/>
          <a:stretch>
            <a:fillRect/>
          </a:stretch>
        </p:blipFill>
        <p:spPr>
          <a:xfrm>
            <a:off x="923985" y="1738210"/>
            <a:ext cx="5549900" cy="1841500"/>
          </a:xfrm>
          <a:prstGeom prst="rect">
            <a:avLst/>
          </a:prstGeom>
        </p:spPr>
      </p:pic>
    </p:spTree>
    <p:extLst>
      <p:ext uri="{BB962C8B-B14F-4D97-AF65-F5344CB8AC3E}">
        <p14:creationId xmlns:p14="http://schemas.microsoft.com/office/powerpoint/2010/main" val="68741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6A3AF-71A4-B245-B369-3CFC2B0731ED}"/>
              </a:ext>
            </a:extLst>
          </p:cNvPr>
          <p:cNvSpPr>
            <a:spLocks noGrp="1"/>
          </p:cNvSpPr>
          <p:nvPr>
            <p:ph type="title"/>
          </p:nvPr>
        </p:nvSpPr>
        <p:spPr>
          <a:xfrm>
            <a:off x="923987" y="762635"/>
            <a:ext cx="11091034" cy="1018134"/>
          </a:xfrm>
        </p:spPr>
        <p:txBody>
          <a:bodyPr>
            <a:normAutofit/>
          </a:bodyPr>
          <a:lstStyle/>
          <a:p>
            <a:r>
              <a:rPr lang="en-US" dirty="0"/>
              <a:t>How to use this information pack</a:t>
            </a:r>
          </a:p>
        </p:txBody>
      </p:sp>
      <p:sp>
        <p:nvSpPr>
          <p:cNvPr id="6" name="Content Placeholder 1">
            <a:extLst>
              <a:ext uri="{FF2B5EF4-FFF2-40B4-BE49-F238E27FC236}">
                <a16:creationId xmlns:a16="http://schemas.microsoft.com/office/drawing/2014/main" id="{187686A5-FEB6-8B4D-AA30-03E25546AD48}"/>
              </a:ext>
            </a:extLst>
          </p:cNvPr>
          <p:cNvSpPr>
            <a:spLocks noGrp="1"/>
          </p:cNvSpPr>
          <p:nvPr>
            <p:ph idx="1"/>
          </p:nvPr>
        </p:nvSpPr>
        <p:spPr>
          <a:xfrm>
            <a:off x="923987" y="1996068"/>
            <a:ext cx="11091032" cy="4800972"/>
          </a:xfrm>
        </p:spPr>
        <p:txBody>
          <a:bodyPr>
            <a:normAutofit/>
          </a:bodyPr>
          <a:lstStyle/>
          <a:p>
            <a:r>
              <a:rPr lang="en-US" sz="2200" dirty="0"/>
              <a:t>This slide deck is intended to act as an information pack that provides leaders with a view of the sector findings for each Digital 2030 Framework objective area.</a:t>
            </a:r>
          </a:p>
          <a:p>
            <a:r>
              <a:rPr lang="en-US" sz="2200" dirty="0"/>
              <a:t>The slide deck is not intended for use or presentation in its entirety but to be used by those responsible for any particular objective area for information and comparison between education provider and sectoral findings.</a:t>
            </a:r>
          </a:p>
          <a:p>
            <a:r>
              <a:rPr lang="en-US" sz="2200" dirty="0"/>
              <a:t>Each finding presented is accompanied by the question number, allowing easy cross matching to your organisation’s survey results, which are held locally.</a:t>
            </a:r>
          </a:p>
          <a:p>
            <a:r>
              <a:rPr lang="en-US" sz="2200" dirty="0"/>
              <a:t>Where possible, findings have been compared to the previous study undertaken in 2019, thus showing distance travelled in the implementation and embedding of the Digital 2030 Framework. </a:t>
            </a:r>
          </a:p>
          <a:p>
            <a:r>
              <a:rPr lang="en-US" sz="2200" dirty="0"/>
              <a:t>Jisc and Welsh Government are committed to supporting the sector and individual education providers in meeting priorities identified through the 2021 study.</a:t>
            </a:r>
          </a:p>
        </p:txBody>
      </p:sp>
    </p:spTree>
    <p:extLst>
      <p:ext uri="{BB962C8B-B14F-4D97-AF65-F5344CB8AC3E}">
        <p14:creationId xmlns:p14="http://schemas.microsoft.com/office/powerpoint/2010/main" val="4085589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6.1 Learner experience</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0" y="2145428"/>
            <a:ext cx="5659197" cy="482045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1" dirty="0"/>
              <a:t>Learners</a:t>
            </a:r>
          </a:p>
          <a:p>
            <a:r>
              <a:rPr lang="en-US" sz="5100" dirty="0"/>
              <a:t>68% are quite or very confident at trying out new technologies; 10% are not very or not at all confident (Q11)</a:t>
            </a:r>
          </a:p>
          <a:p>
            <a:r>
              <a:rPr lang="en-US" sz="5100" dirty="0"/>
              <a:t>Only 8% prefer not to use technology unless they have to. 46% enjoy trying out new and innovative technologies and 46% are also comfortable using mainstream technologies (Q9)</a:t>
            </a:r>
          </a:p>
          <a:p>
            <a:r>
              <a:rPr lang="en-US" sz="5100" dirty="0"/>
              <a:t>With the exception of online skills learning resources and e-books and journals, access to supporting resources has declined in comparison to 2018/19. This finding is highly likely to have been materially affected by Covid-19 restrictions and practices (Q12)</a:t>
            </a:r>
          </a:p>
          <a:p>
            <a:r>
              <a:rPr lang="en-US" sz="5100" dirty="0"/>
              <a:t>45% agree that teaching spaces are well designed for technology use; 59% agree the software used is industry standard and up to date (Q13)</a:t>
            </a:r>
          </a:p>
          <a:p>
            <a:endParaRPr lang="en-US" sz="2400" dirty="0"/>
          </a:p>
          <a:p>
            <a:endParaRPr lang="en-GB" sz="2400" dirty="0"/>
          </a:p>
        </p:txBody>
      </p:sp>
      <p:graphicFrame>
        <p:nvGraphicFramePr>
          <p:cNvPr id="8" name="Chart 7">
            <a:extLst>
              <a:ext uri="{FF2B5EF4-FFF2-40B4-BE49-F238E27FC236}">
                <a16:creationId xmlns:a16="http://schemas.microsoft.com/office/drawing/2014/main" id="{82E0C992-620D-4D53-A774-A886BBACC5D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59163229"/>
              </p:ext>
            </p:extLst>
          </p:nvPr>
        </p:nvGraphicFramePr>
        <p:xfrm>
          <a:off x="6719887" y="2566552"/>
          <a:ext cx="5126355" cy="3471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1472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6.2 Compliance</a:t>
            </a:r>
          </a:p>
        </p:txBody>
      </p:sp>
      <p:sp>
        <p:nvSpPr>
          <p:cNvPr id="6" name="Content Placeholder 2">
            <a:extLst>
              <a:ext uri="{FF2B5EF4-FFF2-40B4-BE49-F238E27FC236}">
                <a16:creationId xmlns:a16="http://schemas.microsoft.com/office/drawing/2014/main" id="{0139B017-52F6-45B8-BFC6-9FCB254AAD0A}"/>
              </a:ext>
            </a:extLst>
          </p:cNvPr>
          <p:cNvSpPr txBox="1">
            <a:spLocks/>
          </p:cNvSpPr>
          <p:nvPr/>
        </p:nvSpPr>
        <p:spPr>
          <a:xfrm>
            <a:off x="923984" y="2017388"/>
            <a:ext cx="4972455" cy="46371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(Q30)</a:t>
            </a:r>
          </a:p>
          <a:p>
            <a:r>
              <a:rPr lang="en-US" sz="2200" dirty="0"/>
              <a:t>89% agree they are informed about keeping student data safe under GDPR</a:t>
            </a:r>
          </a:p>
          <a:p>
            <a:r>
              <a:rPr lang="en-US" sz="2200" dirty="0"/>
              <a:t>72% agree they are informed about digital copyright and licensing</a:t>
            </a:r>
          </a:p>
          <a:p>
            <a:r>
              <a:rPr lang="en-US" sz="2200" dirty="0"/>
              <a:t>81% agree they are informed about equality and accessibility legislation</a:t>
            </a:r>
          </a:p>
          <a:p>
            <a:r>
              <a:rPr lang="en-US" sz="2200" dirty="0"/>
              <a:t>79% agree they are informed about helping students behave safely online</a:t>
            </a:r>
          </a:p>
          <a:p>
            <a:r>
              <a:rPr lang="en-US" sz="2200" dirty="0"/>
              <a:t>70% agree they are informed about their health and wellbeing as a technology user</a:t>
            </a:r>
          </a:p>
          <a:p>
            <a:r>
              <a:rPr lang="en-US" sz="2200" dirty="0"/>
              <a:t>54% agree they are informed about innovations in digital teaching and learning</a:t>
            </a:r>
          </a:p>
          <a:p>
            <a:pPr marL="0" indent="0">
              <a:buFont typeface="Arial" panose="020B0604020202020204" pitchFamily="34" charset="0"/>
              <a:buNone/>
            </a:pPr>
            <a:endParaRPr lang="en-US" sz="2200" b="1" dirty="0"/>
          </a:p>
        </p:txBody>
      </p:sp>
      <p:sp>
        <p:nvSpPr>
          <p:cNvPr id="10" name="Content Placeholder 2">
            <a:extLst>
              <a:ext uri="{FF2B5EF4-FFF2-40B4-BE49-F238E27FC236}">
                <a16:creationId xmlns:a16="http://schemas.microsoft.com/office/drawing/2014/main" id="{138063DA-ACEE-4E2E-9D32-666831DA5652}"/>
              </a:ext>
            </a:extLst>
          </p:cNvPr>
          <p:cNvSpPr>
            <a:spLocks noGrp="1"/>
          </p:cNvSpPr>
          <p:nvPr>
            <p:ph idx="1"/>
          </p:nvPr>
        </p:nvSpPr>
        <p:spPr>
          <a:xfrm>
            <a:off x="6276108" y="2017388"/>
            <a:ext cx="5077692" cy="4343111"/>
          </a:xfrm>
        </p:spPr>
        <p:txBody>
          <a:bodyPr>
            <a:normAutofit fontScale="92500" lnSpcReduction="20000"/>
          </a:bodyPr>
          <a:lstStyle/>
          <a:p>
            <a:pPr marL="0" indent="0">
              <a:buNone/>
            </a:pPr>
            <a:r>
              <a:rPr lang="en-US" sz="2200" b="1" dirty="0"/>
              <a:t>Professional services (Q24)</a:t>
            </a:r>
          </a:p>
          <a:p>
            <a:pPr marL="342900" indent="-342900">
              <a:buFont typeface="Arial" panose="020B0604020202020204" pitchFamily="34" charset="0"/>
              <a:buChar char="•"/>
            </a:pPr>
            <a:r>
              <a:rPr lang="en-US" sz="2400" dirty="0"/>
              <a:t>89% agree their organisation informs them of their responsibilities regarding keeping student data safe under GDPR</a:t>
            </a:r>
          </a:p>
          <a:p>
            <a:pPr marL="342900" indent="-342900">
              <a:buFont typeface="Arial" panose="020B0604020202020204" pitchFamily="34" charset="0"/>
              <a:buChar char="•"/>
            </a:pPr>
            <a:r>
              <a:rPr lang="en-US" sz="2400" dirty="0"/>
              <a:t>67% agree they are informed about digital copyright and licensing </a:t>
            </a:r>
          </a:p>
          <a:p>
            <a:pPr marL="342900" indent="-342900">
              <a:buFont typeface="Arial" panose="020B0604020202020204" pitchFamily="34" charset="0"/>
              <a:buChar char="•"/>
            </a:pPr>
            <a:r>
              <a:rPr lang="en-US" sz="2400" dirty="0"/>
              <a:t>85% agree they are informed about behaving safely and respectfully online</a:t>
            </a:r>
          </a:p>
          <a:p>
            <a:pPr marL="342900" indent="-342900">
              <a:buFont typeface="Arial" panose="020B0604020202020204" pitchFamily="34" charset="0"/>
              <a:buChar char="•"/>
            </a:pPr>
            <a:r>
              <a:rPr lang="en-US" sz="2400" dirty="0"/>
              <a:t>78% agree they are informed about health and wellbeing as a technology user</a:t>
            </a:r>
          </a:p>
          <a:p>
            <a:pPr marL="342900" indent="-342900">
              <a:buFont typeface="Arial" panose="020B0604020202020204" pitchFamily="34" charset="0"/>
              <a:buChar char="•"/>
            </a:pPr>
            <a:r>
              <a:rPr lang="en-US" sz="2400" dirty="0"/>
              <a:t>81% agree they are informed about equality and accessibility legislation</a:t>
            </a:r>
          </a:p>
          <a:p>
            <a:endParaRPr lang="en-US" sz="2200" dirty="0"/>
          </a:p>
          <a:p>
            <a:endParaRPr lang="en-US" sz="2200" dirty="0"/>
          </a:p>
        </p:txBody>
      </p:sp>
    </p:spTree>
    <p:extLst>
      <p:ext uri="{BB962C8B-B14F-4D97-AF65-F5344CB8AC3E}">
        <p14:creationId xmlns:p14="http://schemas.microsoft.com/office/powerpoint/2010/main" val="3838133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6.2 Compliance</a:t>
            </a:r>
          </a:p>
        </p:txBody>
      </p:sp>
      <p:sp>
        <p:nvSpPr>
          <p:cNvPr id="9" name="Content Placeholder 2">
            <a:extLst>
              <a:ext uri="{FF2B5EF4-FFF2-40B4-BE49-F238E27FC236}">
                <a16:creationId xmlns:a16="http://schemas.microsoft.com/office/drawing/2014/main" id="{9B06A73D-E37B-4EA3-8E73-F0189958450B}"/>
              </a:ext>
            </a:extLst>
          </p:cNvPr>
          <p:cNvSpPr txBox="1">
            <a:spLocks/>
          </p:cNvSpPr>
          <p:nvPr/>
        </p:nvSpPr>
        <p:spPr>
          <a:xfrm>
            <a:off x="923984" y="2027116"/>
            <a:ext cx="4972455"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 (Q34)</a:t>
            </a:r>
          </a:p>
          <a:p>
            <a:r>
              <a:rPr lang="en-US" sz="2000" dirty="0"/>
              <a:t>67% agree they are informed about keeping personal data safe under; 5% disagree</a:t>
            </a:r>
          </a:p>
          <a:p>
            <a:r>
              <a:rPr lang="en-US" sz="2000" dirty="0"/>
              <a:t>64% agree they are informed about digital copyright and licensing; 5% disagree</a:t>
            </a:r>
          </a:p>
          <a:p>
            <a:r>
              <a:rPr lang="en-US" sz="2000" dirty="0"/>
              <a:t>65% agree they are informed about staying safe online; 5% disagree</a:t>
            </a:r>
          </a:p>
          <a:p>
            <a:r>
              <a:rPr lang="en-US" sz="2000" dirty="0"/>
              <a:t>62% agree they are informed about their health and wellbeing as a technology user; 5% disagree</a:t>
            </a:r>
          </a:p>
          <a:p>
            <a:pPr marL="0" indent="0">
              <a:buFont typeface="Arial" panose="020B0604020202020204" pitchFamily="34" charset="0"/>
              <a:buNone/>
            </a:pPr>
            <a:endParaRPr lang="en-US" sz="2200" b="1" dirty="0"/>
          </a:p>
        </p:txBody>
      </p:sp>
    </p:spTree>
    <p:extLst>
      <p:ext uri="{BB962C8B-B14F-4D97-AF65-F5344CB8AC3E}">
        <p14:creationId xmlns:p14="http://schemas.microsoft.com/office/powerpoint/2010/main" val="1413890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graphicFrame>
        <p:nvGraphicFramePr>
          <p:cNvPr id="12" name="Chart 11">
            <a:extLst>
              <a:ext uri="{FF2B5EF4-FFF2-40B4-BE49-F238E27FC236}">
                <a16:creationId xmlns:a16="http://schemas.microsoft.com/office/drawing/2014/main" id="{44E8A276-AF4C-40BC-9C23-2D20D67BDD9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11926250"/>
              </p:ext>
            </p:extLst>
          </p:nvPr>
        </p:nvGraphicFramePr>
        <p:xfrm>
          <a:off x="6114110" y="2301662"/>
          <a:ext cx="5965733" cy="3631928"/>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556A267C-E994-42BE-A4CF-751B3E5BDFDB}"/>
              </a:ext>
            </a:extLst>
          </p:cNvPr>
          <p:cNvSpPr txBox="1">
            <a:spLocks/>
          </p:cNvSpPr>
          <p:nvPr/>
        </p:nvSpPr>
        <p:spPr>
          <a:xfrm>
            <a:off x="923984" y="2301662"/>
            <a:ext cx="4972455"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200" dirty="0"/>
              <a:t>81% rated the quality of their learning provider’s digital provision (software, hardware, learning environment) as good or better; only 4% rated it poor or worse (Q20)</a:t>
            </a:r>
          </a:p>
          <a:p>
            <a:r>
              <a:rPr lang="en-US" sz="2200" dirty="0"/>
              <a:t>Only 7% felt more computers in computer rooms would be useful to them; 14% more laptops/tablets in classrooms whereas 17% stated more laptops / tablets available on long term loan would be useful. 63% felt none of these would be useful (Q19)</a:t>
            </a:r>
          </a:p>
          <a:p>
            <a:endParaRPr lang="en-US" sz="2200" b="1" dirty="0"/>
          </a:p>
          <a:p>
            <a:pPr marL="0" indent="0">
              <a:buFont typeface="Arial" panose="020B0604020202020204" pitchFamily="34" charset="0"/>
              <a:buNone/>
            </a:pPr>
            <a:endParaRPr lang="en-US" sz="2200" b="1" dirty="0"/>
          </a:p>
        </p:txBody>
      </p:sp>
    </p:spTree>
    <p:extLst>
      <p:ext uri="{BB962C8B-B14F-4D97-AF65-F5344CB8AC3E}">
        <p14:creationId xmlns:p14="http://schemas.microsoft.com/office/powerpoint/2010/main" val="1207261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graphicFrame>
        <p:nvGraphicFramePr>
          <p:cNvPr id="8" name="Chart 7">
            <a:extLst>
              <a:ext uri="{FF2B5EF4-FFF2-40B4-BE49-F238E27FC236}">
                <a16:creationId xmlns:a16="http://schemas.microsoft.com/office/drawing/2014/main" id="{44E8A276-AF4C-40BC-9C23-2D20D67BDD9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37252110"/>
              </p:ext>
            </p:extLst>
          </p:nvPr>
        </p:nvGraphicFramePr>
        <p:xfrm>
          <a:off x="6312079" y="2677810"/>
          <a:ext cx="6042802" cy="3631927"/>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FE638E2C-6540-4C41-A4FC-2907460A5BC5}"/>
              </a:ext>
            </a:extLst>
          </p:cNvPr>
          <p:cNvSpPr txBox="1">
            <a:spLocks/>
          </p:cNvSpPr>
          <p:nvPr/>
        </p:nvSpPr>
        <p:spPr>
          <a:xfrm>
            <a:off x="923984" y="2677810"/>
            <a:ext cx="4972455" cy="37327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US" sz="2200" dirty="0"/>
              <a:t>76% rated the quality of their learning organisation’s digital provision (software, hardware, learning environment) as good or better; only 7% rated it poor or worse (Q17)</a:t>
            </a:r>
          </a:p>
          <a:p>
            <a:r>
              <a:rPr lang="en-US" sz="2200" dirty="0"/>
              <a:t>Availability of </a:t>
            </a:r>
            <a:r>
              <a:rPr lang="en-US" sz="2200" dirty="0" err="1"/>
              <a:t>wifi</a:t>
            </a:r>
            <a:r>
              <a:rPr lang="en-US" sz="2200" dirty="0"/>
              <a:t> at their organisation has remained consistent at 70% (Q10)</a:t>
            </a:r>
          </a:p>
          <a:p>
            <a:r>
              <a:rPr lang="en-US" sz="2200" dirty="0"/>
              <a:t>2021 saw a modest increase in the availability of lecture capture and 78% of staff having access to online skills and training resources (Q10)</a:t>
            </a:r>
          </a:p>
          <a:p>
            <a:endParaRPr lang="en-US" sz="2200" b="1" dirty="0"/>
          </a:p>
          <a:p>
            <a:pPr marL="0" indent="0">
              <a:buFont typeface="Arial" panose="020B0604020202020204" pitchFamily="34" charset="0"/>
              <a:buNone/>
            </a:pPr>
            <a:endParaRPr lang="en-US" sz="2200" b="1" dirty="0"/>
          </a:p>
        </p:txBody>
      </p:sp>
    </p:spTree>
    <p:extLst>
      <p:ext uri="{BB962C8B-B14F-4D97-AF65-F5344CB8AC3E}">
        <p14:creationId xmlns:p14="http://schemas.microsoft.com/office/powerpoint/2010/main" val="1451752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sp>
        <p:nvSpPr>
          <p:cNvPr id="7" name="Content Placeholder 2">
            <a:extLst>
              <a:ext uri="{FF2B5EF4-FFF2-40B4-BE49-F238E27FC236}">
                <a16:creationId xmlns:a16="http://schemas.microsoft.com/office/drawing/2014/main" id="{FE638E2C-6540-4C41-A4FC-2907460A5BC5}"/>
              </a:ext>
            </a:extLst>
          </p:cNvPr>
          <p:cNvSpPr txBox="1">
            <a:spLocks/>
          </p:cNvSpPr>
          <p:nvPr/>
        </p:nvSpPr>
        <p:spPr>
          <a:xfrm>
            <a:off x="923984" y="2677810"/>
            <a:ext cx="4972455" cy="37327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US" sz="2200" dirty="0"/>
              <a:t>100% rated the quality of their organisation’s digital provision (software, hardware, learning environment) as above average; 78% rated it good or better; nobody rated it below average (Q14)</a:t>
            </a:r>
          </a:p>
          <a:p>
            <a:r>
              <a:rPr lang="en-US" sz="2200" dirty="0"/>
              <a:t>81% state they have access to reliable </a:t>
            </a:r>
            <a:r>
              <a:rPr lang="en-US" sz="2200" dirty="0" err="1"/>
              <a:t>wifi</a:t>
            </a:r>
            <a:r>
              <a:rPr lang="en-US" sz="2200" dirty="0"/>
              <a:t>; 85% to file storage and back-up; 67% to online skills training resources (Q10)</a:t>
            </a:r>
          </a:p>
          <a:p>
            <a:r>
              <a:rPr lang="en-US" sz="2200" dirty="0"/>
              <a:t>When asked about the systems regularly used at work 56% agree they are reliable, 44% are well designed, 59% are easy to navigate and 37% are up to date (Q13)</a:t>
            </a:r>
          </a:p>
          <a:p>
            <a:endParaRPr lang="en-US" sz="2200" b="1" dirty="0"/>
          </a:p>
          <a:p>
            <a:pPr marL="0" indent="0">
              <a:buFont typeface="Arial" panose="020B0604020202020204" pitchFamily="34" charset="0"/>
              <a:buNone/>
            </a:pPr>
            <a:endParaRPr lang="en-US" sz="2200" b="1" dirty="0"/>
          </a:p>
        </p:txBody>
      </p:sp>
      <p:graphicFrame>
        <p:nvGraphicFramePr>
          <p:cNvPr id="5" name="Chart 4">
            <a:extLst>
              <a:ext uri="{FF2B5EF4-FFF2-40B4-BE49-F238E27FC236}">
                <a16:creationId xmlns:a16="http://schemas.microsoft.com/office/drawing/2014/main" id="{0D08CBE0-356C-4BEF-B9A7-060FAD61BD6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26500427"/>
              </p:ext>
            </p:extLst>
          </p:nvPr>
        </p:nvGraphicFramePr>
        <p:xfrm>
          <a:off x="6112669" y="2677810"/>
          <a:ext cx="5241131" cy="3387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663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7" name="Content Placeholder 2">
            <a:extLst>
              <a:ext uri="{FF2B5EF4-FFF2-40B4-BE49-F238E27FC236}">
                <a16:creationId xmlns:a16="http://schemas.microsoft.com/office/drawing/2014/main" id="{18D05FE7-C65D-E942-B015-24A9411117B6}"/>
              </a:ext>
            </a:extLst>
          </p:cNvPr>
          <p:cNvSpPr txBox="1">
            <a:spLocks/>
          </p:cNvSpPr>
          <p:nvPr/>
        </p:nvSpPr>
        <p:spPr>
          <a:xfrm>
            <a:off x="923983" y="2030519"/>
            <a:ext cx="10429815" cy="48067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0" i="1">
                <a:solidFill>
                  <a:srgbClr val="231F20"/>
                </a:solidFill>
                <a:effectLst/>
                <a:latin typeface="Calibri" panose="020F0502020204030204" pitchFamily="34" charset="0"/>
                <a:cs typeface="Calibri" panose="020F0502020204030204" pitchFamily="34" charset="0"/>
              </a:rPr>
              <a:t>Collaboration with other organisations on digital technologies is encouraged to share information and expertise, avoid duplication, create efficiency savings, and address gaps in provision.</a:t>
            </a:r>
          </a:p>
          <a:p>
            <a:pPr marL="0" indent="0">
              <a:buFont typeface="Arial" panose="020B0604020202020204" pitchFamily="34" charset="0"/>
              <a:buNone/>
            </a:pPr>
            <a:endParaRPr lang="en-US" sz="2200">
              <a:solidFill>
                <a:srgbClr val="231F20"/>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200">
                <a:solidFill>
                  <a:srgbClr val="231F20"/>
                </a:solidFill>
                <a:latin typeface="Calibri" panose="020F0502020204030204" pitchFamily="34" charset="0"/>
                <a:cs typeface="Calibri" panose="020F0502020204030204" pitchFamily="34" charset="0"/>
              </a:rPr>
              <a:t>This survey considers the ingredients for collaboration from an institutional basis. In terms of sectoral collaboration, the work-based learning sector embraces a number of networks that meet the criteria for this objective including:</a:t>
            </a:r>
          </a:p>
          <a:p>
            <a:r>
              <a:rPr lang="en-US" sz="2200">
                <a:solidFill>
                  <a:srgbClr val="231F20"/>
                </a:solidFill>
                <a:latin typeface="Calibri" panose="020F0502020204030204" pitchFamily="34" charset="0"/>
                <a:cs typeface="Calibri" panose="020F0502020204030204" pitchFamily="34" charset="0"/>
              </a:rPr>
              <a:t>Quality managers’ network</a:t>
            </a:r>
          </a:p>
          <a:p>
            <a:r>
              <a:rPr lang="en-US" sz="2200">
                <a:solidFill>
                  <a:srgbClr val="231F20"/>
                </a:solidFill>
                <a:latin typeface="Calibri" panose="020F0502020204030204" pitchFamily="34" charset="0"/>
                <a:cs typeface="Calibri" panose="020F0502020204030204" pitchFamily="34" charset="0"/>
              </a:rPr>
              <a:t>NTfW regional and national networks</a:t>
            </a:r>
          </a:p>
          <a:p>
            <a:r>
              <a:rPr lang="en-US" sz="2200">
                <a:solidFill>
                  <a:srgbClr val="231F20"/>
                </a:solidFill>
                <a:latin typeface="Calibri" panose="020F0502020204030204" pitchFamily="34" charset="0"/>
                <a:cs typeface="Calibri" panose="020F0502020204030204" pitchFamily="34" charset="0"/>
              </a:rPr>
              <a:t>Welsh Government networks e.g. blended learning working group, Digital 2030 steering group</a:t>
            </a:r>
          </a:p>
          <a:p>
            <a:pPr marL="0" indent="0">
              <a:buNone/>
            </a:pPr>
            <a:endParaRPr lang="en-US" sz="2200">
              <a:solidFill>
                <a:srgbClr val="231F20"/>
              </a:solidFill>
              <a:latin typeface="Calibri" panose="020F0502020204030204" pitchFamily="34" charset="0"/>
              <a:cs typeface="Calibri" panose="020F0502020204030204" pitchFamily="34" charset="0"/>
            </a:endParaRPr>
          </a:p>
          <a:p>
            <a:pPr marL="0" indent="0">
              <a:buNone/>
            </a:pPr>
            <a:r>
              <a:rPr lang="en-US" sz="2200">
                <a:solidFill>
                  <a:srgbClr val="231F20"/>
                </a:solidFill>
                <a:latin typeface="Calibri" panose="020F0502020204030204" pitchFamily="34" charset="0"/>
                <a:cs typeface="Calibri" panose="020F0502020204030204" pitchFamily="34" charset="0"/>
              </a:rPr>
              <a:t>The sector has also benefitted from a range of Welsh Government funded collaborative projects including a number facilitated by Jisc, in particular the digital pedagogy course which is based on the principles of cascade and share.</a:t>
            </a:r>
          </a:p>
        </p:txBody>
      </p:sp>
    </p:spTree>
    <p:extLst>
      <p:ext uri="{BB962C8B-B14F-4D97-AF65-F5344CB8AC3E}">
        <p14:creationId xmlns:p14="http://schemas.microsoft.com/office/powerpoint/2010/main" val="2284940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5" name="Content Placeholder 2">
            <a:extLst>
              <a:ext uri="{FF2B5EF4-FFF2-40B4-BE49-F238E27FC236}">
                <a16:creationId xmlns:a16="http://schemas.microsoft.com/office/drawing/2014/main" id="{571A8696-CF16-4B22-992A-BAC63E561D21}"/>
              </a:ext>
            </a:extLst>
          </p:cNvPr>
          <p:cNvSpPr txBox="1">
            <a:spLocks/>
          </p:cNvSpPr>
          <p:nvPr/>
        </p:nvSpPr>
        <p:spPr>
          <a:xfrm>
            <a:off x="923984" y="2013102"/>
            <a:ext cx="4633914" cy="480679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200" dirty="0"/>
              <a:t>26% work online with other learners weekly or more; 40% never work online with other learners (Q25)</a:t>
            </a:r>
          </a:p>
          <a:p>
            <a:r>
              <a:rPr lang="en-US" sz="2200" dirty="0"/>
              <a:t>Only 10% use polls or live quizzes weekly </a:t>
            </a:r>
            <a:r>
              <a:rPr lang="en-US" sz="2200"/>
              <a:t>or more; </a:t>
            </a:r>
            <a:r>
              <a:rPr lang="en-US" sz="2200" dirty="0"/>
              <a:t>56% never use polls or live quizzes (Q25)</a:t>
            </a:r>
          </a:p>
          <a:p>
            <a:r>
              <a:rPr lang="en-US" sz="2200" dirty="0"/>
              <a:t>37% receive digital feedback weekly or more whereas 51% receive digital feedback monthly or less and 11% never (Q25)</a:t>
            </a:r>
          </a:p>
          <a:p>
            <a:r>
              <a:rPr lang="en-US" sz="2200" dirty="0"/>
              <a:t>Compared to 2019, there has been an increase in learners wanting: more time to work online with other learners, interactive polls and quizzes and course related videos (Q23)</a:t>
            </a:r>
          </a:p>
          <a:p>
            <a:r>
              <a:rPr lang="en-US" sz="2200" dirty="0"/>
              <a:t>68% agree that their learning provider lets them access online systems and services from anywhere; 4 % disagree (Q18)</a:t>
            </a:r>
          </a:p>
          <a:p>
            <a:pPr marL="0" indent="0">
              <a:buFont typeface="Arial" panose="020B0604020202020204" pitchFamily="34" charset="0"/>
              <a:buNone/>
            </a:pPr>
            <a:endParaRPr lang="en-US" sz="2200" dirty="0"/>
          </a:p>
        </p:txBody>
      </p:sp>
      <p:graphicFrame>
        <p:nvGraphicFramePr>
          <p:cNvPr id="6" name="Chart 5">
            <a:extLst>
              <a:ext uri="{FF2B5EF4-FFF2-40B4-BE49-F238E27FC236}">
                <a16:creationId xmlns:a16="http://schemas.microsoft.com/office/drawing/2014/main" id="{D7884C8C-7395-4083-9870-AE745D570C8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32594251"/>
              </p:ext>
            </p:extLst>
          </p:nvPr>
        </p:nvGraphicFramePr>
        <p:xfrm>
          <a:off x="5897098" y="2274047"/>
          <a:ext cx="5456702" cy="370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7778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5" name="Content Placeholder 2">
            <a:extLst>
              <a:ext uri="{FF2B5EF4-FFF2-40B4-BE49-F238E27FC236}">
                <a16:creationId xmlns:a16="http://schemas.microsoft.com/office/drawing/2014/main" id="{571A8696-CF16-4B22-992A-BAC63E561D21}"/>
              </a:ext>
            </a:extLst>
          </p:cNvPr>
          <p:cNvSpPr txBox="1">
            <a:spLocks/>
          </p:cNvSpPr>
          <p:nvPr/>
        </p:nvSpPr>
        <p:spPr>
          <a:xfrm>
            <a:off x="923984" y="2013102"/>
            <a:ext cx="4633914" cy="48067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US" sz="2200" dirty="0"/>
              <a:t>82% work online with learners weekly or more; 8% never (Q18)</a:t>
            </a:r>
          </a:p>
          <a:p>
            <a:r>
              <a:rPr lang="en-US" sz="2200" dirty="0"/>
              <a:t>57% use polls or live quizzes (16% weekly or more); 44% never use polls or live quizzes(Q18)</a:t>
            </a:r>
          </a:p>
          <a:p>
            <a:r>
              <a:rPr lang="en-US" sz="2200" dirty="0"/>
              <a:t>83% give digital feedback weekly or more; 10% monthly or less and 6% never (Q18)</a:t>
            </a:r>
          </a:p>
          <a:p>
            <a:r>
              <a:rPr lang="en-US" sz="2200" dirty="0"/>
              <a:t>More WBL teaching practitioners turn to peers and support staff for support on how to use technology for teaching than FE or ACL; they use online videos and resources the least of the 3 sectors (Q23)</a:t>
            </a:r>
          </a:p>
          <a:p>
            <a:r>
              <a:rPr lang="en-US" sz="2200" dirty="0"/>
              <a:t>69% agree that their organisation provides a good online environment for collaboration (Q16)</a:t>
            </a:r>
          </a:p>
          <a:p>
            <a:pPr marL="0" indent="0">
              <a:buFont typeface="Arial" panose="020B0604020202020204" pitchFamily="34" charset="0"/>
              <a:buNone/>
            </a:pPr>
            <a:endParaRPr lang="en-US" sz="2200" dirty="0"/>
          </a:p>
        </p:txBody>
      </p:sp>
      <p:graphicFrame>
        <p:nvGraphicFramePr>
          <p:cNvPr id="7" name="Chart 6">
            <a:extLst>
              <a:ext uri="{FF2B5EF4-FFF2-40B4-BE49-F238E27FC236}">
                <a16:creationId xmlns:a16="http://schemas.microsoft.com/office/drawing/2014/main" id="{F35D6CE6-E68D-4BB8-A352-937C4560F19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78606232"/>
              </p:ext>
            </p:extLst>
          </p:nvPr>
        </p:nvGraphicFramePr>
        <p:xfrm>
          <a:off x="5807412" y="2112523"/>
          <a:ext cx="5546387" cy="3714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465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6.5 Strategic investment</a:t>
            </a:r>
          </a:p>
        </p:txBody>
      </p:sp>
      <p:sp>
        <p:nvSpPr>
          <p:cNvPr id="7" name="Content Placeholder 2">
            <a:extLst>
              <a:ext uri="{FF2B5EF4-FFF2-40B4-BE49-F238E27FC236}">
                <a16:creationId xmlns:a16="http://schemas.microsoft.com/office/drawing/2014/main" id="{A08D0117-FA3C-F64F-AFD4-A9D59653C581}"/>
              </a:ext>
            </a:extLst>
          </p:cNvPr>
          <p:cNvSpPr>
            <a:spLocks noGrp="1"/>
          </p:cNvSpPr>
          <p:nvPr>
            <p:ph idx="1"/>
          </p:nvPr>
        </p:nvSpPr>
        <p:spPr>
          <a:xfrm>
            <a:off x="838200" y="1853334"/>
            <a:ext cx="6050280" cy="4343111"/>
          </a:xfrm>
        </p:spPr>
        <p:txBody>
          <a:bodyPr>
            <a:normAutofit/>
          </a:bodyPr>
          <a:lstStyle/>
          <a:p>
            <a:pPr marL="0" indent="0">
              <a:buNone/>
            </a:pPr>
            <a:r>
              <a:rPr lang="en-US" sz="2200"/>
              <a:t>The insights surveys are not directly relevant to this objective, because it requires specific feedback from senior leaders in order to identify whether and how they are investing financially in order to enhance learner support, skills and employability.</a:t>
            </a:r>
          </a:p>
          <a:p>
            <a:pPr marL="0" indent="0">
              <a:buNone/>
            </a:pPr>
            <a:r>
              <a:rPr lang="en-US" sz="2200"/>
              <a:t>We would recommend that to track this objective, direct interaction with senior leaders would be the most appropriate method.</a:t>
            </a:r>
          </a:p>
          <a:p>
            <a:r>
              <a:rPr lang="en-US" sz="2200"/>
              <a:t>Throughout 2020/21 Welsh Government has funded a number of Jisc led projects that will have had a bearing on this objective including digital leadership and the post-16 IT studies.</a:t>
            </a:r>
          </a:p>
          <a:p>
            <a:pPr marL="0" indent="0">
              <a:buNone/>
            </a:pPr>
            <a:endParaRPr lang="en-US" sz="2200"/>
          </a:p>
          <a:p>
            <a:endParaRPr lang="en-US" sz="2200"/>
          </a:p>
          <a:p>
            <a:endParaRPr lang="en-US" sz="2200"/>
          </a:p>
        </p:txBody>
      </p:sp>
    </p:spTree>
    <p:extLst>
      <p:ext uri="{BB962C8B-B14F-4D97-AF65-F5344CB8AC3E}">
        <p14:creationId xmlns:p14="http://schemas.microsoft.com/office/powerpoint/2010/main" val="11350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B4A28-918D-4865-8918-F9CAA85206D1}"/>
              </a:ext>
            </a:extLst>
          </p:cNvPr>
          <p:cNvSpPr>
            <a:spLocks noGrp="1"/>
          </p:cNvSpPr>
          <p:nvPr>
            <p:ph type="title"/>
          </p:nvPr>
        </p:nvSpPr>
        <p:spPr>
          <a:xfrm>
            <a:off x="923985" y="1017142"/>
            <a:ext cx="4086948" cy="1654806"/>
          </a:xfrm>
        </p:spPr>
        <p:txBody>
          <a:bodyPr/>
          <a:lstStyle/>
          <a:p>
            <a:r>
              <a:rPr lang="en-GB" dirty="0"/>
              <a:t>Section 1:</a:t>
            </a:r>
            <a:br>
              <a:rPr lang="en-GB" dirty="0"/>
            </a:br>
            <a:r>
              <a:rPr lang="en-GB" dirty="0">
                <a:solidFill>
                  <a:schemeClr val="bg1"/>
                </a:solidFill>
              </a:rPr>
              <a:t>Key messages</a:t>
            </a:r>
            <a:br>
              <a:rPr lang="en-US" dirty="0">
                <a:solidFill>
                  <a:schemeClr val="bg1"/>
                </a:solidFill>
              </a:rPr>
            </a:br>
            <a:endParaRPr lang="en-GB" dirty="0"/>
          </a:p>
        </p:txBody>
      </p:sp>
    </p:spTree>
    <p:extLst>
      <p:ext uri="{BB962C8B-B14F-4D97-AF65-F5344CB8AC3E}">
        <p14:creationId xmlns:p14="http://schemas.microsoft.com/office/powerpoint/2010/main" val="3339023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6.6 Consultation and evaluation</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1" y="2013102"/>
            <a:ext cx="4787900" cy="3533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a:t>
            </a:r>
            <a:endParaRPr lang="en-GB" sz="2400" dirty="0"/>
          </a:p>
          <a:p>
            <a:r>
              <a:rPr lang="en-US" sz="2400" dirty="0"/>
              <a:t>31% agree they get the chance to be involved in decisions about digital services, which is slightly higher than both FE (29%) and ACL (27%); 18% disagree (Q14)</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6696365" y="2013102"/>
            <a:ext cx="4657435" cy="45049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Teaching practitioners</a:t>
            </a:r>
          </a:p>
          <a:p>
            <a:r>
              <a:rPr lang="en-GB" sz="2400" dirty="0"/>
              <a:t>34% agree they have the opportunity to be involved in decisions about digital services</a:t>
            </a:r>
            <a:r>
              <a:rPr lang="en-US" sz="2400" dirty="0"/>
              <a:t> which is slightly higher than both FE (26%) and ACL (29%);</a:t>
            </a:r>
            <a:r>
              <a:rPr lang="en-GB" sz="2400" dirty="0"/>
              <a:t> 28% disagree (Q12)</a:t>
            </a:r>
          </a:p>
          <a:p>
            <a:pPr marL="0" indent="0">
              <a:buNone/>
            </a:pPr>
            <a:r>
              <a:rPr lang="en-GB" sz="2400" b="1" dirty="0"/>
              <a:t>Professional services</a:t>
            </a:r>
          </a:p>
          <a:p>
            <a:pPr marL="0" indent="0">
              <a:buNone/>
            </a:pPr>
            <a:r>
              <a:rPr lang="en-GB" sz="2400" dirty="0"/>
              <a:t>41% agree they have the opportunity to be involved in decisions about digital services</a:t>
            </a:r>
            <a:r>
              <a:rPr lang="en-US" sz="2400" dirty="0"/>
              <a:t> which is slightly higher than both FE (28%) and ACL (38%);</a:t>
            </a:r>
            <a:r>
              <a:rPr lang="en-GB" sz="2400" dirty="0"/>
              <a:t> 19% disagree (Q12) </a:t>
            </a:r>
          </a:p>
          <a:p>
            <a:pPr marL="0" indent="0">
              <a:buNone/>
            </a:pPr>
            <a:endParaRPr lang="en-GB" sz="2400" dirty="0"/>
          </a:p>
        </p:txBody>
      </p:sp>
    </p:spTree>
    <p:extLst>
      <p:ext uri="{BB962C8B-B14F-4D97-AF65-F5344CB8AC3E}">
        <p14:creationId xmlns:p14="http://schemas.microsoft.com/office/powerpoint/2010/main" val="1633262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0BD47A-B0BF-4F9F-A262-411139D4F92F}"/>
              </a:ext>
            </a:extLst>
          </p:cNvPr>
          <p:cNvSpPr>
            <a:spLocks noGrp="1"/>
          </p:cNvSpPr>
          <p:nvPr>
            <p:ph type="title"/>
          </p:nvPr>
        </p:nvSpPr>
        <p:spPr>
          <a:xfrm>
            <a:off x="912968" y="973075"/>
            <a:ext cx="4086948" cy="1381673"/>
          </a:xfrm>
        </p:spPr>
        <p:txBody>
          <a:bodyPr/>
          <a:lstStyle/>
          <a:p>
            <a:r>
              <a:rPr lang="en-GB" dirty="0">
                <a:solidFill>
                  <a:schemeClr val="accent2"/>
                </a:solidFill>
              </a:rPr>
              <a:t>Next steps</a:t>
            </a:r>
          </a:p>
        </p:txBody>
      </p:sp>
      <p:sp>
        <p:nvSpPr>
          <p:cNvPr id="2" name="TextBox 1">
            <a:extLst>
              <a:ext uri="{FF2B5EF4-FFF2-40B4-BE49-F238E27FC236}">
                <a16:creationId xmlns:a16="http://schemas.microsoft.com/office/drawing/2014/main" id="{710C36D1-8B51-4F89-B00B-CE13318BEE59}"/>
              </a:ext>
            </a:extLst>
          </p:cNvPr>
          <p:cNvSpPr txBox="1"/>
          <p:nvPr/>
        </p:nvSpPr>
        <p:spPr>
          <a:xfrm>
            <a:off x="912968" y="2343732"/>
            <a:ext cx="7764104" cy="5016758"/>
          </a:xfrm>
          <a:prstGeom prst="rect">
            <a:avLst/>
          </a:prstGeom>
          <a:noFill/>
        </p:spPr>
        <p:txBody>
          <a:bodyPr wrap="square" rtlCol="0">
            <a:spAutoFit/>
          </a:bodyPr>
          <a:lstStyle/>
          <a:p>
            <a:r>
              <a:rPr lang="en-GB" sz="4000" dirty="0">
                <a:solidFill>
                  <a:schemeClr val="bg1"/>
                </a:solidFill>
              </a:rPr>
              <a:t>To discuss these findings in more detail, how they relate to your organisation and to explore how Jisc may be able to support any identified priority areas please contact your Jisc account manager:  </a:t>
            </a:r>
            <a:r>
              <a:rPr lang="en-GB" sz="4000" dirty="0">
                <a:solidFill>
                  <a:schemeClr val="accent2"/>
                </a:solidFill>
              </a:rPr>
              <a:t>https://www.jisc.ac.uk/contact/your-account-manager</a:t>
            </a:r>
          </a:p>
        </p:txBody>
      </p:sp>
    </p:spTree>
    <p:extLst>
      <p:ext uri="{BB962C8B-B14F-4D97-AF65-F5344CB8AC3E}">
        <p14:creationId xmlns:p14="http://schemas.microsoft.com/office/powerpoint/2010/main" val="299353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a:solidFill>
                  <a:schemeClr val="accent1">
                    <a:lumMod val="75000"/>
                  </a:schemeClr>
                </a:solidFill>
              </a:rPr>
              <a:t>Key messages: Learners</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0" y="1906621"/>
            <a:ext cx="10468360" cy="5165387"/>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600" dirty="0">
                <a:ea typeface="+mn-lt"/>
                <a:cs typeface="+mn-lt"/>
              </a:rPr>
              <a:t>Only 49% of learners stated they discussed digital skills at induction, </a:t>
            </a:r>
            <a:r>
              <a:rPr lang="en-US" sz="4400" dirty="0">
                <a:ea typeface="+mn-lt"/>
                <a:cs typeface="+mn-lt"/>
              </a:rPr>
              <a:t>however, </a:t>
            </a:r>
            <a:r>
              <a:rPr lang="en-GB" sz="4400" dirty="0"/>
              <a:t>80% of learners rated the quality of support from their learning provider to develop digital skills as good, excellent or best imaginable. </a:t>
            </a:r>
            <a:r>
              <a:rPr lang="en-US" sz="4600" dirty="0">
                <a:ea typeface="+mn-lt"/>
                <a:cs typeface="+mn-lt"/>
              </a:rPr>
              <a:t>75% feel well supported on their course to meet employer's needs but only 51% agree they are provided with the chance to assess digital skills e.g. for career planning. </a:t>
            </a:r>
          </a:p>
          <a:p>
            <a:r>
              <a:rPr lang="en-US" sz="4600" dirty="0">
                <a:ea typeface="+mn-lt"/>
                <a:cs typeface="+mn-lt"/>
              </a:rPr>
              <a:t>59% highly rate delivery methods to enable learning in both English and Welsh.</a:t>
            </a:r>
          </a:p>
          <a:p>
            <a:r>
              <a:rPr lang="en-US" sz="4600" dirty="0">
                <a:ea typeface="+mn-lt"/>
                <a:cs typeface="+mn-lt"/>
              </a:rPr>
              <a:t>62% of learners agree they are informed about health and wellbeing as a technology user, 65% about staying safe online and 67% that they are informed about keeping personal data safe. This leaves a third of learners as either unsure or uninformed. </a:t>
            </a:r>
          </a:p>
          <a:p>
            <a:r>
              <a:rPr lang="en-GB" sz="4600" dirty="0">
                <a:ea typeface="+mn-lt"/>
                <a:cs typeface="+mn-lt"/>
              </a:rPr>
              <a:t>81% rate their provider’s digital provision as good or better; 83% rate teaching and learning as good or better. However, ratings relating to the learning environment are less positive. </a:t>
            </a:r>
          </a:p>
          <a:p>
            <a:r>
              <a:rPr lang="en-GB" sz="4600" dirty="0">
                <a:ea typeface="+mn-lt"/>
                <a:cs typeface="+mn-lt"/>
              </a:rPr>
              <a:t>Since 2019 there has been an increase in the number of learners finding interactive polls/quizzes, course related videos and working online with other students as most useful. The value placed on practice questions and references &amp; readings has fallen.</a:t>
            </a:r>
          </a:p>
        </p:txBody>
      </p:sp>
    </p:spTree>
    <p:extLst>
      <p:ext uri="{BB962C8B-B14F-4D97-AF65-F5344CB8AC3E}">
        <p14:creationId xmlns:p14="http://schemas.microsoft.com/office/powerpoint/2010/main" val="3343974592"/>
      </p:ext>
    </p:extLst>
  </p:cSld>
  <p:clrMapOvr>
    <a:masterClrMapping/>
  </p:clrMapOvr>
</p:sld>
</file>

<file path=ppt/theme/theme1.xml><?xml version="1.0" encoding="utf-8"?>
<a:theme xmlns:a="http://schemas.openxmlformats.org/drawingml/2006/main" name="Office Theme">
  <a:themeElements>
    <a:clrScheme name="Digital 2030">
      <a:dk1>
        <a:srgbClr val="000000"/>
      </a:dk1>
      <a:lt1>
        <a:srgbClr val="FFFFFF"/>
      </a:lt1>
      <a:dk2>
        <a:srgbClr val="44546A"/>
      </a:dk2>
      <a:lt2>
        <a:srgbClr val="E7E6E6"/>
      </a:lt2>
      <a:accent1>
        <a:srgbClr val="EC6608"/>
      </a:accent1>
      <a:accent2>
        <a:srgbClr val="003C74"/>
      </a:accent2>
      <a:accent3>
        <a:srgbClr val="36A9E1"/>
      </a:accent3>
      <a:accent4>
        <a:srgbClr val="FEFFFF"/>
      </a:accent4>
      <a:accent5>
        <a:srgbClr val="FEFFFF"/>
      </a:accent5>
      <a:accent6>
        <a:srgbClr val="FE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9c6cfb5-50bc-4fca-81ee-f60fcea9a646"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70D2B1F000696245A639B322C977F663" ma:contentTypeVersion="13" ma:contentTypeDescription="Create a new document." ma:contentTypeScope="" ma:versionID="92f39eb141bf679fb3981e2e712d68f5">
  <xsd:schema xmlns:xsd="http://www.w3.org/2001/XMLSchema" xmlns:xs="http://www.w3.org/2001/XMLSchema" xmlns:p="http://schemas.microsoft.com/office/2006/metadata/properties" xmlns:ns2="6e44448e-c765-4703-82ca-5241509215a0" xmlns:ns3="a19de418-d5f7-4ec9-a8ee-b7936ea582ce" targetNamespace="http://schemas.microsoft.com/office/2006/metadata/properties" ma:root="true" ma:fieldsID="6dbed776dcfa3dae93b38a9abf986b1a" ns2:_="" ns3:_="">
    <xsd:import namespace="6e44448e-c765-4703-82ca-5241509215a0"/>
    <xsd:import namespace="a19de418-d5f7-4ec9-a8ee-b7936ea582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4448e-c765-4703-82ca-524150921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9de418-d5f7-4ec9-a8ee-b7936ea582c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2C457-C041-42D0-8735-9CAC6F54F288}">
  <ds:schemaRefs>
    <ds:schemaRef ds:uri="Microsoft.SharePoint.Taxonomy.ContentTypeSync"/>
  </ds:schemaRefs>
</ds:datastoreItem>
</file>

<file path=customXml/itemProps2.xml><?xml version="1.0" encoding="utf-8"?>
<ds:datastoreItem xmlns:ds="http://schemas.openxmlformats.org/officeDocument/2006/customXml" ds:itemID="{35352AFD-3ADD-4DA9-9BCC-EF1A1E458C21}">
  <ds:schemaRefs>
    <ds:schemaRef ds:uri="6e44448e-c765-4703-82ca-5241509215a0"/>
    <ds:schemaRef ds:uri="a19de418-d5f7-4ec9-a8ee-b7936ea58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66BDAF-A698-4233-87A1-8985FEEE37FA}">
  <ds:schemaRefs>
    <ds:schemaRef ds:uri="88bd7b57-2950-49e5-9fde-965518f9d511"/>
    <ds:schemaRef ds:uri="d31733f0-324d-4d61-bc5a-662c62d347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E9CC43C-0C66-466D-9A1D-6173E58061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4516</TotalTime>
  <Words>9564</Words>
  <Application>Microsoft Office PowerPoint</Application>
  <PresentationFormat>Custom</PresentationFormat>
  <Paragraphs>694</Paragraphs>
  <Slides>81</Slides>
  <Notes>55</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Work based learning in Wales: what are our learners, teaching practitioners and professional services staff telling us?</vt:lpstr>
      <vt:lpstr>Contents</vt:lpstr>
      <vt:lpstr>Introduction Aims and overview</vt:lpstr>
      <vt:lpstr>Aim of this information pack</vt:lpstr>
      <vt:lpstr>Post-digital learning in Wales</vt:lpstr>
      <vt:lpstr>Insights surveys for Welsh WBL learners, teaching practitioners and professional services staff 2021</vt:lpstr>
      <vt:lpstr>How to use this information pack</vt:lpstr>
      <vt:lpstr>Section 1: Key messages </vt:lpstr>
      <vt:lpstr>Key messages: Learners</vt:lpstr>
      <vt:lpstr>Key messages: Teaching practitioners</vt:lpstr>
      <vt:lpstr>Key messages: Professional services staff</vt:lpstr>
      <vt:lpstr>Section 2: Describing Welsh work based learners and teaching practitioners (profile and quotes) </vt:lpstr>
      <vt:lpstr>A profile of work based learners who completed the surveys</vt:lpstr>
      <vt:lpstr>A profile of WBL teaching practitioners and professional services staff who completed the surveys</vt:lpstr>
      <vt:lpstr>Where WBL learners usually study: comparison</vt:lpstr>
      <vt:lpstr>Quotes from work based learners</vt:lpstr>
      <vt:lpstr>Quotes from work-based learning teaching practitioners</vt:lpstr>
      <vt:lpstr>Quotes from work-based learning professional services staff</vt:lpstr>
      <vt:lpstr>Section 3: Mapping the six Digital 2030 objectives to the insights questions </vt:lpstr>
      <vt:lpstr>Objective 1</vt:lpstr>
      <vt:lpstr>1.1 Vision and commitment</vt:lpstr>
      <vt:lpstr>1.2 Policy and compliance (learners)</vt:lpstr>
      <vt:lpstr>1.2 Policy and compliance (staff)</vt:lpstr>
      <vt:lpstr>1.2 Policy and compliance: WBL teaching practitioners</vt:lpstr>
      <vt:lpstr>1.3 Effective collaboration</vt:lpstr>
      <vt:lpstr>1.3 Effective collaboration</vt:lpstr>
      <vt:lpstr>1.4 Evaluation and enhancement</vt:lpstr>
      <vt:lpstr>1.5 Digital culture (digital skills development)</vt:lpstr>
      <vt:lpstr>1.5 Digital culture (digital skills development)</vt:lpstr>
      <vt:lpstr>1.6 Digital organisation</vt:lpstr>
      <vt:lpstr>1.6 Digital organisation</vt:lpstr>
      <vt:lpstr>1.6 Digital organisation</vt:lpstr>
      <vt:lpstr>Objective 2</vt:lpstr>
      <vt:lpstr>2.1 Learner skills (for course and personal goals)</vt:lpstr>
      <vt:lpstr>2.2 Learner progress</vt:lpstr>
      <vt:lpstr>2.3 Digital delivery</vt:lpstr>
      <vt:lpstr>2.3 Digital delivery</vt:lpstr>
      <vt:lpstr>2.3 Digital delivery</vt:lpstr>
      <vt:lpstr>2.4 Inclusive practice</vt:lpstr>
      <vt:lpstr>2.5 Innovative approaches</vt:lpstr>
      <vt:lpstr>2.6 Learning spaces (virtual and physical)</vt:lpstr>
      <vt:lpstr>Objective 3</vt:lpstr>
      <vt:lpstr>3.1 Maximising potential</vt:lpstr>
      <vt:lpstr>3.2 Overcoming barriers</vt:lpstr>
      <vt:lpstr>3.2 Overcoming barriers</vt:lpstr>
      <vt:lpstr>3.3 Ensuring accessibility</vt:lpstr>
      <vt:lpstr>3.4 Partnership working</vt:lpstr>
      <vt:lpstr>3.4 Partnership working</vt:lpstr>
      <vt:lpstr>3.4 Partnership working</vt:lpstr>
      <vt:lpstr>3.5 Guidance and support</vt:lpstr>
      <vt:lpstr>3.5 Guidance and support</vt:lpstr>
      <vt:lpstr>3.6 Supporting learners</vt:lpstr>
      <vt:lpstr>Objective 4</vt:lpstr>
      <vt:lpstr>4.1 Consultation and partnerships</vt:lpstr>
      <vt:lpstr>4.2 Workplace skills</vt:lpstr>
      <vt:lpstr>4.3 Involving learners</vt:lpstr>
      <vt:lpstr>4.4 Online wellbeing</vt:lpstr>
      <vt:lpstr>4.5 Welsh language</vt:lpstr>
      <vt:lpstr>Objective 5</vt:lpstr>
      <vt:lpstr>5.1 Staff responsibilities</vt:lpstr>
      <vt:lpstr>5.2 Learning opportunities</vt:lpstr>
      <vt:lpstr>5.2 Learning opportunities</vt:lpstr>
      <vt:lpstr>5.2 Learning opportunities</vt:lpstr>
      <vt:lpstr>5.2 Learning opportunities</vt:lpstr>
      <vt:lpstr>5.3 Reflective practice</vt:lpstr>
      <vt:lpstr>5.4 Community participation</vt:lpstr>
      <vt:lpstr>5.5 Champions</vt:lpstr>
      <vt:lpstr>5.5 Champions</vt:lpstr>
      <vt:lpstr>Objective 6</vt:lpstr>
      <vt:lpstr>6.1 Learner experience</vt:lpstr>
      <vt:lpstr>6.2 Compliance</vt:lpstr>
      <vt:lpstr>6.2 Compliance</vt:lpstr>
      <vt:lpstr>6.3 Effective support systems</vt:lpstr>
      <vt:lpstr>6.3 Effective support systems</vt:lpstr>
      <vt:lpstr>6.3 Effective support systems</vt:lpstr>
      <vt:lpstr>6.4 Collaboration</vt:lpstr>
      <vt:lpstr>6.4 Collaboration</vt:lpstr>
      <vt:lpstr>6.4 Collaboration</vt:lpstr>
      <vt:lpstr>6.5 Strategic investment</vt:lpstr>
      <vt:lpstr>6.6 Consultation and evaluation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Temple</dc:creator>
  <cp:lastModifiedBy>Alyson Nicholson</cp:lastModifiedBy>
  <cp:revision>2</cp:revision>
  <dcterms:created xsi:type="dcterms:W3CDTF">2019-06-19T09:10:05Z</dcterms:created>
  <dcterms:modified xsi:type="dcterms:W3CDTF">2021-10-27T12:34:36Z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0x01010070D2B1F000696245A639B322C977F663</vt:lpwstr>
  </property>
</Properties>
</file>