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notesSlides/notesSlide8.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5"/>
    <p:sldMasterId id="2147483652" r:id="rId6"/>
    <p:sldMasterId id="2147483662" r:id="rId7"/>
    <p:sldMasterId id="2147483693" r:id="rId8"/>
    <p:sldMasterId id="2147483698" r:id="rId9"/>
    <p:sldMasterId id="2147483665" r:id="rId10"/>
  </p:sldMasterIdLst>
  <p:notesMasterIdLst>
    <p:notesMasterId r:id="rId41"/>
  </p:notesMasterIdLst>
  <p:handoutMasterIdLst>
    <p:handoutMasterId r:id="rId42"/>
  </p:handoutMasterIdLst>
  <p:sldIdLst>
    <p:sldId id="256" r:id="rId11"/>
    <p:sldId id="319" r:id="rId12"/>
    <p:sldId id="286" r:id="rId13"/>
    <p:sldId id="271" r:id="rId14"/>
    <p:sldId id="287" r:id="rId15"/>
    <p:sldId id="288" r:id="rId16"/>
    <p:sldId id="289" r:id="rId17"/>
    <p:sldId id="290" r:id="rId18"/>
    <p:sldId id="292" r:id="rId19"/>
    <p:sldId id="320" r:id="rId20"/>
    <p:sldId id="311" r:id="rId21"/>
    <p:sldId id="295" r:id="rId22"/>
    <p:sldId id="296" r:id="rId23"/>
    <p:sldId id="312" r:id="rId24"/>
    <p:sldId id="313" r:id="rId25"/>
    <p:sldId id="314" r:id="rId26"/>
    <p:sldId id="299" r:id="rId27"/>
    <p:sldId id="315" r:id="rId28"/>
    <p:sldId id="316" r:id="rId29"/>
    <p:sldId id="317" r:id="rId30"/>
    <p:sldId id="302" r:id="rId31"/>
    <p:sldId id="303" r:id="rId32"/>
    <p:sldId id="304" r:id="rId33"/>
    <p:sldId id="305" r:id="rId34"/>
    <p:sldId id="306" r:id="rId35"/>
    <p:sldId id="318" r:id="rId36"/>
    <p:sldId id="307" r:id="rId37"/>
    <p:sldId id="308" r:id="rId38"/>
    <p:sldId id="309" r:id="rId39"/>
    <p:sldId id="310" r:id="rId40"/>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4" pos="5239" userDrawn="1">
          <p15:clr>
            <a:srgbClr val="A4A3A4"/>
          </p15:clr>
        </p15:guide>
        <p15:guide id="5" pos="2880" userDrawn="1">
          <p15:clr>
            <a:srgbClr val="A4A3A4"/>
          </p15:clr>
        </p15:guide>
        <p15:guide id="6" orient="horz" pos="16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FAB7D0A-7807-17F7-8D65-61EE0CE6FFCE}" name="Rachel Horsfall" initials="RH" userId="S::Rachel.Horsfall@jisc.ac.uk::01ee7d5e-db6a-4659-9af8-eda7d4136131" providerId="AD"/>
  <p188:author id="{B9722F0D-04A3-D4F5-872C-B405246A2F2D}" name="Mark Langer-Crame" initials="ML" userId="S::mark.langer-crame@jisc.ac.uk::6ec005be-9392-41a7-be3e-e5bf6434789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achel Horsfall" initials="RH" lastIdx="34" clrIdx="0">
    <p:extLst>
      <p:ext uri="{19B8F6BF-5375-455C-9EA6-DF929625EA0E}">
        <p15:presenceInfo xmlns:p15="http://schemas.microsoft.com/office/powerpoint/2012/main" userId="S::Rachel.Horsfall@jisc.ac.uk::01ee7d5e-db6a-4659-9af8-eda7d4136131" providerId="AD"/>
      </p:ext>
    </p:extLst>
  </p:cmAuthor>
  <p:cmAuthor id="2" name="Clare Killen" initials="CK" lastIdx="30" clrIdx="1">
    <p:extLst>
      <p:ext uri="{19B8F6BF-5375-455C-9EA6-DF929625EA0E}">
        <p15:presenceInfo xmlns:p15="http://schemas.microsoft.com/office/powerpoint/2012/main" userId="S::clare.killen@jisc.ac.uk::a00f7c11-7611-48fa-9026-8645f644ffc1" providerId="AD"/>
      </p:ext>
    </p:extLst>
  </p:cmAuthor>
  <p:cmAuthor id="3" name="Mark Langer-Crame" initials="ML" lastIdx="7" clrIdx="2">
    <p:extLst>
      <p:ext uri="{19B8F6BF-5375-455C-9EA6-DF929625EA0E}">
        <p15:presenceInfo xmlns:p15="http://schemas.microsoft.com/office/powerpoint/2012/main" userId="S::mark.langer-crame@jisc.ac.uk::6ec005be-9392-41a7-be3e-e5bf643478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1558"/>
    <a:srgbClr val="00857D"/>
    <a:srgbClr val="6D2077"/>
    <a:srgbClr val="0D224C"/>
    <a:srgbClr val="007FB3"/>
    <a:srgbClr val="2A4898"/>
    <a:srgbClr val="003D50"/>
    <a:srgbClr val="384973"/>
    <a:srgbClr val="A74977"/>
    <a:srgbClr val="F8A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79F48D-4422-AE00-16A6-D8D4350C4B01}" v="19" dt="2022-04-04T08:35:35.055"/>
    <p1510:client id="{E2480EC9-5ED7-464C-F4A1-B56AD90085CE}" v="49" dt="2022-04-04T09:11:26.192"/>
    <p1510:client id="{F1288827-106A-4ADA-BAF2-43057F5C77F5}" v="25" dt="2022-04-04T12:32:48.0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880" y="44"/>
      </p:cViewPr>
      <p:guideLst>
        <p:guide pos="5239"/>
        <p:guide pos="2880"/>
        <p:guide orient="horz" pos="162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microsoft.com/office/2018/10/relationships/authors" Target="authors.xml"/><Relationship Id="rId10" Type="http://schemas.openxmlformats.org/officeDocument/2006/relationships/slideMaster" Target="slideMasters/slideMaster6.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commentAuthors" Target="commentAuthors.xml"/><Relationship Id="rId48" Type="http://schemas.microsoft.com/office/2015/10/relationships/revisionInfo" Target="revisionInfo.xml"/><Relationship Id="rId8" Type="http://schemas.openxmlformats.org/officeDocument/2006/relationships/slideMaster" Target="slideMasters/slideMaster4.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theme" Target="theme/theme1.xml"/><Relationship Id="rId20" Type="http://schemas.openxmlformats.org/officeDocument/2006/relationships/slide" Target="slides/slide10.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radarChart>
        <c:radarStyle val="marker"/>
        <c:varyColors val="0"/>
        <c:ser>
          <c:idx val="1"/>
          <c:order val="0"/>
          <c:spPr>
            <a:ln w="19050" cap="rnd" cmpd="sng" algn="ctr">
              <a:solidFill>
                <a:schemeClr val="accent2"/>
              </a:solidFill>
              <a:prstDash val="solid"/>
              <a:round/>
            </a:ln>
            <a:effectLst/>
          </c:spPr>
          <c:marker>
            <c:symbol val="none"/>
          </c:marker>
          <c:dLbls>
            <c:spPr>
              <a:solidFill>
                <a:schemeClr val="accent2">
                  <a:lumMod val="40000"/>
                  <a:lumOff val="60000"/>
                </a:schemeClr>
              </a:solid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'Key metrics summary (slide 4)'!$C$8:$C$13</c:f>
              <c:strCache>
                <c:ptCount val="6"/>
                <c:pt idx="0">
                  <c:v>Supported to use own devices</c:v>
                </c:pt>
                <c:pt idx="1">
                  <c:v>Supported to access to online platforms/services off site</c:v>
                </c:pt>
                <c:pt idx="2">
                  <c:v>Quality of the online teaching environment</c:v>
                </c:pt>
                <c:pt idx="3">
                  <c:v>Online teaching was convenient </c:v>
                </c:pt>
                <c:pt idx="4">
                  <c:v>Provided reward/recognition for digital skills</c:v>
                </c:pt>
                <c:pt idx="5">
                  <c:v>Supported to teach effectively online</c:v>
                </c:pt>
              </c:strCache>
            </c:strRef>
          </c:cat>
          <c:val>
            <c:numRef>
              <c:f>'Key metrics summary (slide 4)'!$D$8:$D$13</c:f>
              <c:numCache>
                <c:formatCode>0%</c:formatCode>
                <c:ptCount val="6"/>
                <c:pt idx="0">
                  <c:v>0.5</c:v>
                </c:pt>
                <c:pt idx="1">
                  <c:v>0.5</c:v>
                </c:pt>
                <c:pt idx="2">
                  <c:v>0.5</c:v>
                </c:pt>
                <c:pt idx="3">
                  <c:v>0.5</c:v>
                </c:pt>
                <c:pt idx="4">
                  <c:v>0.5</c:v>
                </c:pt>
                <c:pt idx="5">
                  <c:v>0.5</c:v>
                </c:pt>
              </c:numCache>
            </c:numRef>
          </c:val>
          <c:extLst>
            <c:ext xmlns:c16="http://schemas.microsoft.com/office/drawing/2014/chart" uri="{C3380CC4-5D6E-409C-BE32-E72D297353CC}">
              <c16:uniqueId val="{00000000-400B-4EB1-BAE3-9950A433AF14}"/>
            </c:ext>
          </c:extLst>
        </c:ser>
        <c:dLbls>
          <c:showLegendKey val="0"/>
          <c:showVal val="0"/>
          <c:showCatName val="0"/>
          <c:showSerName val="0"/>
          <c:showPercent val="0"/>
          <c:showBubbleSize val="0"/>
        </c:dLbls>
        <c:axId val="693082816"/>
        <c:axId val="693084512"/>
      </c:radarChart>
      <c:catAx>
        <c:axId val="693082816"/>
        <c:scaling>
          <c:orientation val="minMax"/>
        </c:scaling>
        <c:delete val="0"/>
        <c:axPos val="b"/>
        <c:majorGridlines>
          <c:spPr>
            <a:ln w="9525" cap="flat" cmpd="sng" algn="ctr">
              <a:solidFill>
                <a:schemeClr val="tx1">
                  <a:lumMod val="15000"/>
                  <a:lumOff val="85000"/>
                </a:schemeClr>
              </a:solidFill>
              <a:prstDash val="solid"/>
              <a:round/>
            </a:ln>
            <a:effectLst/>
          </c:spPr>
        </c:majorGridlines>
        <c:numFmt formatCode="General"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93084512"/>
        <c:crosses val="autoZero"/>
        <c:auto val="1"/>
        <c:lblAlgn val="ctr"/>
        <c:lblOffset val="100"/>
        <c:noMultiLvlLbl val="0"/>
      </c:catAx>
      <c:valAx>
        <c:axId val="693084512"/>
        <c:scaling>
          <c:orientation val="minMax"/>
          <c:max val="1"/>
        </c:scaling>
        <c:delete val="1"/>
        <c:axPos val="l"/>
        <c:majorGridlines>
          <c:spPr>
            <a:ln w="9525" cap="flat" cmpd="sng" algn="ctr">
              <a:solidFill>
                <a:schemeClr val="tx1">
                  <a:lumMod val="15000"/>
                  <a:lumOff val="85000"/>
                </a:schemeClr>
              </a:solidFill>
              <a:prstDash val="solid"/>
              <a:round/>
            </a:ln>
            <a:effectLst/>
          </c:spPr>
        </c:majorGridlines>
        <c:numFmt formatCode="0%" sourceLinked="1"/>
        <c:majorTickMark val="out"/>
        <c:minorTickMark val="none"/>
        <c:tickLblPos val="nextTo"/>
        <c:crossAx val="693082816"/>
        <c:crosses val="autoZero"/>
        <c:crossBetween val="between"/>
        <c:majorUnit val="0.2"/>
      </c:valAx>
      <c:spPr>
        <a:noFill/>
        <a:ln>
          <a:noFill/>
        </a:ln>
        <a:effectLst/>
      </c:spPr>
    </c:plotArea>
    <c:plotVisOnly val="1"/>
    <c:dispBlanksAs val="gap"/>
    <c:showDLblsOverMax val="0"/>
    <c:extLst/>
  </c:chart>
  <c:spPr>
    <a:noFill/>
    <a:ln w="6350" cap="flat" cmpd="sng" algn="ctr">
      <a:noFill/>
      <a:prstDash val="solid"/>
      <a:round/>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i="0">
                <a:solidFill>
                  <a:schemeClr val="bg1"/>
                </a:solidFill>
                <a:effectLst/>
                <a:latin typeface="Arial" panose="020B0604020202020204" pitchFamily="34" charset="0"/>
                <a:cs typeface="Arial" panose="020B0604020202020204" pitchFamily="34" charset="0"/>
              </a:rPr>
              <a:t>Which of these skills have we provided support or training for?  </a:t>
            </a:r>
            <a:r>
              <a:rPr lang="en-GB" sz="1100" b="0" i="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18833513991095477"/>
          <c:y val="1.9592532955429807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4"/>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'Skills help (slide 26)'!$E$9:$E$19</c:f>
              <c:strCache>
                <c:ptCount val="11"/>
                <c:pt idx="0">
                  <c:v>Basic IT skills</c:v>
                </c:pt>
                <c:pt idx="1">
                  <c:v>Teaching online</c:v>
                </c:pt>
                <c:pt idx="2">
                  <c:v>Specialist software for teaching your subject area</c:v>
                </c:pt>
                <c:pt idx="3">
                  <c:v>Creating accessible digital content</c:v>
                </c:pt>
                <c:pt idx="4">
                  <c:v>Delivering effective digital assessments</c:v>
                </c:pt>
                <c:pt idx="5">
                  <c:v>Behaving safely and respectfully online</c:v>
                </c:pt>
                <c:pt idx="6">
                  <c:v>Keeping [learner/student]* data secure</c:v>
                </c:pt>
                <c:pt idx="7">
                  <c:v>Digital copyright and licensing</c:v>
                </c:pt>
                <c:pt idx="8">
                  <c:v>Equality and inclusivity</c:v>
                </c:pt>
                <c:pt idx="9">
                  <c:v>Online teaching and assessment</c:v>
                </c:pt>
                <c:pt idx="10">
                  <c:v>None of these</c:v>
                </c:pt>
              </c:strCache>
            </c:strRef>
          </c:cat>
          <c:val>
            <c:numRef>
              <c:f>'Skills help (slide 26)'!$F$9:$F$19</c:f>
              <c:numCache>
                <c:formatCode>0%</c:formatCode>
                <c:ptCount val="11"/>
                <c:pt idx="0">
                  <c:v>0.83333333333333337</c:v>
                </c:pt>
                <c:pt idx="1">
                  <c:v>0.83333333333333337</c:v>
                </c:pt>
                <c:pt idx="2">
                  <c:v>0.83333333333333337</c:v>
                </c:pt>
                <c:pt idx="3">
                  <c:v>0.83333333333333337</c:v>
                </c:pt>
                <c:pt idx="4">
                  <c:v>0.83333333333333337</c:v>
                </c:pt>
                <c:pt idx="5">
                  <c:v>0.83333333333333337</c:v>
                </c:pt>
                <c:pt idx="6">
                  <c:v>0.83333333333333337</c:v>
                </c:pt>
                <c:pt idx="7">
                  <c:v>0.83333333333333337</c:v>
                </c:pt>
                <c:pt idx="8">
                  <c:v>0.83333333333333337</c:v>
                </c:pt>
                <c:pt idx="9">
                  <c:v>0.83333333333333337</c:v>
                </c:pt>
                <c:pt idx="10">
                  <c:v>0.83333333333333337</c:v>
                </c:pt>
              </c:numCache>
            </c:numRef>
          </c:val>
          <c:extLst>
            <c:ext xmlns:c16="http://schemas.microsoft.com/office/drawing/2014/chart" uri="{C3380CC4-5D6E-409C-BE32-E72D297353CC}">
              <c16:uniqueId val="{00000000-CA0C-424E-B18B-AAF929ABBE6D}"/>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sz="1100" b="1">
                <a:solidFill>
                  <a:schemeClr val="bg1"/>
                </a:solidFill>
                <a:latin typeface="Arial" panose="020B0604020202020204" pitchFamily="34" charset="0"/>
                <a:cs typeface="Arial" panose="020B0604020202020204" pitchFamily="34" charset="0"/>
              </a:rPr>
              <a:t>Overall, how well do we support you to teach effectively online?</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'Support teach (slide 27)'!$E$7</c:f>
              <c:strCache>
                <c:ptCount val="1"/>
                <c:pt idx="0">
                  <c:v>Overall, how well do we support you to teach effectively online?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'Support teach (slide 27)'!$D$8:$D$14</c:f>
              <c:strCache>
                <c:ptCount val="7"/>
                <c:pt idx="0">
                  <c:v>Best imaginable</c:v>
                </c:pt>
                <c:pt idx="1">
                  <c:v>Excellent</c:v>
                </c:pt>
                <c:pt idx="2">
                  <c:v>Good</c:v>
                </c:pt>
                <c:pt idx="3">
                  <c:v>Average</c:v>
                </c:pt>
                <c:pt idx="4">
                  <c:v>Poor</c:v>
                </c:pt>
                <c:pt idx="5">
                  <c:v>Awful</c:v>
                </c:pt>
                <c:pt idx="6">
                  <c:v>Worst imaginable</c:v>
                </c:pt>
              </c:strCache>
            </c:strRef>
          </c:cat>
          <c:val>
            <c:numRef>
              <c:f>'Support teach (slide 27)'!$E$8:$E$14</c:f>
              <c:numCache>
                <c:formatCode>0%</c:formatCode>
                <c:ptCount val="7"/>
                <c:pt idx="0">
                  <c:v>0.14285714285714285</c:v>
                </c:pt>
                <c:pt idx="1">
                  <c:v>0.14285714285714285</c:v>
                </c:pt>
                <c:pt idx="2">
                  <c:v>0.14285714285714285</c:v>
                </c:pt>
                <c:pt idx="3">
                  <c:v>0.14285714285714285</c:v>
                </c:pt>
                <c:pt idx="4">
                  <c:v>0.14285714285714285</c:v>
                </c:pt>
                <c:pt idx="5">
                  <c:v>0.14285714285714285</c:v>
                </c:pt>
                <c:pt idx="6">
                  <c:v>0.14285714285714285</c:v>
                </c:pt>
              </c:numCache>
            </c:numRef>
          </c:val>
          <c:extLst>
            <c:ext xmlns:c16="http://schemas.microsoft.com/office/drawing/2014/chart" uri="{C3380CC4-5D6E-409C-BE32-E72D297353CC}">
              <c16:uniqueId val="{00000000-AF89-4B13-80E9-47453C667AE0}"/>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200" b="1" i="0">
                <a:solidFill>
                  <a:schemeClr val="bg1"/>
                </a:solidFill>
                <a:effectLst/>
                <a:latin typeface="Arial" panose="020B0604020202020204" pitchFamily="34" charset="0"/>
                <a:cs typeface="Arial" panose="020B0604020202020204" pitchFamily="34" charset="0"/>
              </a:rPr>
              <a:t>Which of these devices do you regularly use for teaching? </a:t>
            </a:r>
            <a:r>
              <a:rPr lang="en-GB" sz="1200" b="0" i="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2229836547572453"/>
          <c:y val="2.464805412194156E-2"/>
        </c:manualLayout>
      </c:layout>
      <c:overlay val="0"/>
      <c:spPr>
        <a:noFill/>
        <a:ln>
          <a:noFill/>
        </a:ln>
        <a:effectLst/>
      </c:spPr>
      <c:txPr>
        <a:bodyPr rot="0" spcFirstLastPara="1" vertOverflow="ellipsis" vert="horz" wrap="square" anchor="ctr" anchorCtr="1"/>
        <a:lstStyle/>
        <a:p>
          <a:pPr>
            <a:defRPr sz="12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4"/>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'Devices used (slide 11)'!$E$9:$E$16</c:f>
              <c:strCache>
                <c:ptCount val="8"/>
                <c:pt idx="0">
                  <c:v>Desktop computer</c:v>
                </c:pt>
                <c:pt idx="1">
                  <c:v>Laptop</c:v>
                </c:pt>
                <c:pt idx="2">
                  <c:v>Tablet</c:v>
                </c:pt>
                <c:pt idx="3">
                  <c:v>Smartphone</c:v>
                </c:pt>
                <c:pt idx="4">
                  <c:v>Additional screen</c:v>
                </c:pt>
                <c:pt idx="5">
                  <c:v>Additional mic or headset</c:v>
                </c:pt>
                <c:pt idx="6">
                  <c:v>Additional camera or webcam</c:v>
                </c:pt>
                <c:pt idx="7">
                  <c:v>None of these</c:v>
                </c:pt>
              </c:strCache>
            </c:strRef>
          </c:cat>
          <c:val>
            <c:numRef>
              <c:f>'Devices used (slide 11)'!$F$9:$F$16</c:f>
              <c:numCache>
                <c:formatCode>0%</c:formatCode>
                <c:ptCount val="8"/>
                <c:pt idx="0">
                  <c:v>0.83333333333333337</c:v>
                </c:pt>
                <c:pt idx="1">
                  <c:v>0.83333333333333337</c:v>
                </c:pt>
                <c:pt idx="2">
                  <c:v>0.83333333333333337</c:v>
                </c:pt>
                <c:pt idx="3">
                  <c:v>0.83333333333333337</c:v>
                </c:pt>
                <c:pt idx="4">
                  <c:v>0.83333333333333337</c:v>
                </c:pt>
                <c:pt idx="5">
                  <c:v>0.83333333333333337</c:v>
                </c:pt>
                <c:pt idx="6">
                  <c:v>0.83333333333333337</c:v>
                </c:pt>
                <c:pt idx="7">
                  <c:v>0.83333333333333337</c:v>
                </c:pt>
              </c:numCache>
            </c:numRef>
          </c:val>
          <c:extLst>
            <c:ext xmlns:c16="http://schemas.microsoft.com/office/drawing/2014/chart" uri="{C3380CC4-5D6E-409C-BE32-E72D297353CC}">
              <c16:uniqueId val="{00000000-5F07-4680-9A44-B8BDF335A94D}"/>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b="1">
                <a:solidFill>
                  <a:schemeClr val="bg1"/>
                </a:solidFill>
                <a:latin typeface="Arial" panose="020B0604020202020204" pitchFamily="34" charset="0"/>
                <a:cs typeface="Arial" panose="020B0604020202020204" pitchFamily="34" charset="0"/>
              </a:rPr>
              <a:t>Overall, how would you rate the quality of the online teaching environment?</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'Online environment (slide 15)'!$E$7</c:f>
              <c:strCache>
                <c:ptCount val="1"/>
                <c:pt idx="0">
                  <c:v>Overall, how would you rate the quality of the online teaching environment?</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'Online environment (slide 15)'!$D$8:$D$14</c:f>
              <c:strCache>
                <c:ptCount val="7"/>
                <c:pt idx="0">
                  <c:v>Best imaginable</c:v>
                </c:pt>
                <c:pt idx="1">
                  <c:v>Excellent</c:v>
                </c:pt>
                <c:pt idx="2">
                  <c:v>Good</c:v>
                </c:pt>
                <c:pt idx="3">
                  <c:v>Average</c:v>
                </c:pt>
                <c:pt idx="4">
                  <c:v>Poor</c:v>
                </c:pt>
                <c:pt idx="5">
                  <c:v>Awful</c:v>
                </c:pt>
                <c:pt idx="6">
                  <c:v>Worst imaginable</c:v>
                </c:pt>
              </c:strCache>
            </c:strRef>
          </c:cat>
          <c:val>
            <c:numRef>
              <c:f>'Online environment (slide 15)'!$E$8:$E$14</c:f>
              <c:numCache>
                <c:formatCode>0%</c:formatCode>
                <c:ptCount val="7"/>
                <c:pt idx="0">
                  <c:v>0.14285714285714285</c:v>
                </c:pt>
                <c:pt idx="1">
                  <c:v>0.14285714285714285</c:v>
                </c:pt>
                <c:pt idx="2">
                  <c:v>0.14285714285714285</c:v>
                </c:pt>
                <c:pt idx="3">
                  <c:v>0.14285714285714285</c:v>
                </c:pt>
                <c:pt idx="4">
                  <c:v>0.14285714285714285</c:v>
                </c:pt>
                <c:pt idx="5">
                  <c:v>0.14285714285714285</c:v>
                </c:pt>
                <c:pt idx="6">
                  <c:v>0.14285714285714285</c:v>
                </c:pt>
              </c:numCache>
            </c:numRef>
          </c:val>
          <c:extLst>
            <c:ext xmlns:c16="http://schemas.microsoft.com/office/drawing/2014/chart" uri="{C3380CC4-5D6E-409C-BE32-E72D297353CC}">
              <c16:uniqueId val="{00000000-B6D0-4B5F-BC77-A7180342C6F1}"/>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b="1">
                <a:solidFill>
                  <a:schemeClr val="bg1"/>
                </a:solidFill>
                <a:latin typeface="Arial" panose="020B0604020202020204" pitchFamily="34" charset="0"/>
                <a:cs typeface="Arial" panose="020B0604020202020204" pitchFamily="34" charset="0"/>
              </a:rPr>
              <a:t>What would you prefer us to invest in?</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'Prefer invest (slide 16)'!$E$7</c:f>
              <c:strCache>
                <c:ptCount val="1"/>
                <c:pt idx="0">
                  <c:v>What would you prefer us to invest in?</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'Prefer invest (slide 16)'!$D$8:$D$11</c:f>
              <c:strCache>
                <c:ptCount val="4"/>
                <c:pt idx="0">
                  <c:v>More computers and devices</c:v>
                </c:pt>
                <c:pt idx="1">
                  <c:v>Upgrade platforms and systems</c:v>
                </c:pt>
                <c:pt idx="2">
                  <c:v>Specialist software for your course</c:v>
                </c:pt>
                <c:pt idx="3">
                  <c:v>IT support</c:v>
                </c:pt>
              </c:strCache>
            </c:strRef>
          </c:cat>
          <c:val>
            <c:numRef>
              <c:f>'Prefer invest (slide 16)'!$E$8:$E$11</c:f>
              <c:numCache>
                <c:formatCode>0%</c:formatCode>
                <c:ptCount val="4"/>
                <c:pt idx="0">
                  <c:v>0.25</c:v>
                </c:pt>
                <c:pt idx="1">
                  <c:v>0.25</c:v>
                </c:pt>
                <c:pt idx="2">
                  <c:v>0.25</c:v>
                </c:pt>
                <c:pt idx="3">
                  <c:v>0.25</c:v>
                </c:pt>
              </c:numCache>
            </c:numRef>
          </c:val>
          <c:extLst>
            <c:ext xmlns:c16="http://schemas.microsoft.com/office/drawing/2014/chart" uri="{C3380CC4-5D6E-409C-BE32-E72D297353CC}">
              <c16:uniqueId val="{00000000-2742-47AA-B722-3DF6B277108E}"/>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a:solidFill>
                  <a:schemeClr val="bg1"/>
                </a:solidFill>
              </a:rPr>
              <a:t>Have any of these made it difficult for you to teach online? </a:t>
            </a:r>
            <a:r>
              <a:rPr lang="en-GB" sz="1100" b="0">
                <a:solidFill>
                  <a:schemeClr val="bg1"/>
                </a:solidFill>
              </a:rPr>
              <a:t>(tick all that apply)</a:t>
            </a:r>
          </a:p>
        </c:rich>
      </c:tx>
      <c:layout>
        <c:manualLayout>
          <c:xMode val="edge"/>
          <c:yMode val="edge"/>
          <c:x val="0.12836654389763877"/>
          <c:y val="2.4648101236326839E-2"/>
        </c:manualLayout>
      </c:layout>
      <c:overlay val="0"/>
      <c:spPr>
        <a:noFill/>
        <a:ln>
          <a:noFill/>
        </a:ln>
        <a:effectLst/>
      </c:spPr>
      <c:txPr>
        <a:bodyPr rot="0" spcFirstLastPara="1" vertOverflow="ellipsis" vert="horz" wrap="square" anchor="ctr" anchorCtr="1"/>
        <a:lstStyle/>
        <a:p>
          <a:pPr>
            <a:defRPr sz="1100" b="0"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rgbClr val="0D224C"/>
            </a:solidFill>
            <a:ln w="9525" cap="flat" cmpd="sng" algn="ctr">
              <a:noFill/>
              <a:round/>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'Difficulties (slide 18)'!$E$9:$E$14</c:f>
              <c:strCache>
                <c:ptCount val="6"/>
                <c:pt idx="0">
                  <c:v>No suitable computer/device</c:v>
                </c:pt>
                <c:pt idx="1">
                  <c:v>No safe, private area to work</c:v>
                </c:pt>
                <c:pt idx="2">
                  <c:v>Poor wifi connection</c:v>
                </c:pt>
                <c:pt idx="3">
                  <c:v>Mobile data costs</c:v>
                </c:pt>
                <c:pt idx="4">
                  <c:v>Can't access teaching platforms</c:v>
                </c:pt>
                <c:pt idx="5">
                  <c:v>None of these</c:v>
                </c:pt>
              </c:strCache>
            </c:strRef>
          </c:cat>
          <c:val>
            <c:numRef>
              <c:f>'Difficulties (slide 18)'!$F$9:$F$14</c:f>
              <c:numCache>
                <c:formatCode>0%</c:formatCode>
                <c:ptCount val="6"/>
                <c:pt idx="0">
                  <c:v>0.83333333333333337</c:v>
                </c:pt>
                <c:pt idx="1">
                  <c:v>0.83333333333333337</c:v>
                </c:pt>
                <c:pt idx="2">
                  <c:v>0.83333333333333337</c:v>
                </c:pt>
                <c:pt idx="3">
                  <c:v>0.83333333333333337</c:v>
                </c:pt>
                <c:pt idx="4">
                  <c:v>0.83333333333333337</c:v>
                </c:pt>
                <c:pt idx="5">
                  <c:v>0.83333333333333337</c:v>
                </c:pt>
              </c:numCache>
            </c:numRef>
          </c:val>
          <c:extLst>
            <c:ext xmlns:c16="http://schemas.microsoft.com/office/drawing/2014/chart" uri="{C3380CC4-5D6E-409C-BE32-E72D297353CC}">
              <c16:uniqueId val="{00000000-9358-4778-8D44-3985ED6649B4}"/>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i="0">
                <a:solidFill>
                  <a:schemeClr val="bg1"/>
                </a:solidFill>
                <a:effectLst/>
                <a:latin typeface="Arial" panose="020B0604020202020204" pitchFamily="34" charset="0"/>
                <a:cs typeface="Arial" panose="020B0604020202020204" pitchFamily="34" charset="0"/>
              </a:rPr>
              <a:t>In the last two weeks, which of these teaching activities have you done? </a:t>
            </a:r>
            <a:r>
              <a:rPr lang="en-GB" sz="1100" b="0" i="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12836654389763877"/>
          <c:y val="2.4648101236326839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rgbClr val="0D224C"/>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'Which activities (slide 19)'!$E$9:$E$17</c:f>
              <c:strCache>
                <c:ptCount val="9"/>
                <c:pt idx="0">
                  <c:v>Live online lecture or class</c:v>
                </c:pt>
                <c:pt idx="1">
                  <c:v>Record and upload a lecture or class</c:v>
                </c:pt>
                <c:pt idx="2">
                  <c:v>Produce and upload course materials</c:v>
                </c:pt>
                <c:pt idx="3">
                  <c:v>Mixed face-to-face / online class</c:v>
                </c:pt>
                <c:pt idx="4">
                  <c:v>Moderate a text-based discussion</c:v>
                </c:pt>
                <c:pt idx="5">
                  <c:v>Support online collaboration</c:v>
                </c:pt>
                <c:pt idx="6">
                  <c:v>Virtual lab, practical or fieldwork activity</c:v>
                </c:pt>
                <c:pt idx="7">
                  <c:v>Use virtual reality headsets in class</c:v>
                </c:pt>
                <c:pt idx="8">
                  <c:v>None of these</c:v>
                </c:pt>
              </c:strCache>
            </c:strRef>
          </c:cat>
          <c:val>
            <c:numRef>
              <c:f>'Which activities (slide 19)'!$F$9:$F$17</c:f>
              <c:numCache>
                <c:formatCode>0%</c:formatCode>
                <c:ptCount val="9"/>
                <c:pt idx="0">
                  <c:v>0.83333333333333337</c:v>
                </c:pt>
                <c:pt idx="1">
                  <c:v>0.83333333333333337</c:v>
                </c:pt>
                <c:pt idx="2">
                  <c:v>0.83333333333333337</c:v>
                </c:pt>
                <c:pt idx="3">
                  <c:v>0.83333333333333337</c:v>
                </c:pt>
                <c:pt idx="4">
                  <c:v>0.83333333333333337</c:v>
                </c:pt>
                <c:pt idx="5">
                  <c:v>0.83333333333333337</c:v>
                </c:pt>
                <c:pt idx="6">
                  <c:v>0.83333333333333337</c:v>
                </c:pt>
                <c:pt idx="7">
                  <c:v>0.83333333333333337</c:v>
                </c:pt>
                <c:pt idx="8">
                  <c:v>0.83333333333333337</c:v>
                </c:pt>
              </c:numCache>
            </c:numRef>
          </c:val>
          <c:extLst>
            <c:ext xmlns:c16="http://schemas.microsoft.com/office/drawing/2014/chart" uri="{C3380CC4-5D6E-409C-BE32-E72D297353CC}">
              <c16:uniqueId val="{00000000-0991-4B56-B820-1E96FCA738EE}"/>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r>
              <a:rPr lang="en-US" sz="1100">
                <a:solidFill>
                  <a:schemeClr val="bg1"/>
                </a:solidFill>
                <a:latin typeface="Arial" panose="020B0604020202020204" pitchFamily="34" charset="0"/>
                <a:cs typeface="Arial" panose="020B0604020202020204" pitchFamily="34" charset="0"/>
              </a:rPr>
              <a:t>How much do you agree that teaching online:</a:t>
            </a:r>
            <a:endParaRPr lang="en-GB" sz="1100">
              <a:solidFill>
                <a:schemeClr val="bg1"/>
              </a:solidFill>
              <a:latin typeface="Arial" panose="020B0604020202020204" pitchFamily="34" charset="0"/>
              <a:cs typeface="Arial" panose="020B0604020202020204" pitchFamily="34" charset="0"/>
            </a:endParaRPr>
          </a:p>
        </c:rich>
      </c:tx>
      <c:layout>
        <c:manualLayout>
          <c:xMode val="edge"/>
          <c:yMode val="edge"/>
          <c:x val="0.22537594944205586"/>
          <c:y val="3.8235762401798615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stacked"/>
        <c:varyColors val="0"/>
        <c:ser>
          <c:idx val="0"/>
          <c:order val="0"/>
          <c:tx>
            <c:strRef>
              <c:f>'Teaching online (slide 20)'!$G$7</c:f>
              <c:strCache>
                <c:ptCount val="1"/>
                <c:pt idx="0">
                  <c:v>Agree</c:v>
                </c:pt>
              </c:strCache>
            </c:strRef>
          </c:tx>
          <c:spPr>
            <a:solidFill>
              <a:srgbClr val="0D224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'Teaching online (slide 20)'!$F$8:$F$12</c:f>
              <c:strCache>
                <c:ptCount val="5"/>
                <c:pt idx="0">
                  <c:v>Is convenient for you</c:v>
                </c:pt>
                <c:pt idx="1">
                  <c:v>Allows you to teach in the ways that you prefer</c:v>
                </c:pt>
                <c:pt idx="2">
                  <c:v>Enables [students/learners]* to make good progress</c:v>
                </c:pt>
                <c:pt idx="3">
                  <c:v>Makes you feel part of a community of staff and [students/learners]*</c:v>
                </c:pt>
                <c:pt idx="4">
                  <c:v>Allows you to assess  [students/learners]* fairly</c:v>
                </c:pt>
              </c:strCache>
            </c:strRef>
          </c:cat>
          <c:val>
            <c:numRef>
              <c:f>'Teaching online (slide 20)'!$G$8:$G$12</c:f>
              <c:numCache>
                <c:formatCode>0%</c:formatCode>
                <c:ptCount val="5"/>
                <c:pt idx="0">
                  <c:v>0.41666666666666669</c:v>
                </c:pt>
                <c:pt idx="1">
                  <c:v>0.41666666666666669</c:v>
                </c:pt>
                <c:pt idx="2">
                  <c:v>0.41666666666666669</c:v>
                </c:pt>
                <c:pt idx="3">
                  <c:v>0.41666666666666669</c:v>
                </c:pt>
                <c:pt idx="4">
                  <c:v>0.41666666666666669</c:v>
                </c:pt>
              </c:numCache>
            </c:numRef>
          </c:val>
          <c:extLst>
            <c:ext xmlns:c16="http://schemas.microsoft.com/office/drawing/2014/chart" uri="{C3380CC4-5D6E-409C-BE32-E72D297353CC}">
              <c16:uniqueId val="{00000000-ABFC-470A-A3C4-C5BAC896477E}"/>
            </c:ext>
          </c:extLst>
        </c:ser>
        <c:ser>
          <c:idx val="1"/>
          <c:order val="1"/>
          <c:tx>
            <c:strRef>
              <c:f>'Teaching online (slide 20)'!$H$7</c:f>
              <c:strCache>
                <c:ptCount val="1"/>
                <c:pt idx="0">
                  <c:v>Neutral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'Teaching online (slide 20)'!$F$8:$F$12</c:f>
              <c:strCache>
                <c:ptCount val="5"/>
                <c:pt idx="0">
                  <c:v>Is convenient for you</c:v>
                </c:pt>
                <c:pt idx="1">
                  <c:v>Allows you to teach in the ways that you prefer</c:v>
                </c:pt>
                <c:pt idx="2">
                  <c:v>Enables [students/learners]* to make good progress</c:v>
                </c:pt>
                <c:pt idx="3">
                  <c:v>Makes you feel part of a community of staff and [students/learners]*</c:v>
                </c:pt>
                <c:pt idx="4">
                  <c:v>Allows you to assess  [students/learners]* fairly</c:v>
                </c:pt>
              </c:strCache>
            </c:strRef>
          </c:cat>
          <c:val>
            <c:numRef>
              <c:f>'Teaching online (slide 20)'!$H$8:$H$12</c:f>
              <c:numCache>
                <c:formatCode>0%</c:formatCode>
                <c:ptCount val="5"/>
                <c:pt idx="0">
                  <c:v>0.33333333333333331</c:v>
                </c:pt>
                <c:pt idx="1">
                  <c:v>0.33333333333333331</c:v>
                </c:pt>
                <c:pt idx="2">
                  <c:v>0.33333333333333331</c:v>
                </c:pt>
                <c:pt idx="3">
                  <c:v>0.33333333333333331</c:v>
                </c:pt>
                <c:pt idx="4">
                  <c:v>0.33333333333333331</c:v>
                </c:pt>
              </c:numCache>
            </c:numRef>
          </c:val>
          <c:extLst>
            <c:ext xmlns:c16="http://schemas.microsoft.com/office/drawing/2014/chart" uri="{C3380CC4-5D6E-409C-BE32-E72D297353CC}">
              <c16:uniqueId val="{00000001-ABFC-470A-A3C4-C5BAC896477E}"/>
            </c:ext>
          </c:extLst>
        </c:ser>
        <c:ser>
          <c:idx val="2"/>
          <c:order val="2"/>
          <c:tx>
            <c:strRef>
              <c:f>'Teaching online (slide 20)'!$I$7</c:f>
              <c:strCache>
                <c:ptCount val="1"/>
                <c:pt idx="0">
                  <c:v>Disagree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'Teaching online (slide 20)'!$F$8:$F$12</c:f>
              <c:strCache>
                <c:ptCount val="5"/>
                <c:pt idx="0">
                  <c:v>Is convenient for you</c:v>
                </c:pt>
                <c:pt idx="1">
                  <c:v>Allows you to teach in the ways that you prefer</c:v>
                </c:pt>
                <c:pt idx="2">
                  <c:v>Enables [students/learners]* to make good progress</c:v>
                </c:pt>
                <c:pt idx="3">
                  <c:v>Makes you feel part of a community of staff and [students/learners]*</c:v>
                </c:pt>
                <c:pt idx="4">
                  <c:v>Allows you to assess  [students/learners]* fairly</c:v>
                </c:pt>
              </c:strCache>
            </c:strRef>
          </c:cat>
          <c:val>
            <c:numRef>
              <c:f>'Teaching online (slide 20)'!$I$8:$I$12</c:f>
              <c:numCache>
                <c:formatCode>0%</c:formatCode>
                <c:ptCount val="5"/>
                <c:pt idx="0">
                  <c:v>0.25</c:v>
                </c:pt>
                <c:pt idx="1">
                  <c:v>0.25</c:v>
                </c:pt>
                <c:pt idx="2">
                  <c:v>0.25</c:v>
                </c:pt>
                <c:pt idx="3">
                  <c:v>0.25</c:v>
                </c:pt>
                <c:pt idx="4">
                  <c:v>0.25</c:v>
                </c:pt>
              </c:numCache>
            </c:numRef>
          </c:val>
          <c:extLst>
            <c:ext xmlns:c16="http://schemas.microsoft.com/office/drawing/2014/chart" uri="{C3380CC4-5D6E-409C-BE32-E72D297353CC}">
              <c16:uniqueId val="{00000002-ABFC-470A-A3C4-C5BAC896477E}"/>
            </c:ext>
          </c:extLst>
        </c:ser>
        <c:dLbls>
          <c:showLegendKey val="0"/>
          <c:showVal val="0"/>
          <c:showCatName val="0"/>
          <c:showSerName val="0"/>
          <c:showPercent val="0"/>
          <c:showBubbleSize val="0"/>
        </c:dLbls>
        <c:gapWidth val="150"/>
        <c:overlap val="100"/>
        <c:axId val="1171363967"/>
        <c:axId val="1170765471"/>
      </c:barChart>
      <c:catAx>
        <c:axId val="1171363967"/>
        <c:scaling>
          <c:orientation val="maxMin"/>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1170765471"/>
        <c:crosses val="autoZero"/>
        <c:auto val="1"/>
        <c:lblAlgn val="ctr"/>
        <c:lblOffset val="100"/>
        <c:noMultiLvlLbl val="0"/>
      </c:catAx>
      <c:valAx>
        <c:axId val="1170765471"/>
        <c:scaling>
          <c:orientation val="minMax"/>
          <c:max val="1"/>
        </c:scaling>
        <c:delete val="1"/>
        <c:axPos val="t"/>
        <c:numFmt formatCode="0%" sourceLinked="1"/>
        <c:majorTickMark val="none"/>
        <c:minorTickMark val="none"/>
        <c:tickLblPos val="nextTo"/>
        <c:crossAx val="1171363967"/>
        <c:crosses val="autoZero"/>
        <c:crossBetween val="between"/>
      </c:valAx>
      <c:spPr>
        <a:noFill/>
        <a:ln>
          <a:noFill/>
        </a:ln>
        <a:effectLst/>
      </c:spPr>
    </c:plotArea>
    <c:legend>
      <c:legendPos val="b"/>
      <c:overlay val="0"/>
      <c:spPr>
        <a:solidFill>
          <a:schemeClr val="bg1"/>
        </a:solid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r>
              <a:rPr lang="en-US" sz="1100">
                <a:solidFill>
                  <a:schemeClr val="bg1"/>
                </a:solidFill>
                <a:latin typeface="Arial" panose="020B0604020202020204" pitchFamily="34" charset="0"/>
                <a:cs typeface="Arial" panose="020B0604020202020204" pitchFamily="34" charset="0"/>
              </a:rPr>
              <a:t>How much do you agree that we have provided:</a:t>
            </a:r>
            <a:endParaRPr lang="en-GB" sz="1100">
              <a:solidFill>
                <a:schemeClr val="bg1"/>
              </a:solidFill>
              <a:latin typeface="Arial" panose="020B0604020202020204" pitchFamily="34" charset="0"/>
              <a:cs typeface="Arial" panose="020B0604020202020204" pitchFamily="34" charset="0"/>
            </a:endParaRPr>
          </a:p>
        </c:rich>
      </c:tx>
      <c:layout>
        <c:manualLayout>
          <c:xMode val="edge"/>
          <c:yMode val="edge"/>
          <c:x val="0.45872092757114286"/>
          <c:y val="3.0321011338912438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stacked"/>
        <c:varyColors val="0"/>
        <c:ser>
          <c:idx val="0"/>
          <c:order val="0"/>
          <c:tx>
            <c:strRef>
              <c:f>'Digital skills (slide 24)'!$G$7</c:f>
              <c:strCache>
                <c:ptCount val="1"/>
                <c:pt idx="0">
                  <c:v>Agree</c:v>
                </c:pt>
              </c:strCache>
            </c:strRef>
          </c:tx>
          <c:spPr>
            <a:solidFill>
              <a:srgbClr val="8E155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'Digital skills (slide 24)'!$F$8:$F$11</c:f>
              <c:strCache>
                <c:ptCount val="4"/>
                <c:pt idx="0">
                  <c:v>Guidance about the digital skills needed in your teaching role</c:v>
                </c:pt>
                <c:pt idx="1">
                  <c:v>An assessment of your digital skills and training needs</c:v>
                </c:pt>
                <c:pt idx="2">
                  <c:v>Time to explore new digital tools and approaches </c:v>
                </c:pt>
                <c:pt idx="3">
                  <c:v>Reward and recognition for your digital skills</c:v>
                </c:pt>
              </c:strCache>
            </c:strRef>
          </c:cat>
          <c:val>
            <c:numRef>
              <c:f>'Digital skills (slide 24)'!$G$8:$G$11</c:f>
              <c:numCache>
                <c:formatCode>0%</c:formatCode>
                <c:ptCount val="4"/>
                <c:pt idx="0">
                  <c:v>0.41666666666666669</c:v>
                </c:pt>
                <c:pt idx="1">
                  <c:v>0.41666666666666669</c:v>
                </c:pt>
                <c:pt idx="2">
                  <c:v>0.41666666666666669</c:v>
                </c:pt>
                <c:pt idx="3">
                  <c:v>0.41666666666666669</c:v>
                </c:pt>
              </c:numCache>
            </c:numRef>
          </c:val>
          <c:extLst>
            <c:ext xmlns:c16="http://schemas.microsoft.com/office/drawing/2014/chart" uri="{C3380CC4-5D6E-409C-BE32-E72D297353CC}">
              <c16:uniqueId val="{00000000-6FCD-4B37-B217-EE568BB75801}"/>
            </c:ext>
          </c:extLst>
        </c:ser>
        <c:ser>
          <c:idx val="1"/>
          <c:order val="1"/>
          <c:tx>
            <c:strRef>
              <c:f>'Digital skills (slide 24)'!$H$7</c:f>
              <c:strCache>
                <c:ptCount val="1"/>
                <c:pt idx="0">
                  <c:v>Neutral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'Digital skills (slide 24)'!$F$8:$F$11</c:f>
              <c:strCache>
                <c:ptCount val="4"/>
                <c:pt idx="0">
                  <c:v>Guidance about the digital skills needed in your teaching role</c:v>
                </c:pt>
                <c:pt idx="1">
                  <c:v>An assessment of your digital skills and training needs</c:v>
                </c:pt>
                <c:pt idx="2">
                  <c:v>Time to explore new digital tools and approaches </c:v>
                </c:pt>
                <c:pt idx="3">
                  <c:v>Reward and recognition for your digital skills</c:v>
                </c:pt>
              </c:strCache>
            </c:strRef>
          </c:cat>
          <c:val>
            <c:numRef>
              <c:f>'Digital skills (slide 24)'!$H$8:$H$11</c:f>
              <c:numCache>
                <c:formatCode>0%</c:formatCode>
                <c:ptCount val="4"/>
                <c:pt idx="0">
                  <c:v>0.33333333333333331</c:v>
                </c:pt>
                <c:pt idx="1">
                  <c:v>0.33333333333333331</c:v>
                </c:pt>
                <c:pt idx="2">
                  <c:v>0.33333333333333331</c:v>
                </c:pt>
                <c:pt idx="3">
                  <c:v>0.33333333333333331</c:v>
                </c:pt>
              </c:numCache>
            </c:numRef>
          </c:val>
          <c:extLst>
            <c:ext xmlns:c16="http://schemas.microsoft.com/office/drawing/2014/chart" uri="{C3380CC4-5D6E-409C-BE32-E72D297353CC}">
              <c16:uniqueId val="{00000001-6FCD-4B37-B217-EE568BB75801}"/>
            </c:ext>
          </c:extLst>
        </c:ser>
        <c:ser>
          <c:idx val="2"/>
          <c:order val="2"/>
          <c:tx>
            <c:strRef>
              <c:f>'Digital skills (slide 24)'!$I$7</c:f>
              <c:strCache>
                <c:ptCount val="1"/>
                <c:pt idx="0">
                  <c:v>Disagree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'Digital skills (slide 24)'!$F$8:$F$11</c:f>
              <c:strCache>
                <c:ptCount val="4"/>
                <c:pt idx="0">
                  <c:v>Guidance about the digital skills needed in your teaching role</c:v>
                </c:pt>
                <c:pt idx="1">
                  <c:v>An assessment of your digital skills and training needs</c:v>
                </c:pt>
                <c:pt idx="2">
                  <c:v>Time to explore new digital tools and approaches </c:v>
                </c:pt>
                <c:pt idx="3">
                  <c:v>Reward and recognition for your digital skills</c:v>
                </c:pt>
              </c:strCache>
            </c:strRef>
          </c:cat>
          <c:val>
            <c:numRef>
              <c:f>'Digital skills (slide 24)'!$I$8:$I$11</c:f>
              <c:numCache>
                <c:formatCode>0%</c:formatCode>
                <c:ptCount val="4"/>
                <c:pt idx="0">
                  <c:v>0.25</c:v>
                </c:pt>
                <c:pt idx="1">
                  <c:v>0.25</c:v>
                </c:pt>
                <c:pt idx="2">
                  <c:v>0.25</c:v>
                </c:pt>
                <c:pt idx="3">
                  <c:v>0.25</c:v>
                </c:pt>
              </c:numCache>
            </c:numRef>
          </c:val>
          <c:extLst>
            <c:ext xmlns:c16="http://schemas.microsoft.com/office/drawing/2014/chart" uri="{C3380CC4-5D6E-409C-BE32-E72D297353CC}">
              <c16:uniqueId val="{00000002-6FCD-4B37-B217-EE568BB75801}"/>
            </c:ext>
          </c:extLst>
        </c:ser>
        <c:dLbls>
          <c:showLegendKey val="0"/>
          <c:showVal val="0"/>
          <c:showCatName val="0"/>
          <c:showSerName val="0"/>
          <c:showPercent val="0"/>
          <c:showBubbleSize val="0"/>
        </c:dLbls>
        <c:gapWidth val="150"/>
        <c:overlap val="100"/>
        <c:axId val="1171363967"/>
        <c:axId val="1170765471"/>
      </c:barChart>
      <c:catAx>
        <c:axId val="1171363967"/>
        <c:scaling>
          <c:orientation val="maxMin"/>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1170765471"/>
        <c:crosses val="autoZero"/>
        <c:auto val="1"/>
        <c:lblAlgn val="ctr"/>
        <c:lblOffset val="100"/>
        <c:noMultiLvlLbl val="0"/>
      </c:catAx>
      <c:valAx>
        <c:axId val="1170765471"/>
        <c:scaling>
          <c:orientation val="minMax"/>
          <c:max val="1"/>
        </c:scaling>
        <c:delete val="1"/>
        <c:axPos val="t"/>
        <c:numFmt formatCode="0%" sourceLinked="1"/>
        <c:majorTickMark val="none"/>
        <c:minorTickMark val="none"/>
        <c:tickLblPos val="nextTo"/>
        <c:crossAx val="1171363967"/>
        <c:crosses val="autoZero"/>
        <c:crossBetween val="between"/>
      </c:valAx>
      <c:spPr>
        <a:noFill/>
        <a:ln>
          <a:noFill/>
        </a:ln>
        <a:effectLst/>
      </c:spPr>
    </c:plotArea>
    <c:legend>
      <c:legendPos val="b"/>
      <c:overlay val="0"/>
      <c:spPr>
        <a:solidFill>
          <a:schemeClr val="bg1"/>
        </a:solid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i="0">
                <a:solidFill>
                  <a:schemeClr val="bg1"/>
                </a:solidFill>
                <a:effectLst/>
                <a:latin typeface="Arial" panose="020B0604020202020204" pitchFamily="34" charset="0"/>
                <a:cs typeface="Arial" panose="020B0604020202020204" pitchFamily="34" charset="0"/>
              </a:rPr>
              <a:t>Where do you go for help with online and digital skills? </a:t>
            </a:r>
            <a:r>
              <a:rPr lang="en-GB" sz="1100" b="0" i="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18833513991095477"/>
          <c:y val="1.9592532955429807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4"/>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'Online help (slide 25)'!$E$9:$E$16</c:f>
              <c:strCache>
                <c:ptCount val="8"/>
                <c:pt idx="0">
                  <c:v>Teaching colleagues</c:v>
                </c:pt>
                <c:pt idx="1">
                  <c:v>[Library staff/Library and learning resources staff]*</c:v>
                </c:pt>
                <c:pt idx="2">
                  <c:v>IT staff</c:v>
                </c:pt>
                <c:pt idx="3">
                  <c:v>Teaching and learning/e-learning staff</c:v>
                </c:pt>
                <c:pt idx="4">
                  <c:v>Other professional staff</c:v>
                </c:pt>
                <c:pt idx="5">
                  <c:v>Friends and family</c:v>
                </c:pt>
                <c:pt idx="6">
                  <c:v>Online videos and resources</c:v>
                </c:pt>
                <c:pt idx="7">
                  <c:v>I don't look for help</c:v>
                </c:pt>
              </c:strCache>
            </c:strRef>
          </c:cat>
          <c:val>
            <c:numRef>
              <c:f>'Online help (slide 25)'!$F$9:$F$16</c:f>
              <c:numCache>
                <c:formatCode>0%</c:formatCode>
                <c:ptCount val="8"/>
                <c:pt idx="0">
                  <c:v>0.83333333333333337</c:v>
                </c:pt>
                <c:pt idx="1">
                  <c:v>0.83333333333333337</c:v>
                </c:pt>
                <c:pt idx="2">
                  <c:v>0.83333333333333337</c:v>
                </c:pt>
                <c:pt idx="3">
                  <c:v>0.83333333333333337</c:v>
                </c:pt>
                <c:pt idx="4">
                  <c:v>0.83333333333333337</c:v>
                </c:pt>
                <c:pt idx="5">
                  <c:v>0.83333333333333337</c:v>
                </c:pt>
                <c:pt idx="6">
                  <c:v>0.83333333333333337</c:v>
                </c:pt>
                <c:pt idx="7">
                  <c:v>0.83333333333333337</c:v>
                </c:pt>
              </c:numCache>
            </c:numRef>
          </c:val>
          <c:extLst>
            <c:ext xmlns:c16="http://schemas.microsoft.com/office/drawing/2014/chart" uri="{C3380CC4-5D6E-409C-BE32-E72D297353CC}">
              <c16:uniqueId val="{00000000-C1AE-4BC2-AB36-19E456EF74C4}"/>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Reversed" id="25">
  <a:schemeClr val="accent5"/>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Reversed" id="25">
  <a:schemeClr val="accent5"/>
</cs:colorStyle>
</file>

<file path=ppt/charts/colors6.xml><?xml version="1.0" encoding="utf-8"?>
<cs:colorStyle xmlns:cs="http://schemas.microsoft.com/office/drawing/2012/chartStyle" xmlns:a="http://schemas.openxmlformats.org/drawingml/2006/main" meth="withinLinearReversed" id="25">
  <a:schemeClr val="accent5"/>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416490-CC85-444F-957E-7EDE2DF62D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D481A4F1-4F56-6840-97A0-5D99C0EA96A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498A0A-2E8D-DF4F-9C31-A81C00E300DB}" type="datetimeFigureOut">
              <a:rPr lang="en-GB" smtClean="0"/>
              <a:t>05/04/2022</a:t>
            </a:fld>
            <a:endParaRPr lang="en-GB"/>
          </a:p>
        </p:txBody>
      </p:sp>
      <p:sp>
        <p:nvSpPr>
          <p:cNvPr id="4" name="Footer Placeholder 3">
            <a:extLst>
              <a:ext uri="{FF2B5EF4-FFF2-40B4-BE49-F238E27FC236}">
                <a16:creationId xmlns:a16="http://schemas.microsoft.com/office/drawing/2014/main" id="{EB89A510-34A7-3B44-B012-7C929876E9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C024C06-B906-CB40-A7E2-6054534BD81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F633EF-120A-2C48-B885-0B1F58D5D76B}" type="slidenum">
              <a:rPr lang="en-GB" smtClean="0"/>
              <a:t>‹#›</a:t>
            </a:fld>
            <a:endParaRPr lang="en-GB"/>
          </a:p>
        </p:txBody>
      </p:sp>
    </p:spTree>
    <p:extLst>
      <p:ext uri="{BB962C8B-B14F-4D97-AF65-F5344CB8AC3E}">
        <p14:creationId xmlns:p14="http://schemas.microsoft.com/office/powerpoint/2010/main" val="1035568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C2C31F-EDF8-D64C-B235-4BEA7689D6AD}" type="datetimeFigureOut">
              <a:rPr lang="en-GB" smtClean="0"/>
              <a:t>05/04/2022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1567F-F019-E948-A7D1-1F94AF06001C}" type="slidenum">
              <a:rPr lang="en-GB" smtClean="0"/>
              <a:t>‹#›</a:t>
            </a:fld>
            <a:endParaRPr lang="en-GB"/>
          </a:p>
        </p:txBody>
      </p:sp>
    </p:spTree>
    <p:extLst>
      <p:ext uri="{BB962C8B-B14F-4D97-AF65-F5344CB8AC3E}">
        <p14:creationId xmlns:p14="http://schemas.microsoft.com/office/powerpoint/2010/main" val="1780200895"/>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311567F-F019-E948-A7D1-1F94AF06001C}" type="slidenum">
              <a:rPr lang="en-GB" smtClean="0"/>
              <a:t>2</a:t>
            </a:fld>
            <a:endParaRPr lang="en-GB"/>
          </a:p>
        </p:txBody>
      </p:sp>
    </p:spTree>
    <p:extLst>
      <p:ext uri="{BB962C8B-B14F-4D97-AF65-F5344CB8AC3E}">
        <p14:creationId xmlns:p14="http://schemas.microsoft.com/office/powerpoint/2010/main" val="49745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11567F-F019-E948-A7D1-1F94AF06001C}" type="slidenum">
              <a:rPr lang="en-GB" smtClean="0"/>
              <a:t>3</a:t>
            </a:fld>
            <a:endParaRPr lang="en-GB"/>
          </a:p>
        </p:txBody>
      </p:sp>
    </p:spTree>
    <p:extLst>
      <p:ext uri="{BB962C8B-B14F-4D97-AF65-F5344CB8AC3E}">
        <p14:creationId xmlns:p14="http://schemas.microsoft.com/office/powerpoint/2010/main" val="1169780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7311567F-F019-E948-A7D1-1F94AF06001C}" type="slidenum">
              <a:rPr lang="en-GB" smtClean="0"/>
              <a:t>4</a:t>
            </a:fld>
            <a:endParaRPr lang="en-GB"/>
          </a:p>
        </p:txBody>
      </p:sp>
    </p:spTree>
    <p:extLst>
      <p:ext uri="{BB962C8B-B14F-4D97-AF65-F5344CB8AC3E}">
        <p14:creationId xmlns:p14="http://schemas.microsoft.com/office/powerpoint/2010/main" val="3256595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11567F-F019-E948-A7D1-1F94AF06001C}" type="slidenum">
              <a:rPr lang="en-GB" smtClean="0"/>
              <a:t>6</a:t>
            </a:fld>
            <a:endParaRPr lang="en-GB"/>
          </a:p>
        </p:txBody>
      </p:sp>
    </p:spTree>
    <p:extLst>
      <p:ext uri="{BB962C8B-B14F-4D97-AF65-F5344CB8AC3E}">
        <p14:creationId xmlns:p14="http://schemas.microsoft.com/office/powerpoint/2010/main" val="3797574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311567F-F019-E948-A7D1-1F94AF06001C}" type="slidenum">
              <a:rPr lang="en-GB" smtClean="0"/>
              <a:t>8</a:t>
            </a:fld>
            <a:endParaRPr lang="en-GB"/>
          </a:p>
        </p:txBody>
      </p:sp>
    </p:spTree>
    <p:extLst>
      <p:ext uri="{BB962C8B-B14F-4D97-AF65-F5344CB8AC3E}">
        <p14:creationId xmlns:p14="http://schemas.microsoft.com/office/powerpoint/2010/main" val="4124744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11567F-F019-E948-A7D1-1F94AF06001C}" type="slidenum">
              <a:rPr lang="en-GB" smtClean="0"/>
              <a:t>18</a:t>
            </a:fld>
            <a:endParaRPr lang="en-GB"/>
          </a:p>
        </p:txBody>
      </p:sp>
    </p:spTree>
    <p:extLst>
      <p:ext uri="{BB962C8B-B14F-4D97-AF65-F5344CB8AC3E}">
        <p14:creationId xmlns:p14="http://schemas.microsoft.com/office/powerpoint/2010/main" val="763889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11567F-F019-E948-A7D1-1F94AF06001C}" type="slidenum">
              <a:rPr lang="en-GB" smtClean="0"/>
              <a:t>20</a:t>
            </a:fld>
            <a:endParaRPr lang="en-GB"/>
          </a:p>
        </p:txBody>
      </p:sp>
    </p:spTree>
    <p:extLst>
      <p:ext uri="{BB962C8B-B14F-4D97-AF65-F5344CB8AC3E}">
        <p14:creationId xmlns:p14="http://schemas.microsoft.com/office/powerpoint/2010/main" val="3637282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11567F-F019-E948-A7D1-1F94AF06001C}" type="slidenum">
              <a:rPr lang="en-GB" smtClean="0"/>
              <a:t>27</a:t>
            </a:fld>
            <a:endParaRPr lang="en-GB"/>
          </a:p>
        </p:txBody>
      </p:sp>
    </p:spTree>
    <p:extLst>
      <p:ext uri="{BB962C8B-B14F-4D97-AF65-F5344CB8AC3E}">
        <p14:creationId xmlns:p14="http://schemas.microsoft.com/office/powerpoint/2010/main" val="1181245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hasCustomPrompt="1"/>
          </p:nvPr>
        </p:nvSpPr>
        <p:spPr>
          <a:xfrm>
            <a:off x="358774" y="2995886"/>
            <a:ext cx="5373811" cy="341572"/>
          </a:xfrm>
          <a:prstGeom prst="rect">
            <a:avLst/>
          </a:prstGeom>
        </p:spPr>
        <p:txBody>
          <a:bodyPr lIns="0" tIns="0" rIns="0" bIns="0"/>
          <a:lstStyle>
            <a:lvl1pPr algn="l">
              <a:lnSpc>
                <a:spcPct val="100000"/>
              </a:lnSpc>
              <a:defRPr sz="3100" b="1" i="0">
                <a:solidFill>
                  <a:schemeClr val="bg1"/>
                </a:solidFill>
                <a:latin typeface="+mn-lt"/>
                <a:ea typeface="Roboto Black" panose="02000000000000000000" pitchFamily="2" charset="0"/>
              </a:defRPr>
            </a:lvl1pPr>
          </a:lstStyle>
          <a:p>
            <a:r>
              <a:rPr lang="en-US"/>
              <a:t>Click to edit Master title style (white or black text)</a:t>
            </a:r>
            <a:endParaRPr lang="en-GB"/>
          </a:p>
        </p:txBody>
      </p:sp>
      <p:sp>
        <p:nvSpPr>
          <p:cNvPr id="3" name="Content Placeholder 2">
            <a:extLst>
              <a:ext uri="{FF2B5EF4-FFF2-40B4-BE49-F238E27FC236}">
                <a16:creationId xmlns:a16="http://schemas.microsoft.com/office/drawing/2014/main" id="{37F543DD-043A-7743-A914-4BD35CA1C688}"/>
              </a:ext>
            </a:extLst>
          </p:cNvPr>
          <p:cNvSpPr>
            <a:spLocks noGrp="1"/>
          </p:cNvSpPr>
          <p:nvPr>
            <p:ph idx="1" hasCustomPrompt="1"/>
          </p:nvPr>
        </p:nvSpPr>
        <p:spPr>
          <a:xfrm>
            <a:off x="6877051" y="339726"/>
            <a:ext cx="1908174" cy="542478"/>
          </a:xfrm>
          <a:prstGeom prst="rect">
            <a:avLst/>
          </a:prstGeom>
        </p:spPr>
        <p:txBody>
          <a:bodyPr lIns="0" tIns="0" rIns="0" bIns="0"/>
          <a:lstStyle>
            <a:lvl1pPr marL="36910" indent="0" algn="r" defTabSz="270000">
              <a:lnSpc>
                <a:spcPct val="100000"/>
              </a:lnSpc>
              <a:buNone/>
              <a:tabLst/>
              <a:defRPr sz="1000" b="0" i="0">
                <a:solidFill>
                  <a:schemeClr val="bg1"/>
                </a:solidFill>
                <a:latin typeface="+mn-lt"/>
                <a:ea typeface="Roboto Medium" panose="02000000000000000000" pitchFamily="2" charset="0"/>
              </a:defRPr>
            </a:lvl1pPr>
            <a:lvl2pPr marL="139303"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2pPr>
            <a:lvl3pPr marL="270271"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3pPr>
            <a:lvl4pPr marL="402431"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4pPr>
            <a:lvl5pPr marL="533400"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5pPr>
          </a:lstStyle>
          <a:p>
            <a:pPr lvl="0"/>
            <a:r>
              <a:rPr lang="en-US"/>
              <a:t>Date / publication (white/black)</a:t>
            </a:r>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hasCustomPrompt="1"/>
          </p:nvPr>
        </p:nvSpPr>
        <p:spPr>
          <a:xfrm>
            <a:off x="358774" y="4105351"/>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 (white or black text)</a:t>
            </a:r>
          </a:p>
        </p:txBody>
      </p:sp>
    </p:spTree>
    <p:extLst>
      <p:ext uri="{BB962C8B-B14F-4D97-AF65-F5344CB8AC3E}">
        <p14:creationId xmlns:p14="http://schemas.microsoft.com/office/powerpoint/2010/main" val="1831806424"/>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IC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293035036"/>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3056792519"/>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COLUMN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ABBF1310-C6E8-4747-8F27-E8B3BAE2CD43}"/>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25200140"/>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LUMN &amp; GRAPHIC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3368455E-248E-4A62-84CB-1504411DD432}"/>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3852958"/>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APHIC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10242343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1005669131"/>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NGLE COLUMN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102810A4-96FB-42BF-AA7B-3057FF99AC6B}"/>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4800510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LUMN &amp; GRAPHIC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F235B841-1D1F-46DF-839D-40ADD4D36BA1}"/>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61864820"/>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RAPHIC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1142319169"/>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INGLE COLUMN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D7370905-EA8F-408C-AF88-BA9535B1D73D}"/>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6250523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GNOFF / BAC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47949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tx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2295955569"/>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NGLE COLUMN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tx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8DA157DE-7020-4FC1-84EC-74C89F24A6F1}"/>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tx1"/>
                </a:solidFill>
                <a:latin typeface="+mn-lt"/>
                <a:ea typeface="Roboto Light" panose="02000000000000000000" pitchFamily="2" charset="0"/>
              </a:defRPr>
            </a:lvl1pPr>
            <a:lvl2pPr marL="180975" indent="-90488" defTabSz="270000">
              <a:lnSpc>
                <a:spcPct val="100000"/>
              </a:lnSpc>
              <a:tabLst/>
              <a:defRPr sz="1200" b="0" i="0">
                <a:solidFill>
                  <a:schemeClr val="tx1"/>
                </a:solidFill>
                <a:latin typeface="+mn-lt"/>
                <a:ea typeface="Roboto Light" panose="02000000000000000000" pitchFamily="2" charset="0"/>
              </a:defRPr>
            </a:lvl2pPr>
            <a:lvl3pPr marL="266700" indent="-85725" defTabSz="270000">
              <a:lnSpc>
                <a:spcPct val="100000"/>
              </a:lnSpc>
              <a:tabLst/>
              <a:defRPr sz="1200" b="0" i="0">
                <a:solidFill>
                  <a:schemeClr val="tx1"/>
                </a:solidFill>
                <a:latin typeface="+mn-lt"/>
                <a:ea typeface="Roboto Light" panose="02000000000000000000" pitchFamily="2" charset="0"/>
              </a:defRPr>
            </a:lvl3pPr>
            <a:lvl4pPr marL="357188" indent="-90488" defTabSz="270000">
              <a:lnSpc>
                <a:spcPct val="100000"/>
              </a:lnSpc>
              <a:tabLst/>
              <a:defRPr sz="1200" b="0" i="0">
                <a:solidFill>
                  <a:schemeClr val="tx1"/>
                </a:solidFill>
                <a:latin typeface="+mn-lt"/>
                <a:ea typeface="Roboto Light" panose="02000000000000000000" pitchFamily="2" charset="0"/>
              </a:defRPr>
            </a:lvl4pPr>
            <a:lvl5pPr marL="447675" indent="-90488" defTabSz="270000">
              <a:lnSpc>
                <a:spcPct val="100000"/>
              </a:lnSpc>
              <a:tabLst/>
              <a:defRPr sz="1200" b="0" i="0">
                <a:solidFill>
                  <a:schemeClr val="tx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7214310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UMN &amp; GRAPHIC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tx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EC013441-BF5B-4FB2-9553-87D53D6A71E6}"/>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tx1"/>
                </a:solidFill>
                <a:latin typeface="+mn-lt"/>
                <a:ea typeface="Roboto Light" panose="02000000000000000000" pitchFamily="2" charset="0"/>
              </a:defRPr>
            </a:lvl1pPr>
            <a:lvl2pPr marL="180975" indent="-90488" defTabSz="270000">
              <a:lnSpc>
                <a:spcPct val="100000"/>
              </a:lnSpc>
              <a:tabLst/>
              <a:defRPr sz="1200" b="0" i="0">
                <a:solidFill>
                  <a:schemeClr val="tx1"/>
                </a:solidFill>
                <a:latin typeface="+mn-lt"/>
                <a:ea typeface="Roboto Light" panose="02000000000000000000" pitchFamily="2" charset="0"/>
              </a:defRPr>
            </a:lvl2pPr>
            <a:lvl3pPr marL="266700" indent="-85725" defTabSz="270000">
              <a:lnSpc>
                <a:spcPct val="100000"/>
              </a:lnSpc>
              <a:tabLst/>
              <a:defRPr sz="1200" b="0" i="0">
                <a:solidFill>
                  <a:schemeClr val="tx1"/>
                </a:solidFill>
                <a:latin typeface="+mn-lt"/>
                <a:ea typeface="Roboto Light" panose="02000000000000000000" pitchFamily="2" charset="0"/>
              </a:defRPr>
            </a:lvl3pPr>
            <a:lvl4pPr marL="357188" indent="-90488" defTabSz="270000">
              <a:lnSpc>
                <a:spcPct val="100000"/>
              </a:lnSpc>
              <a:tabLst/>
              <a:defRPr sz="1200" b="0" i="0">
                <a:solidFill>
                  <a:schemeClr val="tx1"/>
                </a:solidFill>
                <a:latin typeface="+mn-lt"/>
                <a:ea typeface="Roboto Light" panose="02000000000000000000" pitchFamily="2" charset="0"/>
              </a:defRPr>
            </a:lvl4pPr>
            <a:lvl5pPr marL="447675" indent="-90488" defTabSz="270000">
              <a:lnSpc>
                <a:spcPct val="100000"/>
              </a:lnSpc>
              <a:tabLst/>
              <a:defRPr sz="1200" b="0" i="0">
                <a:solidFill>
                  <a:schemeClr val="tx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93170809"/>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GRAPHIC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4071453824"/>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1722763087"/>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COLUMN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F543DD-043A-7743-A914-4BD35CA1C688}"/>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887794908"/>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LUMN &amp; GRAPHIC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F543DD-043A-7743-A914-4BD35CA1C688}"/>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102291529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4181309582"/>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3435433018"/>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 COLUMN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D7370905-EA8F-408C-AF88-BA9535B1D73D}"/>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07223099"/>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UMN &amp; GRAPHIC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55CB3130-9E98-460A-9004-89B1D06444C6}"/>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1126268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1.jpeg"/><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1.jpe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heme" Target="../theme/theme5.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image" Target="../media/image1.jpeg"/><Relationship Id="rId5" Type="http://schemas.openxmlformats.org/officeDocument/2006/relationships/theme" Target="../theme/theme6.xml"/><Relationship Id="rId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1340583-71FA-4604-A78C-35C694524593}"/>
              </a:ext>
            </a:extLst>
          </p:cNvPr>
          <p:cNvSpPr/>
          <p:nvPr userDrawn="1"/>
        </p:nvSpPr>
        <p:spPr>
          <a:xfrm>
            <a:off x="0" y="0"/>
            <a:ext cx="9144000" cy="5143500"/>
          </a:xfrm>
          <a:prstGeom prst="rect">
            <a:avLst/>
          </a:prstGeom>
          <a:solidFill>
            <a:srgbClr val="0D22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8EAD7AA7-DF94-4AFF-A5FA-B3EEEEDACC32}"/>
              </a:ext>
            </a:extLst>
          </p:cNvPr>
          <p:cNvPicPr>
            <a:picLocks noChangeAspect="1"/>
          </p:cNvPicPr>
          <p:nvPr userDrawn="1"/>
        </p:nvPicPr>
        <p:blipFill>
          <a:blip r:embed="rId4"/>
          <a:stretch>
            <a:fillRect/>
          </a:stretch>
        </p:blipFill>
        <p:spPr>
          <a:xfrm>
            <a:off x="358775" y="339725"/>
            <a:ext cx="540000" cy="540000"/>
          </a:xfrm>
          <a:prstGeom prst="rect">
            <a:avLst/>
          </a:prstGeom>
        </p:spPr>
      </p:pic>
    </p:spTree>
    <p:extLst>
      <p:ext uri="{BB962C8B-B14F-4D97-AF65-F5344CB8AC3E}">
        <p14:creationId xmlns:p14="http://schemas.microsoft.com/office/powerpoint/2010/main" val="2324101128"/>
      </p:ext>
    </p:extLst>
  </p:cSld>
  <p:clrMap bg1="lt1" tx1="dk1" bg2="lt2" tx2="dk2" accent1="accent1" accent2="accent2" accent3="accent3" accent4="accent4" accent5="accent5" accent6="accent6" hlink="hlink" folHlink="folHlink"/>
  <p:sldLayoutIdLst>
    <p:sldLayoutId id="2147483687" r:id="rId1"/>
    <p:sldLayoutId id="2147483689"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0D22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97F51F27-3798-444E-B250-2F53A2AD8414}"/>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3019905254"/>
      </p:ext>
    </p:extLst>
  </p:cSld>
  <p:clrMap bg1="lt1" tx1="dk1" bg2="lt2" tx2="dk2" accent1="accent1" accent2="accent2" accent3="accent3" accent4="accent4" accent5="accent5" accent6="accent6" hlink="hlink" folHlink="folHlink"/>
  <p:sldLayoutIdLst>
    <p:sldLayoutId id="2147483681" r:id="rId1"/>
    <p:sldLayoutId id="2147483654" r:id="rId2"/>
    <p:sldLayoutId id="2147483676" r:id="rId3"/>
    <p:sldLayoutId id="2147483690"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0085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1C9D7517-DF94-49E7-B57E-2F2D4D40D4D7}"/>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4292818260"/>
      </p:ext>
    </p:extLst>
  </p:cSld>
  <p:clrMap bg1="lt1" tx1="dk1" bg2="lt2" tx2="dk2" accent1="accent1" accent2="accent2" accent3="accent3" accent4="accent4" accent5="accent5" accent6="accent6" hlink="hlink" folHlink="folHlink"/>
  <p:sldLayoutIdLst>
    <p:sldLayoutId id="2147483682" r:id="rId1"/>
    <p:sldLayoutId id="2147483664" r:id="rId2"/>
    <p:sldLayoutId id="2147483677" r:id="rId3"/>
    <p:sldLayoutId id="2147483691"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6D20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101E702B-CEDF-440D-AE34-A9C3CC1DC4AE}"/>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319148886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8E1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C3A427CD-10DF-40F8-B66D-2742A4BE1D00}"/>
              </a:ext>
            </a:extLst>
          </p:cNvPr>
          <p:cNvPicPr>
            <a:picLocks noChangeAspect="1"/>
          </p:cNvPicPr>
          <p:nvPr userDrawn="1"/>
        </p:nvPicPr>
        <p:blipFill>
          <a:blip r:embed="rId7"/>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210470728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067CC3DB-7876-44F5-93EB-E85646264B07}"/>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3910082721"/>
      </p:ext>
    </p:extLst>
  </p:cSld>
  <p:clrMap bg1="lt1" tx1="dk1" bg2="lt2" tx2="dk2" accent1="accent1" accent2="accent2" accent3="accent3" accent4="accent4" accent5="accent5" accent6="accent6" hlink="hlink" folHlink="folHlink"/>
  <p:sldLayoutIdLst>
    <p:sldLayoutId id="2147483683" r:id="rId1"/>
    <p:sldLayoutId id="2147483667" r:id="rId2"/>
    <p:sldLayoutId id="2147483678" r:id="rId3"/>
    <p:sldLayoutId id="2147483692"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6.xml"/><Relationship Id="rId5" Type="http://schemas.openxmlformats.org/officeDocument/2006/relationships/hyperlink" Target="https://docs.google.com/document/d/131yLyiix4KUVRktHTQSqKgImZnAVe94NbIBNYM6rLU0/edit" TargetMode="External"/><Relationship Id="rId4" Type="http://schemas.openxmlformats.org/officeDocument/2006/relationships/hyperlink" Target="https://digitalinsights.jisc.ac.uk/running-insights-surveys/our-resources/" TargetMode="Externa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cAGg3kH95t8lf-wQd4L2E11i8ZcOVtOqK7oAG4e9FrU/edit?usp=sharing"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hyperlink" Target="mailto:help@jisc.ac.uk?subject=Digital%20experience%20insights" TargetMode="External"/><Relationship Id="rId4" Type="http://schemas.openxmlformats.org/officeDocument/2006/relationships/hyperlink" Target="https://digitalinsights.jisc.ac.uk/running-insights-surveys/our-resources/" TargetMode="Externa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8.xml"/><Relationship Id="rId5" Type="http://schemas.openxmlformats.org/officeDocument/2006/relationships/hyperlink" Target="https://docs.google.com/document/d/131yLyiix4KUVRktHTQSqKgImZnAVe94NbIBNYM6rLU0/edit" TargetMode="External"/><Relationship Id="rId4" Type="http://schemas.openxmlformats.org/officeDocument/2006/relationships/hyperlink" Target="https://digitalinsights.jisc.ac.uk/running-insights-surveys/our-resource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8.xml"/><Relationship Id="rId5" Type="http://schemas.openxmlformats.org/officeDocument/2006/relationships/hyperlink" Target="https://docs.google.com/document/d/131yLyiix4KUVRktHTQSqKgImZnAVe94NbIBNYM6rLU0/edit" TargetMode="External"/><Relationship Id="rId4" Type="http://schemas.openxmlformats.org/officeDocument/2006/relationships/hyperlink" Target="https://digitalinsights.jisc.ac.uk/running-insights-surveys/our-resource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docs.google.com/document/d/131yLyiix4KUVRktHTQSqKgImZnAVe94NbIBNYM6rLU0/edit" TargetMode="External"/><Relationship Id="rId2" Type="http://schemas.openxmlformats.org/officeDocument/2006/relationships/hyperlink" Target="https://digitalinsights.jisc.ac.uk/running-insights-surveys/our-resources/"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docs.google.com/document/d/1cAGg3kH95t8lf-wQd4L2E11i8ZcOVtOqK7oAG4e9FrU/edit#heading=h.gjdgxs"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7AA6CB-5D21-4674-86F5-DE40783F2BD1}"/>
              </a:ext>
            </a:extLst>
          </p:cNvPr>
          <p:cNvSpPr>
            <a:spLocks noGrp="1"/>
          </p:cNvSpPr>
          <p:nvPr>
            <p:ph type="title"/>
          </p:nvPr>
        </p:nvSpPr>
        <p:spPr>
          <a:xfrm>
            <a:off x="358774" y="1757022"/>
            <a:ext cx="7605355" cy="341572"/>
          </a:xfrm>
        </p:spPr>
        <p:txBody>
          <a:bodyPr/>
          <a:lstStyle/>
          <a:p>
            <a:r>
              <a:rPr lang="en-US" dirty="0"/>
              <a:t>Digital experience insights survey: findings from teaching staff survey conducted </a:t>
            </a:r>
            <a:r>
              <a:rPr lang="en-US" dirty="0">
                <a:highlight>
                  <a:srgbClr val="8E1558"/>
                </a:highlight>
              </a:rPr>
              <a:t>[dates]</a:t>
            </a:r>
            <a:r>
              <a:rPr lang="en-US" dirty="0"/>
              <a:t> at </a:t>
            </a:r>
            <a:r>
              <a:rPr lang="en-US" dirty="0">
                <a:highlight>
                  <a:srgbClr val="8E1558"/>
                </a:highlight>
              </a:rPr>
              <a:t>[name of college or university]</a:t>
            </a:r>
            <a:r>
              <a:rPr lang="en-US" dirty="0"/>
              <a:t>​</a:t>
            </a:r>
            <a:endParaRPr lang="en-GB" dirty="0"/>
          </a:p>
        </p:txBody>
      </p:sp>
      <p:sp>
        <p:nvSpPr>
          <p:cNvPr id="4" name="Content Placeholder 3">
            <a:extLst>
              <a:ext uri="{FF2B5EF4-FFF2-40B4-BE49-F238E27FC236}">
                <a16:creationId xmlns:a16="http://schemas.microsoft.com/office/drawing/2014/main" id="{4B71AAEF-59C6-4153-987B-510C3B2B26E4}"/>
              </a:ext>
            </a:extLst>
          </p:cNvPr>
          <p:cNvSpPr>
            <a:spLocks noGrp="1"/>
          </p:cNvSpPr>
          <p:nvPr>
            <p:ph idx="4294967295"/>
          </p:nvPr>
        </p:nvSpPr>
        <p:spPr>
          <a:xfrm>
            <a:off x="6877051" y="339726"/>
            <a:ext cx="1908174" cy="542478"/>
          </a:xfrm>
          <a:prstGeom prst="rect">
            <a:avLst/>
          </a:prstGeom>
        </p:spPr>
        <p:txBody>
          <a:bodyPr lIns="91440" tIns="45720" rIns="91440" bIns="45720" anchor="t"/>
          <a:lstStyle/>
          <a:p>
            <a:pPr marL="0" indent="0" algn="r">
              <a:buNone/>
            </a:pPr>
            <a:r>
              <a:rPr lang="en-GB" sz="1200" dirty="0">
                <a:solidFill>
                  <a:schemeClr val="bg1"/>
                </a:solidFill>
              </a:rPr>
              <a:t>April</a:t>
            </a:r>
            <a:r>
              <a:rPr lang="en-GB" sz="1200">
                <a:solidFill>
                  <a:schemeClr val="bg1"/>
                </a:solidFill>
              </a:rPr>
              <a:t> 2022</a:t>
            </a:r>
          </a:p>
        </p:txBody>
      </p:sp>
    </p:spTree>
    <p:extLst>
      <p:ext uri="{BB962C8B-B14F-4D97-AF65-F5344CB8AC3E}">
        <p14:creationId xmlns:p14="http://schemas.microsoft.com/office/powerpoint/2010/main" val="1168070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3C8E-6372-4CE6-88BE-63E8B8922537}"/>
              </a:ext>
            </a:extLst>
          </p:cNvPr>
          <p:cNvSpPr>
            <a:spLocks noGrp="1"/>
          </p:cNvSpPr>
          <p:nvPr>
            <p:ph type="title"/>
          </p:nvPr>
        </p:nvSpPr>
        <p:spPr>
          <a:xfrm>
            <a:off x="358774" y="188650"/>
            <a:ext cx="6518277" cy="341572"/>
          </a:xfrm>
        </p:spPr>
        <p:txBody>
          <a:bodyPr/>
          <a:lstStyle/>
          <a:p>
            <a:r>
              <a:rPr lang="en-US" dirty="0"/>
              <a:t>Our survey sample</a:t>
            </a:r>
            <a:endParaRPr lang="en-GB" dirty="0"/>
          </a:p>
        </p:txBody>
      </p:sp>
      <p:sp>
        <p:nvSpPr>
          <p:cNvPr id="6" name="Content Placeholder 5">
            <a:extLst>
              <a:ext uri="{FF2B5EF4-FFF2-40B4-BE49-F238E27FC236}">
                <a16:creationId xmlns:a16="http://schemas.microsoft.com/office/drawing/2014/main" id="{0DF107C5-DE13-461A-B545-F872154370C4}"/>
              </a:ext>
            </a:extLst>
          </p:cNvPr>
          <p:cNvSpPr>
            <a:spLocks noGrp="1"/>
          </p:cNvSpPr>
          <p:nvPr>
            <p:ph idx="1"/>
          </p:nvPr>
        </p:nvSpPr>
        <p:spPr>
          <a:xfrm>
            <a:off x="358774" y="750362"/>
            <a:ext cx="6248760" cy="2788113"/>
          </a:xfrm>
        </p:spPr>
        <p:txBody>
          <a:bodyPr lIns="0" tIns="0" rIns="0" bIns="0" anchor="t"/>
          <a:lstStyle/>
          <a:p>
            <a:pPr marL="0" indent="0">
              <a:buNone/>
            </a:pPr>
            <a:r>
              <a:rPr lang="en-US" sz="1600" dirty="0">
                <a:ea typeface="Roboto Light"/>
              </a:rPr>
              <a:t>Percentage breakdown of teaching staff that responded to the survey versus all your teaching staff in your organisation, by gender (Q2).</a:t>
            </a:r>
          </a:p>
          <a:p>
            <a:pPr marL="0" indent="0">
              <a:buNone/>
            </a:pPr>
            <a:endParaRPr lang="en-US" sz="1600" dirty="0"/>
          </a:p>
          <a:p>
            <a:pPr marL="90170" indent="-90170"/>
            <a:endParaRPr lang="en-US" sz="1600" dirty="0">
              <a:cs typeface="Arial" panose="020B0604020202020204"/>
            </a:endParaRPr>
          </a:p>
          <a:p>
            <a:pPr marL="0" indent="0">
              <a:buNone/>
            </a:pPr>
            <a:endParaRPr lang="en-US" sz="1600" dirty="0">
              <a:highlight>
                <a:srgbClr val="000000"/>
              </a:highlight>
            </a:endParaRPr>
          </a:p>
          <a:p>
            <a:pPr marL="0" indent="0">
              <a:buNone/>
            </a:pPr>
            <a:endParaRPr lang="en-US" sz="1600" dirty="0">
              <a:highlight>
                <a:srgbClr val="000000"/>
              </a:highlight>
            </a:endParaRPr>
          </a:p>
          <a:p>
            <a:pPr marL="0" indent="0">
              <a:buNone/>
            </a:pPr>
            <a:endParaRPr lang="en-US" sz="1600" dirty="0">
              <a:highlight>
                <a:srgbClr val="000000"/>
              </a:highlight>
            </a:endParaRPr>
          </a:p>
          <a:p>
            <a:pPr marL="0" indent="0">
              <a:buNone/>
            </a:pPr>
            <a:endParaRPr lang="en-US" sz="1600" dirty="0">
              <a:highlight>
                <a:srgbClr val="000000"/>
              </a:highlight>
            </a:endParaRPr>
          </a:p>
          <a:p>
            <a:pPr marL="0" indent="0">
              <a:buNone/>
            </a:pPr>
            <a:r>
              <a:rPr lang="en-US" sz="1400" dirty="0">
                <a:highlight>
                  <a:srgbClr val="000000"/>
                </a:highlight>
              </a:rPr>
              <a:t>Does the DEI survey look representative of your total teaching staff? </a:t>
            </a:r>
          </a:p>
          <a:p>
            <a:pPr marL="0" indent="0">
              <a:buNone/>
            </a:pPr>
            <a:r>
              <a:rPr lang="en-US" sz="1400" dirty="0">
                <a:highlight>
                  <a:srgbClr val="000000"/>
                </a:highlight>
                <a:ea typeface="Roboto Light"/>
              </a:rPr>
              <a:t>Where relevant, you can copy and paste table above to create other breakdowns by ethnicity (Q3), number of years taught at organisation (Q1) and/or identified as being disabled or not (Q4).</a:t>
            </a:r>
            <a:endParaRPr lang="en-US" sz="1400" dirty="0">
              <a:highlight>
                <a:srgbClr val="000000"/>
              </a:highlight>
              <a:ea typeface="Roboto Light"/>
              <a:cs typeface="Arial"/>
            </a:endParaRPr>
          </a:p>
          <a:p>
            <a:pPr marL="0" indent="0">
              <a:buNone/>
            </a:pPr>
            <a:endParaRPr lang="en-US" sz="1600" dirty="0">
              <a:highlight>
                <a:srgbClr val="000000"/>
              </a:highlight>
            </a:endParaRPr>
          </a:p>
        </p:txBody>
      </p:sp>
      <p:pic>
        <p:nvPicPr>
          <p:cNvPr id="15" name="Graphic 14" descr="Group of people with solid fill">
            <a:extLst>
              <a:ext uri="{FF2B5EF4-FFF2-40B4-BE49-F238E27FC236}">
                <a16:creationId xmlns:a16="http://schemas.microsoft.com/office/drawing/2014/main" id="{CCB7DAF2-BD4E-4E27-AE22-E8D35015F6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16475" y="1273892"/>
            <a:ext cx="2701904" cy="2701904"/>
          </a:xfrm>
          <a:prstGeom prst="rect">
            <a:avLst/>
          </a:prstGeom>
          <a:effectLst>
            <a:outerShdw blurRad="50800" dist="38100" dir="18900000" algn="bl" rotWithShape="0">
              <a:prstClr val="black">
                <a:alpha val="40000"/>
              </a:prstClr>
            </a:outerShdw>
          </a:effectLst>
        </p:spPr>
      </p:pic>
      <p:graphicFrame>
        <p:nvGraphicFramePr>
          <p:cNvPr id="7" name="Table 6">
            <a:extLst>
              <a:ext uri="{FF2B5EF4-FFF2-40B4-BE49-F238E27FC236}">
                <a16:creationId xmlns:a16="http://schemas.microsoft.com/office/drawing/2014/main" id="{ADCDDBC7-17AC-4721-976E-423CD96C0A94}"/>
              </a:ext>
            </a:extLst>
          </p:cNvPr>
          <p:cNvGraphicFramePr>
            <a:graphicFrameLocks noGrp="1"/>
          </p:cNvGraphicFramePr>
          <p:nvPr>
            <p:extLst>
              <p:ext uri="{D42A27DB-BD31-4B8C-83A1-F6EECF244321}">
                <p14:modId xmlns:p14="http://schemas.microsoft.com/office/powerpoint/2010/main" val="2969101302"/>
              </p:ext>
            </p:extLst>
          </p:nvPr>
        </p:nvGraphicFramePr>
        <p:xfrm>
          <a:off x="358774" y="1623899"/>
          <a:ext cx="3151895" cy="1715793"/>
        </p:xfrm>
        <a:graphic>
          <a:graphicData uri="http://schemas.openxmlformats.org/drawingml/2006/table">
            <a:tbl>
              <a:tblPr firstRow="1" bandRow="1">
                <a:tableStyleId>{912C8C85-51F0-491E-9774-3900AFEF0FD7}</a:tableStyleId>
              </a:tblPr>
              <a:tblGrid>
                <a:gridCol w="999260">
                  <a:extLst>
                    <a:ext uri="{9D8B030D-6E8A-4147-A177-3AD203B41FA5}">
                      <a16:colId xmlns:a16="http://schemas.microsoft.com/office/drawing/2014/main" val="1019755238"/>
                    </a:ext>
                  </a:extLst>
                </a:gridCol>
                <a:gridCol w="955734">
                  <a:extLst>
                    <a:ext uri="{9D8B030D-6E8A-4147-A177-3AD203B41FA5}">
                      <a16:colId xmlns:a16="http://schemas.microsoft.com/office/drawing/2014/main" val="3587111748"/>
                    </a:ext>
                  </a:extLst>
                </a:gridCol>
                <a:gridCol w="1196901">
                  <a:extLst>
                    <a:ext uri="{9D8B030D-6E8A-4147-A177-3AD203B41FA5}">
                      <a16:colId xmlns:a16="http://schemas.microsoft.com/office/drawing/2014/main" val="3047347951"/>
                    </a:ext>
                  </a:extLst>
                </a:gridCol>
              </a:tblGrid>
              <a:tr h="0">
                <a:tc>
                  <a:txBody>
                    <a:bodyPr/>
                    <a:lstStyle/>
                    <a:p>
                      <a:endParaRPr lang="en-US" sz="1200" dirty="0">
                        <a:solidFill>
                          <a:schemeClr val="tx1"/>
                        </a:solidFill>
                        <a:latin typeface="Roboto black"/>
                      </a:endParaRPr>
                    </a:p>
                  </a:txBody>
                  <a:tcPr marL="57854" marR="57854" marT="28927" marB="28927" anchor="ctr"/>
                </a:tc>
                <a:tc>
                  <a:txBody>
                    <a:bodyPr/>
                    <a:lstStyle/>
                    <a:p>
                      <a:pPr algn="r"/>
                      <a:r>
                        <a:rPr lang="en-US" sz="1200" dirty="0">
                          <a:solidFill>
                            <a:schemeClr val="tx1"/>
                          </a:solidFill>
                        </a:rPr>
                        <a:t>DEI survey</a:t>
                      </a:r>
                      <a:endParaRPr lang="en-US" sz="1200" dirty="0">
                        <a:solidFill>
                          <a:schemeClr val="tx1"/>
                        </a:solidFill>
                        <a:latin typeface="Roboto black"/>
                      </a:endParaRPr>
                    </a:p>
                  </a:txBody>
                  <a:tcPr marL="57854" marR="57854" marT="28927" marB="28927" anchor="ctr"/>
                </a:tc>
                <a:tc>
                  <a:txBody>
                    <a:bodyPr/>
                    <a:lstStyle/>
                    <a:p>
                      <a:pPr algn="r"/>
                      <a:r>
                        <a:rPr lang="en-US" sz="1200" dirty="0">
                          <a:solidFill>
                            <a:schemeClr val="tx1"/>
                          </a:solidFill>
                        </a:rPr>
                        <a:t>All teaching staff at our organisation</a:t>
                      </a:r>
                      <a:endParaRPr lang="en-US" sz="1200" dirty="0">
                        <a:solidFill>
                          <a:schemeClr val="tx1"/>
                        </a:solidFill>
                        <a:latin typeface="Roboto black"/>
                      </a:endParaRPr>
                    </a:p>
                  </a:txBody>
                  <a:tcPr marL="57854" marR="57854" marT="28927" marB="28927" anchor="ctr"/>
                </a:tc>
                <a:extLst>
                  <a:ext uri="{0D108BD9-81ED-4DB2-BD59-A6C34878D82A}">
                    <a16:rowId xmlns:a16="http://schemas.microsoft.com/office/drawing/2014/main" val="1411736526"/>
                  </a:ext>
                </a:extLst>
              </a:tr>
              <a:tr h="285651">
                <a:tc>
                  <a:txBody>
                    <a:bodyPr/>
                    <a:lstStyle/>
                    <a:p>
                      <a:r>
                        <a:rPr lang="en-US" sz="1200" b="0" dirty="0">
                          <a:solidFill>
                            <a:schemeClr val="bg1"/>
                          </a:solidFill>
                          <a:latin typeface="+mj-lt"/>
                        </a:rPr>
                        <a:t>Female</a:t>
                      </a:r>
                      <a:endParaRPr lang="en-US" sz="1200" b="1" dirty="0">
                        <a:solidFill>
                          <a:schemeClr val="bg1"/>
                        </a:solidFill>
                        <a:latin typeface="+mj-lt"/>
                      </a:endParaRPr>
                    </a:p>
                  </a:txBody>
                  <a:tcPr marL="57854" marR="57854" marT="28927" marB="28927" anchor="ctr"/>
                </a:tc>
                <a:tc>
                  <a:txBody>
                    <a:bodyPr/>
                    <a:lstStyle/>
                    <a:p>
                      <a:pPr algn="r"/>
                      <a:r>
                        <a:rPr lang="en-US" sz="1200" dirty="0">
                          <a:solidFill>
                            <a:schemeClr val="bg1"/>
                          </a:solidFill>
                          <a:highlight>
                            <a:srgbClr val="8E1558"/>
                          </a:highlight>
                        </a:rPr>
                        <a:t>XX%</a:t>
                      </a:r>
                      <a:endParaRPr lang="en-US" sz="1200" dirty="0">
                        <a:solidFill>
                          <a:schemeClr val="bg1"/>
                        </a:solidFill>
                        <a:highlight>
                          <a:srgbClr val="8E1558"/>
                        </a:highlight>
                        <a:latin typeface="Roboto black"/>
                      </a:endParaRPr>
                    </a:p>
                  </a:txBody>
                  <a:tcPr marL="57854" marR="57854" marT="28927" marB="28927" anchor="ctr"/>
                </a:tc>
                <a:tc>
                  <a:txBody>
                    <a:bodyPr/>
                    <a:lstStyle/>
                    <a:p>
                      <a:pPr algn="r"/>
                      <a:r>
                        <a:rPr lang="en-US" sz="1200" dirty="0">
                          <a:solidFill>
                            <a:schemeClr val="bg1"/>
                          </a:solidFill>
                          <a:highlight>
                            <a:srgbClr val="8E1558"/>
                          </a:highlight>
                        </a:rPr>
                        <a:t>XX%</a:t>
                      </a:r>
                      <a:endParaRPr lang="en-US" sz="12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727645565"/>
                  </a:ext>
                </a:extLst>
              </a:tr>
              <a:tr h="315311">
                <a:tc>
                  <a:txBody>
                    <a:bodyPr/>
                    <a:lstStyle/>
                    <a:p>
                      <a:r>
                        <a:rPr lang="en-GB" sz="1200" b="0" dirty="0">
                          <a:solidFill>
                            <a:schemeClr val="bg1"/>
                          </a:solidFill>
                          <a:latin typeface="+mj-lt"/>
                        </a:rPr>
                        <a:t>Male</a:t>
                      </a:r>
                      <a:endParaRPr lang="en-GB" sz="1200" b="1" dirty="0">
                        <a:solidFill>
                          <a:schemeClr val="bg1"/>
                        </a:solidFill>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highlight>
                            <a:srgbClr val="8E1558"/>
                          </a:highlight>
                        </a:rPr>
                        <a:t>XX%</a:t>
                      </a:r>
                      <a:endParaRPr lang="en-US" sz="1200" dirty="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highlight>
                            <a:srgbClr val="8E1558"/>
                          </a:highlight>
                        </a:rPr>
                        <a:t>XX%</a:t>
                      </a:r>
                      <a:endParaRPr lang="en-US" sz="12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229634136"/>
                  </a:ext>
                </a:extLst>
              </a:tr>
              <a:tr h="508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latin typeface="+mj-lt"/>
                        </a:rPr>
                        <a:t>Other eg non-binary</a:t>
                      </a:r>
                      <a:endParaRPr lang="en-US" sz="12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highlight>
                            <a:srgbClr val="8E1558"/>
                          </a:highlight>
                        </a:rPr>
                        <a:t>XX%</a:t>
                      </a:r>
                      <a:endParaRPr lang="en-US" sz="1200" dirty="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highlight>
                            <a:srgbClr val="8E1558"/>
                          </a:highlight>
                        </a:rPr>
                        <a:t>XX%</a:t>
                      </a:r>
                      <a:endParaRPr lang="en-US" sz="12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3122614340"/>
                  </a:ext>
                </a:extLst>
              </a:tr>
            </a:tbl>
          </a:graphicData>
        </a:graphic>
      </p:graphicFrame>
    </p:spTree>
    <p:extLst>
      <p:ext uri="{BB962C8B-B14F-4D97-AF65-F5344CB8AC3E}">
        <p14:creationId xmlns:p14="http://schemas.microsoft.com/office/powerpoint/2010/main" val="765314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1EE79-A8B9-434B-98C6-E0FE8B0D8DAD}"/>
              </a:ext>
            </a:extLst>
          </p:cNvPr>
          <p:cNvSpPr>
            <a:spLocks noGrp="1"/>
          </p:cNvSpPr>
          <p:nvPr>
            <p:ph type="title"/>
          </p:nvPr>
        </p:nvSpPr>
        <p:spPr/>
        <p:txBody>
          <a:bodyPr/>
          <a:lstStyle/>
          <a:p>
            <a:r>
              <a:rPr lang="en-US" dirty="0"/>
              <a:t>T1: </a:t>
            </a:r>
            <a:r>
              <a:rPr lang="en-GB" dirty="0"/>
              <a:t>Devices used regularly for teaching</a:t>
            </a:r>
          </a:p>
        </p:txBody>
      </p:sp>
      <p:sp>
        <p:nvSpPr>
          <p:cNvPr id="6" name="Content Placeholder 5">
            <a:extLst>
              <a:ext uri="{FF2B5EF4-FFF2-40B4-BE49-F238E27FC236}">
                <a16:creationId xmlns:a16="http://schemas.microsoft.com/office/drawing/2014/main" id="{B747660D-21F0-45AC-856F-F9E0DFEC0BB7}"/>
              </a:ext>
            </a:extLst>
          </p:cNvPr>
          <p:cNvSpPr>
            <a:spLocks noGrp="1"/>
          </p:cNvSpPr>
          <p:nvPr>
            <p:ph idx="1"/>
          </p:nvPr>
        </p:nvSpPr>
        <p:spPr>
          <a:xfrm>
            <a:off x="358776" y="798690"/>
            <a:ext cx="8267773" cy="576454"/>
          </a:xfrm>
        </p:spPr>
        <p:txBody>
          <a:bodyPr/>
          <a:lstStyle/>
          <a:p>
            <a:pPr marL="0" indent="0">
              <a:buNone/>
            </a:pPr>
            <a:r>
              <a:rPr lang="en-US" sz="1600" b="1" dirty="0">
                <a:highlight>
                  <a:srgbClr val="000000"/>
                </a:highlight>
              </a:rPr>
              <a:t>(Q5</a:t>
            </a:r>
            <a:r>
              <a:rPr lang="en-US" sz="1600" b="1" dirty="0">
                <a:solidFill>
                  <a:schemeClr val="bg1"/>
                </a:solidFill>
                <a:highlight>
                  <a:srgbClr val="000000"/>
                </a:highlight>
              </a:rPr>
              <a:t>).</a:t>
            </a:r>
            <a:r>
              <a:rPr lang="en-US" sz="1600" b="1" dirty="0">
                <a:solidFill>
                  <a:schemeClr val="bg1"/>
                </a:solidFill>
              </a:rPr>
              <a:t> </a:t>
            </a:r>
            <a:r>
              <a:rPr lang="en-US" sz="1600" dirty="0">
                <a:solidFill>
                  <a:schemeClr val="bg1"/>
                </a:solidFill>
              </a:rPr>
              <a:t>Teaching staff </a:t>
            </a:r>
            <a:r>
              <a:rPr lang="en-US" sz="1600" dirty="0"/>
              <a:t>were asked, </a:t>
            </a:r>
            <a:r>
              <a:rPr lang="en-GB" sz="1600" dirty="0"/>
              <a:t>which of these devices they regularly used for teaching? </a:t>
            </a:r>
            <a:r>
              <a:rPr lang="en-US" sz="1600" dirty="0"/>
              <a:t>(they could tick all that applied).</a:t>
            </a:r>
          </a:p>
        </p:txBody>
      </p:sp>
      <p:graphicFrame>
        <p:nvGraphicFramePr>
          <p:cNvPr id="9" name="Chart 8" descr="Example of bar chart showing responses to question 22.">
            <a:extLst>
              <a:ext uri="{FF2B5EF4-FFF2-40B4-BE49-F238E27FC236}">
                <a16:creationId xmlns:a16="http://schemas.microsoft.com/office/drawing/2014/main" id="{B5DA0F36-F249-4989-83D5-7E8BAE9642C2}"/>
              </a:ext>
            </a:extLst>
          </p:cNvPr>
          <p:cNvGraphicFramePr>
            <a:graphicFrameLocks/>
          </p:cNvGraphicFramePr>
          <p:nvPr>
            <p:extLst>
              <p:ext uri="{D42A27DB-BD31-4B8C-83A1-F6EECF244321}">
                <p14:modId xmlns:p14="http://schemas.microsoft.com/office/powerpoint/2010/main" val="3979695939"/>
              </p:ext>
            </p:extLst>
          </p:nvPr>
        </p:nvGraphicFramePr>
        <p:xfrm>
          <a:off x="432391" y="1492536"/>
          <a:ext cx="8009860" cy="331123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85F8973E-86EB-4966-9D81-D5B41C829383}"/>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4292712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702BBC2-42D9-46DF-8077-2C00275BA627}"/>
              </a:ext>
            </a:extLst>
          </p:cNvPr>
          <p:cNvSpPr>
            <a:spLocks noGrp="1"/>
          </p:cNvSpPr>
          <p:nvPr>
            <p:ph type="title"/>
          </p:nvPr>
        </p:nvSpPr>
        <p:spPr/>
        <p:txBody>
          <a:bodyPr/>
          <a:lstStyle/>
          <a:p>
            <a:r>
              <a:rPr lang="en-US"/>
              <a:t>Theme two (T2)</a:t>
            </a:r>
            <a:endParaRPr lang="en-GB"/>
          </a:p>
        </p:txBody>
      </p:sp>
      <p:sp>
        <p:nvSpPr>
          <p:cNvPr id="8" name="Text Placeholder 7">
            <a:extLst>
              <a:ext uri="{FF2B5EF4-FFF2-40B4-BE49-F238E27FC236}">
                <a16:creationId xmlns:a16="http://schemas.microsoft.com/office/drawing/2014/main" id="{6CD16779-2F55-42DB-A916-536A3CF8B122}"/>
              </a:ext>
            </a:extLst>
          </p:cNvPr>
          <p:cNvSpPr>
            <a:spLocks noGrp="1"/>
          </p:cNvSpPr>
          <p:nvPr>
            <p:ph type="body" idx="13"/>
          </p:nvPr>
        </p:nvSpPr>
        <p:spPr/>
        <p:txBody>
          <a:bodyPr/>
          <a:lstStyle/>
          <a:p>
            <a:r>
              <a:rPr lang="en-US"/>
              <a:t>Technology at your organisation</a:t>
            </a:r>
            <a:endParaRPr lang="en-GB"/>
          </a:p>
        </p:txBody>
      </p:sp>
    </p:spTree>
    <p:extLst>
      <p:ext uri="{BB962C8B-B14F-4D97-AF65-F5344CB8AC3E}">
        <p14:creationId xmlns:p14="http://schemas.microsoft.com/office/powerpoint/2010/main" val="3089894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3C8E-6372-4CE6-88BE-63E8B8922537}"/>
              </a:ext>
            </a:extLst>
          </p:cNvPr>
          <p:cNvSpPr>
            <a:spLocks noGrp="1"/>
          </p:cNvSpPr>
          <p:nvPr>
            <p:ph type="title"/>
          </p:nvPr>
        </p:nvSpPr>
        <p:spPr/>
        <p:txBody>
          <a:bodyPr/>
          <a:lstStyle/>
          <a:p>
            <a:r>
              <a:rPr lang="en-US" dirty="0"/>
              <a:t>T2: Digital platforms and services at your organisation</a:t>
            </a:r>
            <a:endParaRPr lang="en-GB" dirty="0"/>
          </a:p>
        </p:txBody>
      </p:sp>
      <p:sp>
        <p:nvSpPr>
          <p:cNvPr id="6" name="Content Placeholder 5">
            <a:extLst>
              <a:ext uri="{FF2B5EF4-FFF2-40B4-BE49-F238E27FC236}">
                <a16:creationId xmlns:a16="http://schemas.microsoft.com/office/drawing/2014/main" id="{0DF107C5-DE13-461A-B545-F872154370C4}"/>
              </a:ext>
            </a:extLst>
          </p:cNvPr>
          <p:cNvSpPr>
            <a:spLocks noGrp="1"/>
          </p:cNvSpPr>
          <p:nvPr>
            <p:ph idx="1"/>
          </p:nvPr>
        </p:nvSpPr>
        <p:spPr>
          <a:xfrm>
            <a:off x="358775" y="1623231"/>
            <a:ext cx="4649953" cy="2478136"/>
          </a:xfrm>
        </p:spPr>
        <p:txBody>
          <a:bodyPr/>
          <a:lstStyle/>
          <a:p>
            <a:pPr marL="177800" indent="-177800"/>
            <a:r>
              <a:rPr lang="en-US" sz="1600" b="1" dirty="0">
                <a:highlight>
                  <a:srgbClr val="000000"/>
                </a:highlight>
              </a:rPr>
              <a:t>(Q8a)</a:t>
            </a:r>
            <a:r>
              <a:rPr lang="en-US" sz="1600" b="1" dirty="0"/>
              <a:t>. </a:t>
            </a:r>
            <a:r>
              <a:rPr lang="en-US" sz="1600" dirty="0">
                <a:highlight>
                  <a:srgbClr val="000000"/>
                </a:highlight>
              </a:rPr>
              <a:t>XX%</a:t>
            </a:r>
            <a:r>
              <a:rPr lang="en-US" sz="1600" dirty="0"/>
              <a:t> agreed we supported them to use their own devices</a:t>
            </a:r>
          </a:p>
          <a:p>
            <a:pPr marL="177800" indent="-177800"/>
            <a:r>
              <a:rPr lang="en-US" sz="1600" b="1" dirty="0">
                <a:highlight>
                  <a:srgbClr val="000000"/>
                </a:highlight>
              </a:rPr>
              <a:t>(Q8b)</a:t>
            </a:r>
            <a:r>
              <a:rPr lang="en-US" sz="1600" b="1" dirty="0"/>
              <a:t>. </a:t>
            </a:r>
            <a:r>
              <a:rPr lang="en-US" sz="1600" dirty="0">
                <a:highlight>
                  <a:srgbClr val="000000"/>
                </a:highlight>
              </a:rPr>
              <a:t>XX%</a:t>
            </a:r>
            <a:r>
              <a:rPr lang="en-US" sz="1600" dirty="0"/>
              <a:t> </a:t>
            </a:r>
            <a:r>
              <a:rPr lang="en-GB" sz="1600" dirty="0"/>
              <a:t>agreed we supported them to access online platforms and services off site</a:t>
            </a:r>
          </a:p>
          <a:p>
            <a:pPr marL="177800" indent="-177800"/>
            <a:r>
              <a:rPr lang="en-US" sz="1600" b="1" dirty="0">
                <a:highlight>
                  <a:srgbClr val="000000"/>
                </a:highlight>
              </a:rPr>
              <a:t>(Q8c)</a:t>
            </a:r>
            <a:r>
              <a:rPr lang="en-US" sz="1600" b="1" dirty="0"/>
              <a:t>. </a:t>
            </a:r>
            <a:r>
              <a:rPr lang="en-US" sz="1600" dirty="0">
                <a:highlight>
                  <a:srgbClr val="000000"/>
                </a:highlight>
              </a:rPr>
              <a:t>XX%</a:t>
            </a:r>
            <a:r>
              <a:rPr lang="en-US" sz="1600" dirty="0"/>
              <a:t> agreed we communicated effectively online, eg messaging, notifications</a:t>
            </a:r>
          </a:p>
          <a:p>
            <a:pPr marL="177800" indent="-177800"/>
            <a:r>
              <a:rPr lang="en-US" sz="1600" b="1" dirty="0">
                <a:highlight>
                  <a:srgbClr val="000000"/>
                </a:highlight>
              </a:rPr>
              <a:t>(Q8d)</a:t>
            </a:r>
            <a:r>
              <a:rPr lang="en-US" sz="1600" b="1" dirty="0"/>
              <a:t>. </a:t>
            </a:r>
            <a:r>
              <a:rPr lang="en-US" sz="1600" dirty="0">
                <a:highlight>
                  <a:srgbClr val="000000"/>
                </a:highlight>
              </a:rPr>
              <a:t>XX%</a:t>
            </a:r>
            <a:r>
              <a:rPr lang="en-US" sz="1600" dirty="0"/>
              <a:t> agreed we gave them the chance to be involved in decisions about teaching platforms</a:t>
            </a:r>
          </a:p>
          <a:p>
            <a:endParaRPr lang="en-US" sz="1600" dirty="0"/>
          </a:p>
        </p:txBody>
      </p:sp>
      <p:pic>
        <p:nvPicPr>
          <p:cNvPr id="7" name="Graphic 6">
            <a:extLst>
              <a:ext uri="{FF2B5EF4-FFF2-40B4-BE49-F238E27FC236}">
                <a16:creationId xmlns:a16="http://schemas.microsoft.com/office/drawing/2014/main" id="{D4317FC4-56AC-4F8C-A997-5A39570825A5}"/>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65326" y="1424699"/>
            <a:ext cx="2676668" cy="2676668"/>
          </a:xfrm>
          <a:prstGeom prst="rect">
            <a:avLst/>
          </a:prstGeom>
          <a:effectLst>
            <a:outerShdw blurRad="50800" dist="38100" dir="16200000" rotWithShape="0">
              <a:prstClr val="black">
                <a:alpha val="40000"/>
              </a:prstClr>
            </a:outerShdw>
          </a:effectLst>
        </p:spPr>
      </p:pic>
    </p:spTree>
    <p:extLst>
      <p:ext uri="{BB962C8B-B14F-4D97-AF65-F5344CB8AC3E}">
        <p14:creationId xmlns:p14="http://schemas.microsoft.com/office/powerpoint/2010/main" val="3934983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3C8E-6372-4CE6-88BE-63E8B8922537}"/>
              </a:ext>
            </a:extLst>
          </p:cNvPr>
          <p:cNvSpPr>
            <a:spLocks noGrp="1"/>
          </p:cNvSpPr>
          <p:nvPr>
            <p:ph type="title"/>
          </p:nvPr>
        </p:nvSpPr>
        <p:spPr>
          <a:xfrm>
            <a:off x="358774" y="339725"/>
            <a:ext cx="8005998" cy="341572"/>
          </a:xfrm>
        </p:spPr>
        <p:txBody>
          <a:bodyPr/>
          <a:lstStyle/>
          <a:p>
            <a:r>
              <a:rPr lang="en-US" dirty="0"/>
              <a:t>T2: Digital tool or app really useful for teaching</a:t>
            </a:r>
            <a:endParaRPr lang="en-GB" dirty="0"/>
          </a:p>
        </p:txBody>
      </p:sp>
      <p:sp>
        <p:nvSpPr>
          <p:cNvPr id="7" name="Content Placeholder 5">
            <a:extLst>
              <a:ext uri="{FF2B5EF4-FFF2-40B4-BE49-F238E27FC236}">
                <a16:creationId xmlns:a16="http://schemas.microsoft.com/office/drawing/2014/main" id="{D2EDA545-53ED-4049-B371-F69646DF32DD}"/>
              </a:ext>
            </a:extLst>
          </p:cNvPr>
          <p:cNvSpPr>
            <a:spLocks noGrp="1"/>
          </p:cNvSpPr>
          <p:nvPr>
            <p:ph idx="1"/>
          </p:nvPr>
        </p:nvSpPr>
        <p:spPr>
          <a:xfrm>
            <a:off x="255589" y="1065214"/>
            <a:ext cx="5326346" cy="2282286"/>
          </a:xfrm>
        </p:spPr>
        <p:txBody>
          <a:bodyPr/>
          <a:lstStyle/>
          <a:p>
            <a:pPr marL="0" indent="0">
              <a:buNone/>
            </a:pPr>
            <a:r>
              <a:rPr lang="en-US" sz="1600" b="1" dirty="0">
                <a:highlight>
                  <a:srgbClr val="000000"/>
                </a:highlight>
              </a:rPr>
              <a:t>(Q9)</a:t>
            </a:r>
            <a:r>
              <a:rPr lang="en-US" sz="1600" b="1" dirty="0"/>
              <a:t>. </a:t>
            </a:r>
            <a:r>
              <a:rPr lang="en-US" sz="1600" dirty="0"/>
              <a:t>Teaching staff were asked </a:t>
            </a:r>
            <a:r>
              <a:rPr lang="en-GB" sz="1600" dirty="0"/>
              <a:t>to give an example of a digital tool or app they found really useful for teaching.</a:t>
            </a:r>
            <a:endParaRPr lang="en-US" sz="1600" dirty="0"/>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000000"/>
                </a:highlight>
              </a:rPr>
              <a:t>XX% of teaching staff that commented mentioned this…</a:t>
            </a:r>
          </a:p>
          <a:p>
            <a:pPr marL="361950" lvl="1" indent="-271463"/>
            <a:r>
              <a:rPr lang="en-US" sz="1600" dirty="0">
                <a:highlight>
                  <a:srgbClr val="000000"/>
                </a:highlight>
              </a:rPr>
              <a:t>XX% of teaching staff that commented mentioned this…</a:t>
            </a:r>
          </a:p>
          <a:p>
            <a:endParaRPr lang="en-GB" sz="1600" dirty="0"/>
          </a:p>
        </p:txBody>
      </p:sp>
      <p:pic>
        <p:nvPicPr>
          <p:cNvPr id="4" name="Graphic 3">
            <a:extLst>
              <a:ext uri="{FF2B5EF4-FFF2-40B4-BE49-F238E27FC236}">
                <a16:creationId xmlns:a16="http://schemas.microsoft.com/office/drawing/2014/main" id="{184702C5-3FB6-43F4-998B-5A83B0FB049F}"/>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125235" y="1369442"/>
            <a:ext cx="2404616" cy="2404616"/>
          </a:xfrm>
          <a:prstGeom prst="rect">
            <a:avLst/>
          </a:prstGeom>
          <a:effectLst>
            <a:outerShdw blurRad="50800" dist="38100" dir="2700000" algn="tl" rotWithShape="0">
              <a:prstClr val="black">
                <a:alpha val="40000"/>
              </a:prstClr>
            </a:outerShdw>
          </a:effectLst>
        </p:spPr>
      </p:pic>
      <p:sp>
        <p:nvSpPr>
          <p:cNvPr id="6" name="TextBox 5">
            <a:extLst>
              <a:ext uri="{FF2B5EF4-FFF2-40B4-BE49-F238E27FC236}">
                <a16:creationId xmlns:a16="http://schemas.microsoft.com/office/drawing/2014/main" id="{C5069F44-2D38-4864-9FAA-1F6F1B093451}"/>
              </a:ext>
            </a:extLst>
          </p:cNvPr>
          <p:cNvSpPr txBox="1"/>
          <p:nvPr/>
        </p:nvSpPr>
        <p:spPr>
          <a:xfrm>
            <a:off x="358774" y="3857362"/>
            <a:ext cx="5986367" cy="1161857"/>
          </a:xfrm>
          <a:prstGeom prst="rect">
            <a:avLst/>
          </a:prstGeom>
          <a:noFill/>
        </p:spPr>
        <p:txBody>
          <a:bodyPr wrap="square" rtlCol="0">
            <a:spAutoFit/>
          </a:bodyPr>
          <a:lstStyle/>
          <a:p>
            <a:r>
              <a:rPr lang="en-US" sz="1400" dirty="0">
                <a:solidFill>
                  <a:schemeClr val="bg1"/>
                </a:solidFill>
                <a:highlight>
                  <a:srgbClr val="000000"/>
                </a:highlight>
              </a:rPr>
              <a:t>[Download your free text data via Jisc online surveys ‘</a:t>
            </a:r>
            <a:r>
              <a:rPr lang="en-US" sz="1400" dirty="0" err="1">
                <a:solidFill>
                  <a:schemeClr val="bg1"/>
                </a:solidFill>
                <a:highlight>
                  <a:srgbClr val="000000"/>
                </a:highlight>
              </a:rPr>
              <a:t>analyse</a:t>
            </a:r>
            <a:r>
              <a:rPr lang="en-US" sz="1400" dirty="0">
                <a:solidFill>
                  <a:schemeClr val="bg1"/>
                </a:solidFill>
                <a:highlight>
                  <a:srgbClr val="000000"/>
                </a:highlight>
              </a:rPr>
              <a:t>’ area, open in Word or Excel, read the feedback and try to group into themes (see accompanying Excel sheet to carry out grouping </a:t>
            </a:r>
            <a:r>
              <a:rPr lang="en-US" sz="1400" dirty="0">
                <a:solidFill>
                  <a:schemeClr val="bg1"/>
                </a:solidFill>
                <a:highlight>
                  <a:srgbClr val="000000"/>
                </a:highlight>
                <a:hlinkClick r:id="rId4">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 Also, the guide to analysing your qualitative data can be found </a:t>
            </a:r>
            <a:r>
              <a:rPr lang="en-US" sz="1400" dirty="0">
                <a:solidFill>
                  <a:schemeClr val="bg1"/>
                </a:solidFill>
                <a:highlight>
                  <a:srgbClr val="000000"/>
                </a:highlight>
                <a:hlinkClick r:id="rId5">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a:t>
            </a:r>
          </a:p>
          <a:p>
            <a:endParaRPr lang="en-GB" dirty="0">
              <a:solidFill>
                <a:schemeClr val="bg1"/>
              </a:solidFill>
            </a:endParaRPr>
          </a:p>
        </p:txBody>
      </p:sp>
    </p:spTree>
    <p:extLst>
      <p:ext uri="{BB962C8B-B14F-4D97-AF65-F5344CB8AC3E}">
        <p14:creationId xmlns:p14="http://schemas.microsoft.com/office/powerpoint/2010/main" val="1170402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3CAC-4ADF-4073-9832-D9B2BD9C0F29}"/>
              </a:ext>
            </a:extLst>
          </p:cNvPr>
          <p:cNvSpPr>
            <a:spLocks noGrp="1"/>
          </p:cNvSpPr>
          <p:nvPr>
            <p:ph type="title"/>
          </p:nvPr>
        </p:nvSpPr>
        <p:spPr>
          <a:xfrm>
            <a:off x="358775" y="339725"/>
            <a:ext cx="5557530" cy="341572"/>
          </a:xfrm>
        </p:spPr>
        <p:txBody>
          <a:bodyPr/>
          <a:lstStyle/>
          <a:p>
            <a:r>
              <a:rPr lang="en-US" dirty="0"/>
              <a:t>T2: Overall quality of the online teaching environment</a:t>
            </a:r>
            <a:endParaRPr lang="en-GB" dirty="0"/>
          </a:p>
        </p:txBody>
      </p:sp>
      <p:sp>
        <p:nvSpPr>
          <p:cNvPr id="6" name="Content Placeholder 5">
            <a:extLst>
              <a:ext uri="{FF2B5EF4-FFF2-40B4-BE49-F238E27FC236}">
                <a16:creationId xmlns:a16="http://schemas.microsoft.com/office/drawing/2014/main" id="{8CAAD266-73ED-459D-8F4D-1496E066E0F4}"/>
              </a:ext>
            </a:extLst>
          </p:cNvPr>
          <p:cNvSpPr>
            <a:spLocks noGrp="1"/>
          </p:cNvSpPr>
          <p:nvPr>
            <p:ph idx="1"/>
          </p:nvPr>
        </p:nvSpPr>
        <p:spPr>
          <a:xfrm>
            <a:off x="358775" y="1174382"/>
            <a:ext cx="8296048" cy="1026564"/>
          </a:xfrm>
        </p:spPr>
        <p:txBody>
          <a:bodyPr/>
          <a:lstStyle/>
          <a:p>
            <a:pPr marL="0" indent="0">
              <a:buNone/>
            </a:pPr>
            <a:r>
              <a:rPr lang="en-US" sz="1600" b="1" dirty="0">
                <a:highlight>
                  <a:srgbClr val="000000"/>
                </a:highlight>
              </a:rPr>
              <a:t>(Q10)</a:t>
            </a:r>
            <a:r>
              <a:rPr lang="en-US" sz="1600" b="1" dirty="0"/>
              <a:t>. </a:t>
            </a:r>
            <a:r>
              <a:rPr lang="en-US" sz="1600" dirty="0"/>
              <a:t>Teaching staff were asked to provide an overall rating</a:t>
            </a:r>
            <a:r>
              <a:rPr lang="en-GB" sz="1600" dirty="0"/>
              <a:t> for the quality of the online teaching environment. </a:t>
            </a:r>
            <a:r>
              <a:rPr lang="en-US" sz="1600" dirty="0">
                <a:highlight>
                  <a:srgbClr val="000000"/>
                </a:highlight>
              </a:rPr>
              <a:t>XX%</a:t>
            </a:r>
            <a:r>
              <a:rPr lang="en-US" sz="1600" dirty="0"/>
              <a:t> rated us as good or above.</a:t>
            </a:r>
          </a:p>
          <a:p>
            <a:pPr marL="177800" indent="-177800"/>
            <a:r>
              <a:rPr lang="en-US" sz="1600" dirty="0">
                <a:highlight>
                  <a:srgbClr val="000000"/>
                </a:highlight>
              </a:rPr>
              <a:t>[Add any insights from the data here]</a:t>
            </a:r>
          </a:p>
          <a:p>
            <a:pPr marL="0" indent="0">
              <a:buNone/>
            </a:pPr>
            <a:endParaRPr lang="en-GB" sz="1600" dirty="0"/>
          </a:p>
        </p:txBody>
      </p:sp>
      <p:graphicFrame>
        <p:nvGraphicFramePr>
          <p:cNvPr id="9" name="Chart 8" descr="Example of bar chart showing responses to question 19.">
            <a:extLst>
              <a:ext uri="{FF2B5EF4-FFF2-40B4-BE49-F238E27FC236}">
                <a16:creationId xmlns:a16="http://schemas.microsoft.com/office/drawing/2014/main" id="{DFEE8C74-7138-4BC7-A7FD-683E925BF346}"/>
              </a:ext>
            </a:extLst>
          </p:cNvPr>
          <p:cNvGraphicFramePr>
            <a:graphicFrameLocks/>
          </p:cNvGraphicFramePr>
          <p:nvPr>
            <p:extLst>
              <p:ext uri="{D42A27DB-BD31-4B8C-83A1-F6EECF244321}">
                <p14:modId xmlns:p14="http://schemas.microsoft.com/office/powerpoint/2010/main" val="2540348231"/>
              </p:ext>
            </p:extLst>
          </p:nvPr>
        </p:nvGraphicFramePr>
        <p:xfrm>
          <a:off x="487986" y="2147778"/>
          <a:ext cx="7897257" cy="27016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B991A906-8539-4F10-9D8B-6B4FEC18850D}"/>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881198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3CAC-4ADF-4073-9832-D9B2BD9C0F29}"/>
              </a:ext>
            </a:extLst>
          </p:cNvPr>
          <p:cNvSpPr>
            <a:spLocks noGrp="1"/>
          </p:cNvSpPr>
          <p:nvPr>
            <p:ph type="title"/>
          </p:nvPr>
        </p:nvSpPr>
        <p:spPr>
          <a:xfrm>
            <a:off x="358775" y="339725"/>
            <a:ext cx="5557530" cy="341572"/>
          </a:xfrm>
        </p:spPr>
        <p:txBody>
          <a:bodyPr/>
          <a:lstStyle/>
          <a:p>
            <a:r>
              <a:rPr lang="en-US"/>
              <a:t>T2: Prefer us to invest in</a:t>
            </a:r>
            <a:endParaRPr lang="en-GB"/>
          </a:p>
        </p:txBody>
      </p:sp>
      <p:sp>
        <p:nvSpPr>
          <p:cNvPr id="6" name="Content Placeholder 5">
            <a:extLst>
              <a:ext uri="{FF2B5EF4-FFF2-40B4-BE49-F238E27FC236}">
                <a16:creationId xmlns:a16="http://schemas.microsoft.com/office/drawing/2014/main" id="{8CAAD266-73ED-459D-8F4D-1496E066E0F4}"/>
              </a:ext>
            </a:extLst>
          </p:cNvPr>
          <p:cNvSpPr>
            <a:spLocks noGrp="1"/>
          </p:cNvSpPr>
          <p:nvPr>
            <p:ph idx="1"/>
          </p:nvPr>
        </p:nvSpPr>
        <p:spPr>
          <a:xfrm>
            <a:off x="358775" y="954641"/>
            <a:ext cx="8389440" cy="728853"/>
          </a:xfrm>
        </p:spPr>
        <p:txBody>
          <a:bodyPr/>
          <a:lstStyle/>
          <a:p>
            <a:pPr marL="0" indent="0">
              <a:buNone/>
            </a:pPr>
            <a:r>
              <a:rPr lang="en-US" sz="1600" b="1" dirty="0">
                <a:highlight>
                  <a:srgbClr val="000000"/>
                </a:highlight>
              </a:rPr>
              <a:t>(Q11)</a:t>
            </a:r>
            <a:r>
              <a:rPr lang="en-US" sz="1600" b="1" dirty="0"/>
              <a:t>. </a:t>
            </a:r>
            <a:r>
              <a:rPr lang="en-US" sz="1600" dirty="0"/>
              <a:t>Teaching staff were asked w</a:t>
            </a:r>
            <a:r>
              <a:rPr lang="en-GB" sz="1600" dirty="0"/>
              <a:t>hat they would prefer us to invest in.</a:t>
            </a:r>
            <a:endParaRPr lang="en-US" sz="1600" dirty="0"/>
          </a:p>
          <a:p>
            <a:pPr marL="177800" indent="-177800"/>
            <a:r>
              <a:rPr lang="en-US" sz="1600" dirty="0">
                <a:highlight>
                  <a:srgbClr val="000000"/>
                </a:highlight>
              </a:rPr>
              <a:t>[Add any insights from the data here]</a:t>
            </a:r>
          </a:p>
          <a:p>
            <a:pPr marL="0" indent="0">
              <a:buNone/>
            </a:pPr>
            <a:endParaRPr lang="en-GB" sz="1600" dirty="0"/>
          </a:p>
        </p:txBody>
      </p:sp>
      <p:graphicFrame>
        <p:nvGraphicFramePr>
          <p:cNvPr id="9" name="Chart 8" descr="Example of bar chart showing responses to question 19.">
            <a:extLst>
              <a:ext uri="{FF2B5EF4-FFF2-40B4-BE49-F238E27FC236}">
                <a16:creationId xmlns:a16="http://schemas.microsoft.com/office/drawing/2014/main" id="{BBA51B53-822A-4B90-A45D-EFD71564C2EF}"/>
              </a:ext>
            </a:extLst>
          </p:cNvPr>
          <p:cNvGraphicFramePr>
            <a:graphicFrameLocks/>
          </p:cNvGraphicFramePr>
          <p:nvPr>
            <p:extLst>
              <p:ext uri="{D42A27DB-BD31-4B8C-83A1-F6EECF244321}">
                <p14:modId xmlns:p14="http://schemas.microsoft.com/office/powerpoint/2010/main" val="903156542"/>
              </p:ext>
            </p:extLst>
          </p:nvPr>
        </p:nvGraphicFramePr>
        <p:xfrm>
          <a:off x="252918" y="1683494"/>
          <a:ext cx="8219695" cy="316592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FC6D914D-0651-48FA-8BC7-8F864757ED1A}"/>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4262422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95B14F-82BC-444D-830E-726FDB6FA939}"/>
              </a:ext>
            </a:extLst>
          </p:cNvPr>
          <p:cNvSpPr>
            <a:spLocks noGrp="1"/>
          </p:cNvSpPr>
          <p:nvPr>
            <p:ph type="title"/>
          </p:nvPr>
        </p:nvSpPr>
        <p:spPr/>
        <p:txBody>
          <a:bodyPr/>
          <a:lstStyle/>
          <a:p>
            <a:r>
              <a:rPr lang="en-US"/>
              <a:t>Theme three (T3)</a:t>
            </a:r>
            <a:endParaRPr lang="en-GB"/>
          </a:p>
        </p:txBody>
      </p:sp>
      <p:sp>
        <p:nvSpPr>
          <p:cNvPr id="8" name="Text Placeholder 7">
            <a:extLst>
              <a:ext uri="{FF2B5EF4-FFF2-40B4-BE49-F238E27FC236}">
                <a16:creationId xmlns:a16="http://schemas.microsoft.com/office/drawing/2014/main" id="{8B8FCC62-7E78-46F4-9D69-59D64D413988}"/>
              </a:ext>
            </a:extLst>
          </p:cNvPr>
          <p:cNvSpPr>
            <a:spLocks noGrp="1"/>
          </p:cNvSpPr>
          <p:nvPr>
            <p:ph type="body" idx="13"/>
          </p:nvPr>
        </p:nvSpPr>
        <p:spPr>
          <a:xfrm>
            <a:off x="235021" y="2863678"/>
            <a:ext cx="6518277" cy="255741"/>
          </a:xfrm>
        </p:spPr>
        <p:txBody>
          <a:bodyPr/>
          <a:lstStyle/>
          <a:p>
            <a:r>
              <a:rPr lang="en-GB" dirty="0"/>
              <a:t>Technology in your teaching</a:t>
            </a:r>
          </a:p>
        </p:txBody>
      </p:sp>
    </p:spTree>
    <p:extLst>
      <p:ext uri="{BB962C8B-B14F-4D97-AF65-F5344CB8AC3E}">
        <p14:creationId xmlns:p14="http://schemas.microsoft.com/office/powerpoint/2010/main" val="86057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95B14F-82BC-444D-830E-726FDB6FA939}"/>
              </a:ext>
            </a:extLst>
          </p:cNvPr>
          <p:cNvSpPr>
            <a:spLocks noGrp="1"/>
          </p:cNvSpPr>
          <p:nvPr>
            <p:ph type="title"/>
          </p:nvPr>
        </p:nvSpPr>
        <p:spPr>
          <a:xfrm>
            <a:off x="287213" y="409027"/>
            <a:ext cx="6518277" cy="341572"/>
          </a:xfrm>
        </p:spPr>
        <p:txBody>
          <a:bodyPr/>
          <a:lstStyle/>
          <a:p>
            <a:r>
              <a:rPr lang="en-US" dirty="0"/>
              <a:t>T3: Difficulties when teaching online</a:t>
            </a:r>
            <a:endParaRPr lang="en-GB" dirty="0"/>
          </a:p>
        </p:txBody>
      </p:sp>
      <p:sp>
        <p:nvSpPr>
          <p:cNvPr id="6" name="Content Placeholder 5">
            <a:extLst>
              <a:ext uri="{FF2B5EF4-FFF2-40B4-BE49-F238E27FC236}">
                <a16:creationId xmlns:a16="http://schemas.microsoft.com/office/drawing/2014/main" id="{CD6A9824-0541-41AA-A570-9952E541C2B0}"/>
              </a:ext>
            </a:extLst>
          </p:cNvPr>
          <p:cNvSpPr txBox="1">
            <a:spLocks/>
          </p:cNvSpPr>
          <p:nvPr/>
        </p:nvSpPr>
        <p:spPr>
          <a:xfrm>
            <a:off x="286383" y="876663"/>
            <a:ext cx="8389784" cy="1221495"/>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solidFill>
                  <a:schemeClr val="bg1"/>
                </a:solidFill>
                <a:highlight>
                  <a:srgbClr val="000000"/>
                </a:highlight>
              </a:rPr>
              <a:t>(Q14).</a:t>
            </a:r>
            <a:r>
              <a:rPr lang="en-US" sz="1600" b="1" dirty="0">
                <a:solidFill>
                  <a:schemeClr val="bg1"/>
                </a:solidFill>
              </a:rPr>
              <a:t> </a:t>
            </a:r>
            <a:r>
              <a:rPr lang="en-US" sz="1600" dirty="0">
                <a:solidFill>
                  <a:schemeClr val="bg1"/>
                </a:solidFill>
              </a:rPr>
              <a:t>Teaching staff were asked </a:t>
            </a:r>
            <a:r>
              <a:rPr lang="en-GB" sz="1600" dirty="0">
                <a:solidFill>
                  <a:schemeClr val="bg1"/>
                </a:solidFill>
              </a:rPr>
              <a:t>if any of these had made it difficult for them to teach online</a:t>
            </a:r>
            <a:r>
              <a:rPr lang="en-US" sz="1600" dirty="0">
                <a:solidFill>
                  <a:schemeClr val="bg1"/>
                </a:solidFill>
              </a:rPr>
              <a:t> (</a:t>
            </a:r>
            <a:r>
              <a:rPr lang="en-GB" sz="1600" dirty="0">
                <a:solidFill>
                  <a:schemeClr val="bg1"/>
                </a:solidFill>
              </a:rPr>
              <a:t>they could tick all that applied).</a:t>
            </a:r>
            <a:endParaRPr lang="en-US" sz="1600" dirty="0">
              <a:solidFill>
                <a:srgbClr val="FF0000"/>
              </a:solidFill>
            </a:endParaRPr>
          </a:p>
        </p:txBody>
      </p:sp>
      <p:graphicFrame>
        <p:nvGraphicFramePr>
          <p:cNvPr id="8" name="Chart 7" descr="Example of bar chart showing responses to question 4.">
            <a:extLst>
              <a:ext uri="{FF2B5EF4-FFF2-40B4-BE49-F238E27FC236}">
                <a16:creationId xmlns:a16="http://schemas.microsoft.com/office/drawing/2014/main" id="{71ADF81C-8C88-904A-A79F-2FDB4B9503CA}"/>
              </a:ext>
            </a:extLst>
          </p:cNvPr>
          <p:cNvGraphicFramePr>
            <a:graphicFrameLocks/>
          </p:cNvGraphicFramePr>
          <p:nvPr>
            <p:extLst>
              <p:ext uri="{D42A27DB-BD31-4B8C-83A1-F6EECF244321}">
                <p14:modId xmlns:p14="http://schemas.microsoft.com/office/powerpoint/2010/main" val="4079467420"/>
              </p:ext>
            </p:extLst>
          </p:nvPr>
        </p:nvGraphicFramePr>
        <p:xfrm>
          <a:off x="506457" y="1487410"/>
          <a:ext cx="7893264" cy="343192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a:extLst>
              <a:ext uri="{FF2B5EF4-FFF2-40B4-BE49-F238E27FC236}">
                <a16:creationId xmlns:a16="http://schemas.microsoft.com/office/drawing/2014/main" id="{9A2C6E52-BAEF-4AA9-92A6-4D98EC9CA3A3}"/>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1146012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95B14F-82BC-444D-830E-726FDB6FA939}"/>
              </a:ext>
            </a:extLst>
          </p:cNvPr>
          <p:cNvSpPr>
            <a:spLocks noGrp="1"/>
          </p:cNvSpPr>
          <p:nvPr>
            <p:ph type="title"/>
          </p:nvPr>
        </p:nvSpPr>
        <p:spPr>
          <a:xfrm>
            <a:off x="287214" y="409027"/>
            <a:ext cx="5507530" cy="341572"/>
          </a:xfrm>
        </p:spPr>
        <p:txBody>
          <a:bodyPr/>
          <a:lstStyle/>
          <a:p>
            <a:r>
              <a:rPr lang="en-US" dirty="0"/>
              <a:t>T3: Teaching activities carried out</a:t>
            </a:r>
            <a:endParaRPr lang="en-GB" dirty="0"/>
          </a:p>
        </p:txBody>
      </p:sp>
      <p:sp>
        <p:nvSpPr>
          <p:cNvPr id="5" name="Content Placeholder 5">
            <a:extLst>
              <a:ext uri="{FF2B5EF4-FFF2-40B4-BE49-F238E27FC236}">
                <a16:creationId xmlns:a16="http://schemas.microsoft.com/office/drawing/2014/main" id="{0785C5D3-0279-4915-AA29-17B70C5F4A31}"/>
              </a:ext>
            </a:extLst>
          </p:cNvPr>
          <p:cNvSpPr txBox="1">
            <a:spLocks/>
          </p:cNvSpPr>
          <p:nvPr/>
        </p:nvSpPr>
        <p:spPr>
          <a:xfrm>
            <a:off x="287214" y="959544"/>
            <a:ext cx="2940078" cy="301385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solidFill>
                  <a:schemeClr val="bg1"/>
                </a:solidFill>
                <a:highlight>
                  <a:srgbClr val="000000"/>
                </a:highlight>
              </a:rPr>
              <a:t>(Q16)</a:t>
            </a:r>
            <a:r>
              <a:rPr lang="en-US" sz="1600" b="1" dirty="0">
                <a:solidFill>
                  <a:schemeClr val="bg1"/>
                </a:solidFill>
              </a:rPr>
              <a:t>.</a:t>
            </a:r>
            <a:r>
              <a:rPr lang="en-US" sz="1600" dirty="0">
                <a:solidFill>
                  <a:schemeClr val="bg1"/>
                </a:solidFill>
              </a:rPr>
              <a:t>Teaching staff were asked, in the last two weeks, which teaching activities they had done. </a:t>
            </a:r>
          </a:p>
          <a:p>
            <a:r>
              <a:rPr lang="en-US" sz="1600" dirty="0">
                <a:solidFill>
                  <a:schemeClr val="bg1"/>
                </a:solidFill>
                <a:highlight>
                  <a:srgbClr val="000000"/>
                </a:highlight>
              </a:rPr>
              <a:t>[Add any insights from your data here]</a:t>
            </a:r>
          </a:p>
          <a:p>
            <a:pPr marL="0" indent="0">
              <a:buFont typeface="Arial" panose="020B0604020202020204" pitchFamily="34" charset="0"/>
              <a:buNone/>
            </a:pPr>
            <a:endParaRPr lang="en-GB" sz="1600" dirty="0">
              <a:solidFill>
                <a:schemeClr val="bg1"/>
              </a:solidFill>
            </a:endParaRPr>
          </a:p>
        </p:txBody>
      </p:sp>
      <p:graphicFrame>
        <p:nvGraphicFramePr>
          <p:cNvPr id="8" name="Chart 7" descr="Example of bar chart showing responses to question 22.">
            <a:extLst>
              <a:ext uri="{FF2B5EF4-FFF2-40B4-BE49-F238E27FC236}">
                <a16:creationId xmlns:a16="http://schemas.microsoft.com/office/drawing/2014/main" id="{C45D8FF2-A193-4E7F-B0EE-5BA69B29D4B3}"/>
              </a:ext>
            </a:extLst>
          </p:cNvPr>
          <p:cNvGraphicFramePr>
            <a:graphicFrameLocks/>
          </p:cNvGraphicFramePr>
          <p:nvPr>
            <p:extLst>
              <p:ext uri="{D42A27DB-BD31-4B8C-83A1-F6EECF244321}">
                <p14:modId xmlns:p14="http://schemas.microsoft.com/office/powerpoint/2010/main" val="496866345"/>
              </p:ext>
            </p:extLst>
          </p:nvPr>
        </p:nvGraphicFramePr>
        <p:xfrm>
          <a:off x="3157384" y="909729"/>
          <a:ext cx="5800496" cy="367644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1">
            <a:extLst>
              <a:ext uri="{FF2B5EF4-FFF2-40B4-BE49-F238E27FC236}">
                <a16:creationId xmlns:a16="http://schemas.microsoft.com/office/drawing/2014/main" id="{BD318B59-2249-4B82-A1F9-9472D8D4FD9B}"/>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705419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7CF89-B7FE-4DFD-A645-8816D4C6AFC5}"/>
              </a:ext>
            </a:extLst>
          </p:cNvPr>
          <p:cNvSpPr>
            <a:spLocks noGrp="1"/>
          </p:cNvSpPr>
          <p:nvPr>
            <p:ph type="title"/>
          </p:nvPr>
        </p:nvSpPr>
        <p:spPr>
          <a:xfrm>
            <a:off x="358774" y="339725"/>
            <a:ext cx="8171693" cy="341572"/>
          </a:xfrm>
        </p:spPr>
        <p:txBody>
          <a:bodyPr/>
          <a:lstStyle/>
          <a:p>
            <a:r>
              <a:rPr lang="en-US"/>
              <a:t>Instructions for using this template </a:t>
            </a:r>
            <a:r>
              <a:rPr lang="en-US">
                <a:highlight>
                  <a:srgbClr val="8E1558"/>
                </a:highlight>
              </a:rPr>
              <a:t>(delete this slide)</a:t>
            </a:r>
            <a:endParaRPr lang="en-GB">
              <a:highlight>
                <a:srgbClr val="8E1558"/>
              </a:highlight>
            </a:endParaRPr>
          </a:p>
        </p:txBody>
      </p:sp>
      <p:sp>
        <p:nvSpPr>
          <p:cNvPr id="3" name="Content Placeholder 2">
            <a:extLst>
              <a:ext uri="{FF2B5EF4-FFF2-40B4-BE49-F238E27FC236}">
                <a16:creationId xmlns:a16="http://schemas.microsoft.com/office/drawing/2014/main" id="{B82772F2-4FA3-44E4-985B-55A77ED3A731}"/>
              </a:ext>
            </a:extLst>
          </p:cNvPr>
          <p:cNvSpPr>
            <a:spLocks noGrp="1"/>
          </p:cNvSpPr>
          <p:nvPr>
            <p:ph idx="1"/>
          </p:nvPr>
        </p:nvSpPr>
        <p:spPr>
          <a:xfrm>
            <a:off x="358774" y="864231"/>
            <a:ext cx="8065505" cy="3013858"/>
          </a:xfrm>
        </p:spPr>
        <p:txBody>
          <a:bodyPr lIns="0" tIns="0" rIns="0" bIns="0" anchor="t"/>
          <a:lstStyle/>
          <a:p>
            <a:pPr marL="536575" indent="-536575">
              <a:spcBef>
                <a:spcPts val="400"/>
              </a:spcBef>
              <a:spcAft>
                <a:spcPts val="400"/>
              </a:spcAft>
              <a:buFont typeface="+mj-lt"/>
              <a:buAutoNum type="arabicPeriod"/>
            </a:pPr>
            <a:r>
              <a:rPr lang="en-US" dirty="0">
                <a:ea typeface="Roboto Light"/>
              </a:rPr>
              <a:t>This template has been designed to help you to present your data and analysis from the Jisc teaching staff digital experience insights survey. It focuses on the data that we feel is most relevant to share with stakeholders in your organisation. Remember to delete any instructions once you have created your own version</a:t>
            </a:r>
          </a:p>
          <a:p>
            <a:pPr marL="536575" indent="-536575">
              <a:spcBef>
                <a:spcPts val="400"/>
              </a:spcBef>
              <a:spcAft>
                <a:spcPts val="400"/>
              </a:spcAft>
              <a:buAutoNum type="arabicPeriod"/>
            </a:pPr>
            <a:r>
              <a:rPr lang="en-US" sz="1200" dirty="0">
                <a:ea typeface="Roboto Light"/>
              </a:rPr>
              <a:t>Use our guidance on </a:t>
            </a:r>
            <a:r>
              <a:rPr lang="en-US" sz="1200" b="1" dirty="0">
                <a:ea typeface="Roboto Light"/>
                <a:hlinkClick r:id="rId3">
                  <a:extLst>
                    <a:ext uri="{A12FA001-AC4F-418D-AE19-62706E023703}">
                      <ahyp:hlinkClr xmlns:ahyp="http://schemas.microsoft.com/office/drawing/2018/hyperlinkcolor" val="tx"/>
                    </a:ext>
                  </a:extLst>
                </a:hlinkClick>
              </a:rPr>
              <a:t>using insights surveys in Jisc online surveys</a:t>
            </a:r>
            <a:r>
              <a:rPr lang="en-US" sz="1200" b="1" dirty="0">
                <a:ea typeface="Roboto Light"/>
              </a:rPr>
              <a:t> </a:t>
            </a:r>
            <a:r>
              <a:rPr lang="en-US" dirty="0">
                <a:ea typeface="+mn-lt"/>
                <a:cs typeface="+mn-lt"/>
              </a:rPr>
              <a:t>to support you</a:t>
            </a:r>
            <a:r>
              <a:rPr lang="en-US" dirty="0">
                <a:ea typeface="Roboto Light"/>
              </a:rPr>
              <a:t> </a:t>
            </a:r>
            <a:r>
              <a:rPr lang="en-US" sz="1200" dirty="0">
                <a:ea typeface="Roboto Light"/>
              </a:rPr>
              <a:t>(section: Accessing the data collected during and after the survey is live)</a:t>
            </a:r>
            <a:r>
              <a:rPr lang="en-US" dirty="0">
                <a:ea typeface="Roboto Light"/>
              </a:rPr>
              <a:t> </a:t>
            </a:r>
            <a:endParaRPr lang="en-US" sz="1200" dirty="0">
              <a:ea typeface="Roboto Light"/>
              <a:cs typeface="Arial"/>
            </a:endParaRPr>
          </a:p>
          <a:p>
            <a:pPr marL="536575" indent="-536575">
              <a:spcBef>
                <a:spcPts val="400"/>
              </a:spcBef>
              <a:spcAft>
                <a:spcPts val="400"/>
              </a:spcAft>
              <a:buFont typeface="+mj-lt"/>
              <a:buAutoNum type="arabicPeriod"/>
            </a:pPr>
            <a:r>
              <a:rPr lang="en-US" sz="1200" dirty="0">
                <a:ea typeface="Roboto Light"/>
              </a:rPr>
              <a:t>The charts are embedded within this presentation and can be edited </a:t>
            </a:r>
            <a:r>
              <a:rPr lang="en-US" dirty="0">
                <a:ea typeface="Roboto Light"/>
              </a:rPr>
              <a:t>by right clicking on the chart and then selecting</a:t>
            </a:r>
            <a:r>
              <a:rPr lang="en-US" sz="1200" dirty="0">
                <a:ea typeface="Roboto Light"/>
              </a:rPr>
              <a:t> “</a:t>
            </a:r>
            <a:r>
              <a:rPr lang="en-US" dirty="0">
                <a:ea typeface="Roboto Light"/>
              </a:rPr>
              <a:t>edit data/edit data in Excel”</a:t>
            </a:r>
            <a:r>
              <a:rPr lang="en-US" sz="1200" dirty="0">
                <a:ea typeface="Roboto Light"/>
              </a:rPr>
              <a:t>. </a:t>
            </a:r>
            <a:r>
              <a:rPr lang="en-US" sz="1200" b="1" dirty="0">
                <a:solidFill>
                  <a:srgbClr val="00B0F0"/>
                </a:solidFill>
                <a:ea typeface="Roboto Light"/>
              </a:rPr>
              <a:t>Note</a:t>
            </a:r>
            <a:r>
              <a:rPr lang="en-US" sz="1200" dirty="0">
                <a:solidFill>
                  <a:srgbClr val="00B0F0"/>
                </a:solidFill>
                <a:ea typeface="Roboto Light"/>
              </a:rPr>
              <a:t> </a:t>
            </a:r>
            <a:r>
              <a:rPr lang="en-US" sz="1200" b="1" dirty="0">
                <a:solidFill>
                  <a:srgbClr val="00B0F0"/>
                </a:solidFill>
                <a:ea typeface="Roboto Light"/>
              </a:rPr>
              <a:t>only the cells highlighted blue need to be </a:t>
            </a:r>
            <a:r>
              <a:rPr lang="en-US" b="1" dirty="0">
                <a:solidFill>
                  <a:srgbClr val="00B0F0"/>
                </a:solidFill>
                <a:ea typeface="Roboto Light"/>
              </a:rPr>
              <a:t>filled in</a:t>
            </a:r>
          </a:p>
          <a:p>
            <a:pPr marL="536575" indent="-536575">
              <a:spcBef>
                <a:spcPts val="400"/>
              </a:spcBef>
              <a:spcAft>
                <a:spcPts val="400"/>
              </a:spcAft>
              <a:buFont typeface="+mj-lt"/>
              <a:buAutoNum type="arabicPeriod"/>
            </a:pPr>
            <a:r>
              <a:rPr lang="en-US" sz="1200" dirty="0">
                <a:ea typeface="Roboto Light"/>
              </a:rPr>
              <a:t>For the </a:t>
            </a:r>
            <a:r>
              <a:rPr lang="en-US" dirty="0">
                <a:ea typeface="Roboto Light"/>
              </a:rPr>
              <a:t>qualitative/free text questions (ie slide 14) you will need to use the accompanying Excel spreadsheet for </a:t>
            </a:r>
            <a:r>
              <a:rPr lang="en-US" sz="1200" dirty="0">
                <a:ea typeface="Roboto Light"/>
              </a:rPr>
              <a:t>the teaching staff survey to create the information you will need. </a:t>
            </a:r>
            <a:r>
              <a:rPr lang="en-US" dirty="0">
                <a:ea typeface="Roboto Light"/>
              </a:rPr>
              <a:t>This can be </a:t>
            </a:r>
            <a:r>
              <a:rPr lang="en-US" sz="1200" dirty="0">
                <a:ea typeface="Roboto Light"/>
              </a:rPr>
              <a:t>downloaded from our</a:t>
            </a:r>
            <a:r>
              <a:rPr lang="en-US" sz="1200" b="1" dirty="0">
                <a:ea typeface="Roboto Light"/>
              </a:rPr>
              <a:t> </a:t>
            </a:r>
            <a:r>
              <a:rPr lang="en-US" sz="1200" b="1" dirty="0">
                <a:ea typeface="Roboto Light"/>
                <a:hlinkClick r:id="rId4">
                  <a:extLst>
                    <a:ext uri="{A12FA001-AC4F-418D-AE19-62706E023703}">
                      <ahyp:hlinkClr xmlns:ahyp="http://schemas.microsoft.com/office/drawing/2018/hyperlinkcolor" val="tx"/>
                    </a:ext>
                  </a:extLst>
                </a:hlinkClick>
              </a:rPr>
              <a:t>website</a:t>
            </a:r>
            <a:endParaRPr lang="en-US" b="1" dirty="0">
              <a:solidFill>
                <a:srgbClr val="FFFFFF"/>
              </a:solidFill>
              <a:ea typeface="Roboto Light"/>
            </a:endParaRPr>
          </a:p>
          <a:p>
            <a:pPr marL="536575" indent="-536575">
              <a:spcBef>
                <a:spcPts val="400"/>
              </a:spcBef>
              <a:spcAft>
                <a:spcPts val="400"/>
              </a:spcAft>
              <a:buFont typeface="+mj-lt"/>
              <a:buAutoNum type="arabicPeriod"/>
            </a:pPr>
            <a:r>
              <a:rPr lang="en-US" dirty="0">
                <a:solidFill>
                  <a:srgbClr val="FFFFFF"/>
                </a:solidFill>
                <a:ea typeface="Roboto Light"/>
              </a:rPr>
              <a:t>Slide 10 includes demographical information which you will need to get from your own survey analysis</a:t>
            </a:r>
            <a:r>
              <a:rPr lang="en-US" dirty="0">
                <a:solidFill>
                  <a:srgbClr val="FF0000"/>
                </a:solidFill>
                <a:ea typeface="Roboto Light"/>
              </a:rPr>
              <a:t> </a:t>
            </a:r>
            <a:endParaRPr lang="en-US" sz="1200" dirty="0">
              <a:solidFill>
                <a:srgbClr val="FF0000"/>
              </a:solidFill>
              <a:cs typeface="Arial"/>
            </a:endParaRPr>
          </a:p>
          <a:p>
            <a:pPr marL="536575" indent="-536575">
              <a:spcBef>
                <a:spcPts val="400"/>
              </a:spcBef>
              <a:spcAft>
                <a:spcPts val="400"/>
              </a:spcAft>
              <a:buFont typeface="+mj-lt"/>
              <a:buAutoNum type="arabicPeriod"/>
            </a:pPr>
            <a:r>
              <a:rPr lang="en-US" sz="1200" dirty="0">
                <a:ea typeface="Roboto Light"/>
              </a:rPr>
              <a:t>If you ran our other surveys (eg </a:t>
            </a:r>
            <a:r>
              <a:rPr lang="en-US" dirty="0">
                <a:ea typeface="Roboto Light"/>
              </a:rPr>
              <a:t>student</a:t>
            </a:r>
            <a:r>
              <a:rPr lang="en-US" sz="1200" dirty="0">
                <a:ea typeface="Roboto Light"/>
              </a:rPr>
              <a:t>, professional services staff and researchers), we encourage you to compare and contrast the </a:t>
            </a:r>
            <a:r>
              <a:rPr lang="en-US" dirty="0">
                <a:ea typeface="Roboto Light"/>
              </a:rPr>
              <a:t>teaching staff survey </a:t>
            </a:r>
            <a:r>
              <a:rPr lang="en-US" sz="1200" dirty="0">
                <a:ea typeface="Roboto Light"/>
              </a:rPr>
              <a:t>results with the findings from these. There is a separate Excel spreadsheet and PowerPoint slide set to help you to build charts that compare across different surveys</a:t>
            </a:r>
            <a:endParaRPr lang="en-US" sz="1200" dirty="0">
              <a:ea typeface="Roboto Light"/>
              <a:cs typeface="Arial"/>
            </a:endParaRPr>
          </a:p>
          <a:p>
            <a:pPr marL="536575" indent="-536575">
              <a:spcBef>
                <a:spcPts val="400"/>
              </a:spcBef>
              <a:spcAft>
                <a:spcPts val="400"/>
              </a:spcAft>
              <a:buFont typeface="+mj-lt"/>
              <a:buAutoNum type="arabicPeriod"/>
            </a:pPr>
            <a:r>
              <a:rPr lang="en-US" sz="1200" dirty="0"/>
              <a:t>Text highlighted indicates where you need to insert your own data</a:t>
            </a:r>
          </a:p>
          <a:p>
            <a:pPr marL="536575" indent="-536575">
              <a:spcBef>
                <a:spcPts val="400"/>
              </a:spcBef>
              <a:spcAft>
                <a:spcPts val="400"/>
              </a:spcAft>
              <a:buFont typeface="+mj-lt"/>
              <a:buAutoNum type="arabicPeriod"/>
            </a:pPr>
            <a:r>
              <a:rPr lang="en-GB" sz="1200" dirty="0">
                <a:ea typeface="Roboto Light"/>
              </a:rPr>
              <a:t>If you experience any problems with using this template or the supporting Excel file, please contact: </a:t>
            </a:r>
            <a:r>
              <a:rPr lang="en-GB" sz="1200" b="1" dirty="0">
                <a:ea typeface="Roboto Light"/>
                <a:hlinkClick r:id="rId5">
                  <a:extLst>
                    <a:ext uri="{A12FA001-AC4F-418D-AE19-62706E023703}">
                      <ahyp:hlinkClr xmlns:ahyp="http://schemas.microsoft.com/office/drawing/2018/hyperlinkcolor" val="tx"/>
                    </a:ext>
                  </a:extLst>
                </a:hlinkClick>
              </a:rPr>
              <a:t>help@jisc.ac.uk</a:t>
            </a:r>
            <a:r>
              <a:rPr lang="en-GB" sz="1200" dirty="0">
                <a:ea typeface="Roboto Light"/>
              </a:rPr>
              <a:t>, putting</a:t>
            </a:r>
            <a:r>
              <a:rPr lang="en-GB" dirty="0">
                <a:ea typeface="Roboto Light"/>
              </a:rPr>
              <a:t> 'digital</a:t>
            </a:r>
            <a:r>
              <a:rPr lang="en-GB" sz="1200" dirty="0">
                <a:ea typeface="Roboto Light"/>
              </a:rPr>
              <a:t> experience insights</a:t>
            </a:r>
            <a:r>
              <a:rPr lang="en-GB" dirty="0">
                <a:ea typeface="Roboto Light"/>
              </a:rPr>
              <a:t>' </a:t>
            </a:r>
            <a:r>
              <a:rPr lang="en-GB" sz="1200" dirty="0">
                <a:ea typeface="Roboto Light"/>
              </a:rPr>
              <a:t>in the subject line</a:t>
            </a:r>
          </a:p>
          <a:p>
            <a:pPr marL="536575" indent="-536575">
              <a:spcBef>
                <a:spcPts val="400"/>
              </a:spcBef>
              <a:spcAft>
                <a:spcPts val="400"/>
              </a:spcAft>
              <a:buAutoNum type="arabicPeriod"/>
            </a:pPr>
            <a:r>
              <a:rPr lang="en-GB" dirty="0">
                <a:ea typeface="Roboto Light"/>
                <a:cs typeface="Arial"/>
              </a:rPr>
              <a:t>Remember to check your presentation for accessibility once complete (review / check accessibility)</a:t>
            </a:r>
          </a:p>
        </p:txBody>
      </p:sp>
    </p:spTree>
    <p:extLst>
      <p:ext uri="{BB962C8B-B14F-4D97-AF65-F5344CB8AC3E}">
        <p14:creationId xmlns:p14="http://schemas.microsoft.com/office/powerpoint/2010/main" val="3932336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FB155-7ADE-4F6B-B92B-95484F9529AE}"/>
              </a:ext>
            </a:extLst>
          </p:cNvPr>
          <p:cNvSpPr>
            <a:spLocks noGrp="1"/>
          </p:cNvSpPr>
          <p:nvPr>
            <p:ph type="title"/>
          </p:nvPr>
        </p:nvSpPr>
        <p:spPr/>
        <p:txBody>
          <a:bodyPr/>
          <a:lstStyle/>
          <a:p>
            <a:r>
              <a:rPr lang="en-GB" dirty="0"/>
              <a:t>T3: Teaching online</a:t>
            </a:r>
          </a:p>
        </p:txBody>
      </p:sp>
      <p:sp>
        <p:nvSpPr>
          <p:cNvPr id="6" name="Content Placeholder 5">
            <a:extLst>
              <a:ext uri="{FF2B5EF4-FFF2-40B4-BE49-F238E27FC236}">
                <a16:creationId xmlns:a16="http://schemas.microsoft.com/office/drawing/2014/main" id="{B15ABF82-041C-4C09-A167-5E8AE36090F6}"/>
              </a:ext>
            </a:extLst>
          </p:cNvPr>
          <p:cNvSpPr>
            <a:spLocks noGrp="1"/>
          </p:cNvSpPr>
          <p:nvPr>
            <p:ph idx="1"/>
          </p:nvPr>
        </p:nvSpPr>
        <p:spPr>
          <a:xfrm>
            <a:off x="358774" y="947547"/>
            <a:ext cx="2780210" cy="3013858"/>
          </a:xfrm>
        </p:spPr>
        <p:txBody>
          <a:bodyPr/>
          <a:lstStyle/>
          <a:p>
            <a:pPr marL="0" indent="0">
              <a:buNone/>
            </a:pPr>
            <a:r>
              <a:rPr lang="en-US" sz="1600" b="1" dirty="0">
                <a:highlight>
                  <a:srgbClr val="000000"/>
                </a:highlight>
              </a:rPr>
              <a:t>(Q17).</a:t>
            </a:r>
            <a:r>
              <a:rPr lang="en-US" sz="1600" b="1" dirty="0"/>
              <a:t> </a:t>
            </a:r>
            <a:r>
              <a:rPr lang="en-US" sz="1600" dirty="0"/>
              <a:t>Teaching staff were asked how much they agreed with four statements about teaching online.</a:t>
            </a:r>
          </a:p>
          <a:p>
            <a:endParaRPr lang="en-US" sz="1600" dirty="0"/>
          </a:p>
          <a:p>
            <a:r>
              <a:rPr lang="en-US" sz="1600" dirty="0">
                <a:highlight>
                  <a:srgbClr val="000000"/>
                </a:highlight>
              </a:rPr>
              <a:t>[Add any insights from your data here]</a:t>
            </a:r>
          </a:p>
          <a:p>
            <a:endParaRPr lang="en-GB" sz="1600" dirty="0"/>
          </a:p>
        </p:txBody>
      </p:sp>
      <p:graphicFrame>
        <p:nvGraphicFramePr>
          <p:cNvPr id="9" name="Chart 8" descr="Stacked bar chart for question 16">
            <a:extLst>
              <a:ext uri="{FF2B5EF4-FFF2-40B4-BE49-F238E27FC236}">
                <a16:creationId xmlns:a16="http://schemas.microsoft.com/office/drawing/2014/main" id="{126C0B86-BFAF-4A2C-AA50-127657EDEB80}"/>
              </a:ext>
            </a:extLst>
          </p:cNvPr>
          <p:cNvGraphicFramePr>
            <a:graphicFrameLocks/>
          </p:cNvGraphicFramePr>
          <p:nvPr>
            <p:extLst>
              <p:ext uri="{D42A27DB-BD31-4B8C-83A1-F6EECF244321}">
                <p14:modId xmlns:p14="http://schemas.microsoft.com/office/powerpoint/2010/main" val="2129551267"/>
              </p:ext>
            </p:extLst>
          </p:nvPr>
        </p:nvGraphicFramePr>
        <p:xfrm>
          <a:off x="3284901" y="847556"/>
          <a:ext cx="5589741" cy="391411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a:extLst>
              <a:ext uri="{FF2B5EF4-FFF2-40B4-BE49-F238E27FC236}">
                <a16:creationId xmlns:a16="http://schemas.microsoft.com/office/drawing/2014/main" id="{4124A1C5-89F7-4A41-B287-12FFC18C80FD}"/>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2117588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2A45-C55B-43D4-8D52-AA39DEFB1B11}"/>
              </a:ext>
            </a:extLst>
          </p:cNvPr>
          <p:cNvSpPr>
            <a:spLocks noGrp="1"/>
          </p:cNvSpPr>
          <p:nvPr>
            <p:ph type="title"/>
          </p:nvPr>
        </p:nvSpPr>
        <p:spPr>
          <a:xfrm>
            <a:off x="358774" y="339725"/>
            <a:ext cx="7891298" cy="341572"/>
          </a:xfrm>
        </p:spPr>
        <p:txBody>
          <a:bodyPr/>
          <a:lstStyle/>
          <a:p>
            <a:r>
              <a:rPr lang="en-US" dirty="0"/>
              <a:t>T3: Positive aspects of online teaching </a:t>
            </a:r>
            <a:endParaRPr lang="en-GB" dirty="0"/>
          </a:p>
        </p:txBody>
      </p:sp>
      <p:sp>
        <p:nvSpPr>
          <p:cNvPr id="6" name="Content Placeholder 5">
            <a:extLst>
              <a:ext uri="{FF2B5EF4-FFF2-40B4-BE49-F238E27FC236}">
                <a16:creationId xmlns:a16="http://schemas.microsoft.com/office/drawing/2014/main" id="{1002BF96-E4DE-4654-89A9-B21446AEF3D6}"/>
              </a:ext>
            </a:extLst>
          </p:cNvPr>
          <p:cNvSpPr>
            <a:spLocks noGrp="1"/>
          </p:cNvSpPr>
          <p:nvPr>
            <p:ph idx="1"/>
          </p:nvPr>
        </p:nvSpPr>
        <p:spPr>
          <a:xfrm>
            <a:off x="358775" y="1145607"/>
            <a:ext cx="6518276" cy="2088912"/>
          </a:xfrm>
        </p:spPr>
        <p:txBody>
          <a:bodyPr/>
          <a:lstStyle/>
          <a:p>
            <a:pPr marL="0" indent="0">
              <a:buNone/>
            </a:pPr>
            <a:r>
              <a:rPr lang="en-US" sz="1600" b="1" dirty="0">
                <a:highlight>
                  <a:srgbClr val="000000"/>
                </a:highlight>
              </a:rPr>
              <a:t>(Q18)</a:t>
            </a:r>
            <a:r>
              <a:rPr lang="en-US" sz="1600" b="1" dirty="0"/>
              <a:t>. </a:t>
            </a:r>
            <a:r>
              <a:rPr lang="en-US" sz="1600" dirty="0"/>
              <a:t>Teaching staff were asked, what aspect of teaching online, if any, had been most positive for them.</a:t>
            </a:r>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000000"/>
                </a:highlight>
              </a:rPr>
              <a:t>XX%</a:t>
            </a:r>
            <a:r>
              <a:rPr lang="en-US" sz="1600" dirty="0"/>
              <a:t> of teaching staff that commented mentioned this..</a:t>
            </a:r>
          </a:p>
          <a:p>
            <a:pPr marL="361950" lvl="1" indent="-271463"/>
            <a:r>
              <a:rPr lang="en-US" sz="1600" dirty="0">
                <a:highlight>
                  <a:srgbClr val="000000"/>
                </a:highlight>
              </a:rPr>
              <a:t>XX%</a:t>
            </a:r>
            <a:r>
              <a:rPr lang="en-US" sz="1600" dirty="0"/>
              <a:t> of teaching staff that commented mentioned this…</a:t>
            </a:r>
          </a:p>
          <a:p>
            <a:pPr marL="0" indent="0">
              <a:buNone/>
            </a:pPr>
            <a:endParaRPr lang="en-US" sz="1600" dirty="0"/>
          </a:p>
        </p:txBody>
      </p:sp>
      <p:pic>
        <p:nvPicPr>
          <p:cNvPr id="5" name="Graphic 4" descr="Thumbs up sign with solid fill">
            <a:extLst>
              <a:ext uri="{FF2B5EF4-FFF2-40B4-BE49-F238E27FC236}">
                <a16:creationId xmlns:a16="http://schemas.microsoft.com/office/drawing/2014/main" id="{44201180-3EEF-46B4-B169-6300CCC33B69}"/>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6963379" y="1458140"/>
            <a:ext cx="1622378" cy="1622378"/>
          </a:xfrm>
          <a:prstGeom prst="rect">
            <a:avLst/>
          </a:prstGeom>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FA644C52-E2D1-4B76-BF79-ACD14DADB825}"/>
              </a:ext>
            </a:extLst>
          </p:cNvPr>
          <p:cNvSpPr txBox="1"/>
          <p:nvPr/>
        </p:nvSpPr>
        <p:spPr>
          <a:xfrm>
            <a:off x="358774" y="3857362"/>
            <a:ext cx="5986367" cy="1161857"/>
          </a:xfrm>
          <a:prstGeom prst="rect">
            <a:avLst/>
          </a:prstGeom>
          <a:noFill/>
        </p:spPr>
        <p:txBody>
          <a:bodyPr wrap="square" rtlCol="0">
            <a:spAutoFit/>
          </a:bodyPr>
          <a:lstStyle/>
          <a:p>
            <a:r>
              <a:rPr lang="en-US" sz="1400" dirty="0">
                <a:solidFill>
                  <a:schemeClr val="bg1"/>
                </a:solidFill>
                <a:highlight>
                  <a:srgbClr val="000000"/>
                </a:highlight>
              </a:rPr>
              <a:t>[Download your free text data via Jisc online surveys ‘</a:t>
            </a:r>
            <a:r>
              <a:rPr lang="en-US" sz="1400" dirty="0" err="1">
                <a:solidFill>
                  <a:schemeClr val="bg1"/>
                </a:solidFill>
                <a:highlight>
                  <a:srgbClr val="000000"/>
                </a:highlight>
              </a:rPr>
              <a:t>analyse</a:t>
            </a:r>
            <a:r>
              <a:rPr lang="en-US" sz="1400" dirty="0">
                <a:solidFill>
                  <a:schemeClr val="bg1"/>
                </a:solidFill>
                <a:highlight>
                  <a:srgbClr val="000000"/>
                </a:highlight>
              </a:rPr>
              <a:t>’ area, open in Word or Excel, read the feedback and try to group into themes (see accompanying Excel sheet to carry out grouping </a:t>
            </a:r>
            <a:r>
              <a:rPr lang="en-US" sz="1400" dirty="0">
                <a:solidFill>
                  <a:schemeClr val="bg1"/>
                </a:solidFill>
                <a:highlight>
                  <a:srgbClr val="000000"/>
                </a:highlight>
                <a:hlinkClick r:id="rId4">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 Also, the guide to analysing your qualitative data can be found </a:t>
            </a:r>
            <a:r>
              <a:rPr lang="en-US" sz="1400" dirty="0">
                <a:solidFill>
                  <a:schemeClr val="bg1"/>
                </a:solidFill>
                <a:highlight>
                  <a:srgbClr val="000000"/>
                </a:highlight>
                <a:hlinkClick r:id="rId5">
                  <a:extLst>
                    <a:ext uri="{A12FA001-AC4F-418D-AE19-62706E023703}">
                      <ahyp:hlinkClr xmlns:ahyp="http://schemas.microsoft.com/office/drawing/2018/hyperlinkcolor" val="tx"/>
                    </a:ext>
                  </a:extLst>
                </a:hlinkClick>
              </a:rPr>
              <a:t>here</a:t>
            </a:r>
            <a:endParaRPr lang="en-US" sz="1400" dirty="0">
              <a:solidFill>
                <a:schemeClr val="bg1"/>
              </a:solidFill>
              <a:highlight>
                <a:srgbClr val="000000"/>
              </a:highlight>
            </a:endParaRPr>
          </a:p>
          <a:p>
            <a:endParaRPr lang="en-GB" dirty="0">
              <a:solidFill>
                <a:schemeClr val="bg1"/>
              </a:solidFill>
            </a:endParaRPr>
          </a:p>
        </p:txBody>
      </p:sp>
    </p:spTree>
    <p:extLst>
      <p:ext uri="{BB962C8B-B14F-4D97-AF65-F5344CB8AC3E}">
        <p14:creationId xmlns:p14="http://schemas.microsoft.com/office/powerpoint/2010/main" val="638538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2A45-C55B-43D4-8D52-AA39DEFB1B11}"/>
              </a:ext>
            </a:extLst>
          </p:cNvPr>
          <p:cNvSpPr>
            <a:spLocks noGrp="1"/>
          </p:cNvSpPr>
          <p:nvPr>
            <p:ph type="title"/>
          </p:nvPr>
        </p:nvSpPr>
        <p:spPr>
          <a:xfrm>
            <a:off x="358774" y="339725"/>
            <a:ext cx="7891298" cy="341572"/>
          </a:xfrm>
        </p:spPr>
        <p:txBody>
          <a:bodyPr/>
          <a:lstStyle/>
          <a:p>
            <a:r>
              <a:rPr lang="en-US" dirty="0"/>
              <a:t>T3: Negative aspects of online teaching</a:t>
            </a:r>
            <a:endParaRPr lang="en-GB" dirty="0"/>
          </a:p>
        </p:txBody>
      </p:sp>
      <p:sp>
        <p:nvSpPr>
          <p:cNvPr id="6" name="Content Placeholder 5">
            <a:extLst>
              <a:ext uri="{FF2B5EF4-FFF2-40B4-BE49-F238E27FC236}">
                <a16:creationId xmlns:a16="http://schemas.microsoft.com/office/drawing/2014/main" id="{1002BF96-E4DE-4654-89A9-B21446AEF3D6}"/>
              </a:ext>
            </a:extLst>
          </p:cNvPr>
          <p:cNvSpPr>
            <a:spLocks noGrp="1"/>
          </p:cNvSpPr>
          <p:nvPr>
            <p:ph idx="1"/>
          </p:nvPr>
        </p:nvSpPr>
        <p:spPr>
          <a:xfrm>
            <a:off x="358775" y="1145607"/>
            <a:ext cx="6518276" cy="2088912"/>
          </a:xfrm>
        </p:spPr>
        <p:txBody>
          <a:bodyPr/>
          <a:lstStyle/>
          <a:p>
            <a:pPr marL="0" indent="0">
              <a:buNone/>
            </a:pPr>
            <a:r>
              <a:rPr lang="en-US" sz="1600" b="1" dirty="0">
                <a:highlight>
                  <a:srgbClr val="000000"/>
                </a:highlight>
              </a:rPr>
              <a:t>(Q19)</a:t>
            </a:r>
            <a:r>
              <a:rPr lang="en-US" sz="1600" b="1" dirty="0"/>
              <a:t>. </a:t>
            </a:r>
            <a:r>
              <a:rPr lang="en-US" sz="1600" dirty="0"/>
              <a:t>Teaching staff were asked, what aspect of teaching online, if any, had been most negative for them.</a:t>
            </a:r>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000000"/>
                </a:highlight>
              </a:rPr>
              <a:t>XX%</a:t>
            </a:r>
            <a:r>
              <a:rPr lang="en-US" sz="1600" dirty="0"/>
              <a:t> of teaching staff that commented mentioned this...</a:t>
            </a:r>
          </a:p>
          <a:p>
            <a:pPr marL="361950" lvl="1" indent="-271463"/>
            <a:r>
              <a:rPr lang="en-US" sz="1600" dirty="0">
                <a:highlight>
                  <a:srgbClr val="000000"/>
                </a:highlight>
              </a:rPr>
              <a:t>XX%</a:t>
            </a:r>
            <a:r>
              <a:rPr lang="en-US" sz="1600" dirty="0"/>
              <a:t> of teaching staff that commented mentioned this…</a:t>
            </a:r>
          </a:p>
        </p:txBody>
      </p:sp>
      <p:pic>
        <p:nvPicPr>
          <p:cNvPr id="5" name="Graphic 4" descr="Thumbs Down with solid fill">
            <a:extLst>
              <a:ext uri="{FF2B5EF4-FFF2-40B4-BE49-F238E27FC236}">
                <a16:creationId xmlns:a16="http://schemas.microsoft.com/office/drawing/2014/main" id="{30EC2E88-4185-4F31-ADE6-5A12CF0A4814}"/>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7058757" y="1648108"/>
            <a:ext cx="1637732" cy="1637732"/>
          </a:xfrm>
          <a:prstGeom prst="rect">
            <a:avLst/>
          </a:prstGeom>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CDD882DD-41D2-4230-910B-105AF4D44E1F}"/>
              </a:ext>
            </a:extLst>
          </p:cNvPr>
          <p:cNvSpPr txBox="1"/>
          <p:nvPr/>
        </p:nvSpPr>
        <p:spPr>
          <a:xfrm>
            <a:off x="358774" y="3857362"/>
            <a:ext cx="5986367" cy="1161857"/>
          </a:xfrm>
          <a:prstGeom prst="rect">
            <a:avLst/>
          </a:prstGeom>
          <a:noFill/>
        </p:spPr>
        <p:txBody>
          <a:bodyPr wrap="square" rtlCol="0">
            <a:spAutoFit/>
          </a:bodyPr>
          <a:lstStyle/>
          <a:p>
            <a:r>
              <a:rPr lang="en-US" sz="1400" dirty="0">
                <a:solidFill>
                  <a:schemeClr val="bg1"/>
                </a:solidFill>
                <a:highlight>
                  <a:srgbClr val="000000"/>
                </a:highlight>
              </a:rPr>
              <a:t>[Download your free text data via Jisc online surveys ‘</a:t>
            </a:r>
            <a:r>
              <a:rPr lang="en-US" sz="1400" dirty="0" err="1">
                <a:solidFill>
                  <a:schemeClr val="bg1"/>
                </a:solidFill>
                <a:highlight>
                  <a:srgbClr val="000000"/>
                </a:highlight>
              </a:rPr>
              <a:t>analyse</a:t>
            </a:r>
            <a:r>
              <a:rPr lang="en-US" sz="1400" dirty="0">
                <a:solidFill>
                  <a:schemeClr val="bg1"/>
                </a:solidFill>
                <a:highlight>
                  <a:srgbClr val="000000"/>
                </a:highlight>
              </a:rPr>
              <a:t>’ area, open in Word or Excel, read the feedback and try to group into themes (see accompanying Excel sheet to carry out grouping </a:t>
            </a:r>
            <a:r>
              <a:rPr lang="en-US" sz="1400" dirty="0">
                <a:solidFill>
                  <a:schemeClr val="bg1"/>
                </a:solidFill>
                <a:highlight>
                  <a:srgbClr val="000000"/>
                </a:highlight>
                <a:hlinkClick r:id="rId4">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 Also, the guide to analysing your qualitative data can be found </a:t>
            </a:r>
            <a:r>
              <a:rPr lang="en-US" sz="1400" dirty="0">
                <a:solidFill>
                  <a:schemeClr val="bg1"/>
                </a:solidFill>
                <a:highlight>
                  <a:srgbClr val="000000"/>
                </a:highlight>
                <a:hlinkClick r:id="rId5">
                  <a:extLst>
                    <a:ext uri="{A12FA001-AC4F-418D-AE19-62706E023703}">
                      <ahyp:hlinkClr xmlns:ahyp="http://schemas.microsoft.com/office/drawing/2018/hyperlinkcolor" val="tx"/>
                    </a:ext>
                  </a:extLst>
                </a:hlinkClick>
              </a:rPr>
              <a:t>here</a:t>
            </a:r>
            <a:endParaRPr lang="en-US" sz="1400" dirty="0">
              <a:solidFill>
                <a:schemeClr val="bg1"/>
              </a:solidFill>
              <a:highlight>
                <a:srgbClr val="000000"/>
              </a:highlight>
            </a:endParaRPr>
          </a:p>
          <a:p>
            <a:endParaRPr lang="en-GB" dirty="0">
              <a:solidFill>
                <a:schemeClr val="bg1"/>
              </a:solidFill>
            </a:endParaRPr>
          </a:p>
        </p:txBody>
      </p:sp>
    </p:spTree>
    <p:extLst>
      <p:ext uri="{BB962C8B-B14F-4D97-AF65-F5344CB8AC3E}">
        <p14:creationId xmlns:p14="http://schemas.microsoft.com/office/powerpoint/2010/main" val="46413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2CF34F0-2766-485F-8F82-299ABE904D91}"/>
              </a:ext>
            </a:extLst>
          </p:cNvPr>
          <p:cNvSpPr>
            <a:spLocks noGrp="1"/>
          </p:cNvSpPr>
          <p:nvPr>
            <p:ph type="title"/>
          </p:nvPr>
        </p:nvSpPr>
        <p:spPr/>
        <p:txBody>
          <a:bodyPr/>
          <a:lstStyle/>
          <a:p>
            <a:r>
              <a:rPr lang="en-US"/>
              <a:t>Theme four (T4)</a:t>
            </a:r>
            <a:endParaRPr lang="en-GB"/>
          </a:p>
        </p:txBody>
      </p:sp>
      <p:sp>
        <p:nvSpPr>
          <p:cNvPr id="8" name="Text Placeholder 7">
            <a:extLst>
              <a:ext uri="{FF2B5EF4-FFF2-40B4-BE49-F238E27FC236}">
                <a16:creationId xmlns:a16="http://schemas.microsoft.com/office/drawing/2014/main" id="{BB7DAE03-C378-4F59-9AAD-5FF75BB2F6A6}"/>
              </a:ext>
            </a:extLst>
          </p:cNvPr>
          <p:cNvSpPr>
            <a:spLocks noGrp="1"/>
          </p:cNvSpPr>
          <p:nvPr>
            <p:ph type="body" idx="13"/>
          </p:nvPr>
        </p:nvSpPr>
        <p:spPr/>
        <p:txBody>
          <a:bodyPr/>
          <a:lstStyle/>
          <a:p>
            <a:r>
              <a:rPr lang="en-GB"/>
              <a:t>Developing your digital skills</a:t>
            </a:r>
          </a:p>
        </p:txBody>
      </p:sp>
    </p:spTree>
    <p:extLst>
      <p:ext uri="{BB962C8B-B14F-4D97-AF65-F5344CB8AC3E}">
        <p14:creationId xmlns:p14="http://schemas.microsoft.com/office/powerpoint/2010/main" val="138786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8ECCF-2067-4F7E-86AA-08D7EF877EA4}"/>
              </a:ext>
            </a:extLst>
          </p:cNvPr>
          <p:cNvSpPr>
            <a:spLocks noGrp="1"/>
          </p:cNvSpPr>
          <p:nvPr>
            <p:ph type="title"/>
          </p:nvPr>
        </p:nvSpPr>
        <p:spPr>
          <a:xfrm>
            <a:off x="358774" y="339725"/>
            <a:ext cx="5191421" cy="341572"/>
          </a:xfrm>
        </p:spPr>
        <p:txBody>
          <a:bodyPr lIns="0" tIns="0" rIns="0" bIns="0" anchor="t"/>
          <a:lstStyle/>
          <a:p>
            <a:r>
              <a:rPr lang="en-US" dirty="0">
                <a:ea typeface="Roboto Black"/>
              </a:rPr>
              <a:t>T4: Support and guidance for digital skills development</a:t>
            </a:r>
            <a:endParaRPr lang="en-GB" dirty="0">
              <a:ea typeface="Roboto Black"/>
            </a:endParaRPr>
          </a:p>
        </p:txBody>
      </p:sp>
      <p:sp>
        <p:nvSpPr>
          <p:cNvPr id="7" name="Content Placeholder 5">
            <a:extLst>
              <a:ext uri="{FF2B5EF4-FFF2-40B4-BE49-F238E27FC236}">
                <a16:creationId xmlns:a16="http://schemas.microsoft.com/office/drawing/2014/main" id="{899AB4B5-8535-4684-82E0-4FEDCE984E8B}"/>
              </a:ext>
            </a:extLst>
          </p:cNvPr>
          <p:cNvSpPr txBox="1">
            <a:spLocks/>
          </p:cNvSpPr>
          <p:nvPr/>
        </p:nvSpPr>
        <p:spPr>
          <a:xfrm>
            <a:off x="377280" y="1459315"/>
            <a:ext cx="2621101" cy="301385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solidFill>
                  <a:schemeClr val="bg1"/>
                </a:solidFill>
                <a:highlight>
                  <a:srgbClr val="8E1558"/>
                </a:highlight>
              </a:rPr>
              <a:t>(Q21)</a:t>
            </a:r>
            <a:r>
              <a:rPr lang="en-US" sz="1600" b="1" dirty="0">
                <a:solidFill>
                  <a:schemeClr val="bg1"/>
                </a:solidFill>
              </a:rPr>
              <a:t>. </a:t>
            </a:r>
            <a:r>
              <a:rPr lang="en-US" sz="1600" dirty="0">
                <a:solidFill>
                  <a:schemeClr val="bg1"/>
                </a:solidFill>
              </a:rPr>
              <a:t>Teaching staff were asked four questions about the support and guidance they received for digital skills development. </a:t>
            </a:r>
          </a:p>
          <a:p>
            <a:r>
              <a:rPr lang="en-US" sz="1600" dirty="0">
                <a:solidFill>
                  <a:schemeClr val="bg1"/>
                </a:solidFill>
                <a:highlight>
                  <a:srgbClr val="8E1558"/>
                </a:highlight>
              </a:rPr>
              <a:t>[Add any insights from the data here]</a:t>
            </a:r>
          </a:p>
          <a:p>
            <a:pPr marL="0" indent="0">
              <a:buFont typeface="Arial" panose="020B0604020202020204" pitchFamily="34" charset="0"/>
              <a:buNone/>
            </a:pPr>
            <a:endParaRPr lang="en-GB" sz="1600" dirty="0"/>
          </a:p>
        </p:txBody>
      </p:sp>
      <p:graphicFrame>
        <p:nvGraphicFramePr>
          <p:cNvPr id="5" name="Chart 4" descr="Stacked bar chart for question 16">
            <a:extLst>
              <a:ext uri="{FF2B5EF4-FFF2-40B4-BE49-F238E27FC236}">
                <a16:creationId xmlns:a16="http://schemas.microsoft.com/office/drawing/2014/main" id="{4D6BB6FB-B5A7-4591-8539-08CC40492F69}"/>
              </a:ext>
            </a:extLst>
          </p:cNvPr>
          <p:cNvGraphicFramePr>
            <a:graphicFrameLocks/>
          </p:cNvGraphicFramePr>
          <p:nvPr>
            <p:extLst>
              <p:ext uri="{D42A27DB-BD31-4B8C-83A1-F6EECF244321}">
                <p14:modId xmlns:p14="http://schemas.microsoft.com/office/powerpoint/2010/main" val="1174949204"/>
              </p:ext>
            </p:extLst>
          </p:nvPr>
        </p:nvGraphicFramePr>
        <p:xfrm>
          <a:off x="2879387" y="988693"/>
          <a:ext cx="5963336" cy="402772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1">
            <a:extLst>
              <a:ext uri="{FF2B5EF4-FFF2-40B4-BE49-F238E27FC236}">
                <a16:creationId xmlns:a16="http://schemas.microsoft.com/office/drawing/2014/main" id="{8004EFE5-6B58-49D8-8ECE-734BAA4E7E20}"/>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841201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8FF8-82B3-4A16-9AEF-D867B280CA99}"/>
              </a:ext>
            </a:extLst>
          </p:cNvPr>
          <p:cNvSpPr>
            <a:spLocks noGrp="1"/>
          </p:cNvSpPr>
          <p:nvPr>
            <p:ph type="title"/>
          </p:nvPr>
        </p:nvSpPr>
        <p:spPr>
          <a:xfrm>
            <a:off x="358774" y="339725"/>
            <a:ext cx="5617483" cy="341572"/>
          </a:xfrm>
        </p:spPr>
        <p:txBody>
          <a:bodyPr/>
          <a:lstStyle/>
          <a:p>
            <a:r>
              <a:rPr lang="en-US" dirty="0"/>
              <a:t>T4: Where did teaching staff go for help with online and digital skills? </a:t>
            </a:r>
            <a:endParaRPr lang="en-GB" dirty="0"/>
          </a:p>
        </p:txBody>
      </p:sp>
      <p:sp>
        <p:nvSpPr>
          <p:cNvPr id="3" name="Content Placeholder 2">
            <a:extLst>
              <a:ext uri="{FF2B5EF4-FFF2-40B4-BE49-F238E27FC236}">
                <a16:creationId xmlns:a16="http://schemas.microsoft.com/office/drawing/2014/main" id="{915ECFB5-1975-4409-AA9D-58AFCA1A031C}"/>
              </a:ext>
            </a:extLst>
          </p:cNvPr>
          <p:cNvSpPr>
            <a:spLocks noGrp="1"/>
          </p:cNvSpPr>
          <p:nvPr>
            <p:ph idx="1"/>
          </p:nvPr>
        </p:nvSpPr>
        <p:spPr>
          <a:xfrm>
            <a:off x="358775" y="1429556"/>
            <a:ext cx="2586444" cy="3013858"/>
          </a:xfrm>
        </p:spPr>
        <p:txBody>
          <a:bodyPr/>
          <a:lstStyle/>
          <a:p>
            <a:pPr marL="0" indent="0">
              <a:buNone/>
            </a:pPr>
            <a:r>
              <a:rPr lang="en-US" sz="1600" b="1" dirty="0">
                <a:highlight>
                  <a:srgbClr val="8E1558"/>
                </a:highlight>
              </a:rPr>
              <a:t>(Q22</a:t>
            </a:r>
            <a:r>
              <a:rPr lang="en-US" sz="1600" b="1" dirty="0">
                <a:solidFill>
                  <a:schemeClr val="bg1"/>
                </a:solidFill>
                <a:highlight>
                  <a:srgbClr val="8E1558"/>
                </a:highlight>
              </a:rPr>
              <a:t>)</a:t>
            </a:r>
            <a:r>
              <a:rPr lang="en-US" sz="1600" b="1" dirty="0">
                <a:solidFill>
                  <a:schemeClr val="bg1"/>
                </a:solidFill>
              </a:rPr>
              <a:t>.</a:t>
            </a:r>
            <a:endParaRPr lang="en-US" sz="1600" b="1" dirty="0"/>
          </a:p>
          <a:p>
            <a:r>
              <a:rPr lang="en-US" sz="1600" dirty="0">
                <a:solidFill>
                  <a:schemeClr val="bg1"/>
                </a:solidFill>
                <a:highlight>
                  <a:srgbClr val="8E1558"/>
                </a:highlight>
              </a:rPr>
              <a:t>[Add any insights from the data here]</a:t>
            </a:r>
          </a:p>
        </p:txBody>
      </p:sp>
      <p:graphicFrame>
        <p:nvGraphicFramePr>
          <p:cNvPr id="6" name="Chart 5" descr="Example of bar chart showing responses to question 22.">
            <a:extLst>
              <a:ext uri="{FF2B5EF4-FFF2-40B4-BE49-F238E27FC236}">
                <a16:creationId xmlns:a16="http://schemas.microsoft.com/office/drawing/2014/main" id="{60CE67CB-5CC8-4A69-832D-4DB31724BD65}"/>
              </a:ext>
            </a:extLst>
          </p:cNvPr>
          <p:cNvGraphicFramePr>
            <a:graphicFrameLocks/>
          </p:cNvGraphicFramePr>
          <p:nvPr>
            <p:extLst>
              <p:ext uri="{D42A27DB-BD31-4B8C-83A1-F6EECF244321}">
                <p14:modId xmlns:p14="http://schemas.microsoft.com/office/powerpoint/2010/main" val="194462464"/>
              </p:ext>
            </p:extLst>
          </p:nvPr>
        </p:nvGraphicFramePr>
        <p:xfrm>
          <a:off x="2945219" y="1219553"/>
          <a:ext cx="5840007" cy="343386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16F7D1CC-1F8E-4F5F-98DF-5F4A25B77A29}"/>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3173889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8FF8-82B3-4A16-9AEF-D867B280CA99}"/>
              </a:ext>
            </a:extLst>
          </p:cNvPr>
          <p:cNvSpPr>
            <a:spLocks noGrp="1"/>
          </p:cNvSpPr>
          <p:nvPr>
            <p:ph type="title"/>
          </p:nvPr>
        </p:nvSpPr>
        <p:spPr/>
        <p:txBody>
          <a:bodyPr/>
          <a:lstStyle/>
          <a:p>
            <a:r>
              <a:rPr lang="en-US"/>
              <a:t>T4: Which skills have we provided </a:t>
            </a:r>
            <a:br>
              <a:rPr lang="en-US"/>
            </a:br>
            <a:r>
              <a:rPr lang="en-US"/>
              <a:t>support and training for? </a:t>
            </a:r>
            <a:endParaRPr lang="en-GB"/>
          </a:p>
        </p:txBody>
      </p:sp>
      <p:sp>
        <p:nvSpPr>
          <p:cNvPr id="3" name="Content Placeholder 2">
            <a:extLst>
              <a:ext uri="{FF2B5EF4-FFF2-40B4-BE49-F238E27FC236}">
                <a16:creationId xmlns:a16="http://schemas.microsoft.com/office/drawing/2014/main" id="{915ECFB5-1975-4409-AA9D-58AFCA1A031C}"/>
              </a:ext>
            </a:extLst>
          </p:cNvPr>
          <p:cNvSpPr>
            <a:spLocks noGrp="1"/>
          </p:cNvSpPr>
          <p:nvPr>
            <p:ph idx="1"/>
          </p:nvPr>
        </p:nvSpPr>
        <p:spPr>
          <a:xfrm>
            <a:off x="358774" y="1388304"/>
            <a:ext cx="2560963" cy="3013858"/>
          </a:xfrm>
        </p:spPr>
        <p:txBody>
          <a:bodyPr/>
          <a:lstStyle/>
          <a:p>
            <a:pPr marL="0" indent="0">
              <a:buNone/>
            </a:pPr>
            <a:r>
              <a:rPr lang="en-US" sz="1600" b="1" dirty="0">
                <a:highlight>
                  <a:srgbClr val="8E1558"/>
                </a:highlight>
              </a:rPr>
              <a:t>(Q23</a:t>
            </a:r>
            <a:r>
              <a:rPr lang="en-US" sz="1600" b="1" dirty="0">
                <a:solidFill>
                  <a:schemeClr val="bg1"/>
                </a:solidFill>
                <a:highlight>
                  <a:srgbClr val="8E1558"/>
                </a:highlight>
              </a:rPr>
              <a:t>)</a:t>
            </a:r>
            <a:r>
              <a:rPr lang="en-US" sz="1600" b="1" dirty="0">
                <a:solidFill>
                  <a:schemeClr val="bg1"/>
                </a:solidFill>
              </a:rPr>
              <a:t>.</a:t>
            </a:r>
          </a:p>
          <a:p>
            <a:r>
              <a:rPr lang="en-US" sz="1600" dirty="0">
                <a:solidFill>
                  <a:schemeClr val="bg1"/>
                </a:solidFill>
                <a:highlight>
                  <a:srgbClr val="8E1558"/>
                </a:highlight>
              </a:rPr>
              <a:t>[Add any insights from the data here]</a:t>
            </a:r>
          </a:p>
          <a:p>
            <a:pPr marL="0" indent="0">
              <a:buNone/>
            </a:pPr>
            <a:endParaRPr lang="en-US" sz="1600" b="1" dirty="0">
              <a:highlight>
                <a:srgbClr val="FF0000"/>
              </a:highlight>
            </a:endParaRPr>
          </a:p>
          <a:p>
            <a:endParaRPr lang="en-US" sz="1600" dirty="0">
              <a:highlight>
                <a:srgbClr val="FF0000"/>
              </a:highlight>
            </a:endParaRPr>
          </a:p>
        </p:txBody>
      </p:sp>
      <p:graphicFrame>
        <p:nvGraphicFramePr>
          <p:cNvPr id="6" name="Chart 5" descr="Example of bar chart showing responses to question 22.">
            <a:extLst>
              <a:ext uri="{FF2B5EF4-FFF2-40B4-BE49-F238E27FC236}">
                <a16:creationId xmlns:a16="http://schemas.microsoft.com/office/drawing/2014/main" id="{2E09463E-B11B-4669-9598-6B9EDD5D313F}"/>
              </a:ext>
            </a:extLst>
          </p:cNvPr>
          <p:cNvGraphicFramePr>
            <a:graphicFrameLocks/>
          </p:cNvGraphicFramePr>
          <p:nvPr>
            <p:extLst>
              <p:ext uri="{D42A27DB-BD31-4B8C-83A1-F6EECF244321}">
                <p14:modId xmlns:p14="http://schemas.microsoft.com/office/powerpoint/2010/main" val="116499253"/>
              </p:ext>
            </p:extLst>
          </p:nvPr>
        </p:nvGraphicFramePr>
        <p:xfrm>
          <a:off x="3111795" y="1018342"/>
          <a:ext cx="5862084" cy="366082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EA3D6A97-77E5-4936-91E9-808C2C5DA4D6}"/>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3790277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D224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8FF8-82B3-4A16-9AEF-D867B280CA99}"/>
              </a:ext>
            </a:extLst>
          </p:cNvPr>
          <p:cNvSpPr>
            <a:spLocks noGrp="1"/>
          </p:cNvSpPr>
          <p:nvPr>
            <p:ph type="title"/>
          </p:nvPr>
        </p:nvSpPr>
        <p:spPr>
          <a:xfrm>
            <a:off x="358774" y="339725"/>
            <a:ext cx="5625769" cy="341572"/>
          </a:xfrm>
        </p:spPr>
        <p:txBody>
          <a:bodyPr/>
          <a:lstStyle/>
          <a:p>
            <a:r>
              <a:rPr lang="en-US" dirty="0"/>
              <a:t>T4: Support to help teaching staff teach effectively online</a:t>
            </a:r>
            <a:endParaRPr lang="en-GB" dirty="0"/>
          </a:p>
        </p:txBody>
      </p:sp>
      <p:sp>
        <p:nvSpPr>
          <p:cNvPr id="3" name="Content Placeholder 2">
            <a:extLst>
              <a:ext uri="{FF2B5EF4-FFF2-40B4-BE49-F238E27FC236}">
                <a16:creationId xmlns:a16="http://schemas.microsoft.com/office/drawing/2014/main" id="{915ECFB5-1975-4409-AA9D-58AFCA1A031C}"/>
              </a:ext>
            </a:extLst>
          </p:cNvPr>
          <p:cNvSpPr>
            <a:spLocks noGrp="1"/>
          </p:cNvSpPr>
          <p:nvPr>
            <p:ph idx="1"/>
          </p:nvPr>
        </p:nvSpPr>
        <p:spPr>
          <a:xfrm>
            <a:off x="358775" y="1429556"/>
            <a:ext cx="8484974" cy="1067984"/>
          </a:xfrm>
        </p:spPr>
        <p:txBody>
          <a:bodyPr lIns="0" tIns="0" rIns="0" bIns="0" anchor="t"/>
          <a:lstStyle/>
          <a:p>
            <a:pPr marL="0" indent="0">
              <a:buNone/>
            </a:pPr>
            <a:r>
              <a:rPr lang="en-US" sz="1600" b="1" dirty="0">
                <a:highlight>
                  <a:srgbClr val="8E1558"/>
                </a:highlight>
                <a:ea typeface="Roboto Light"/>
              </a:rPr>
              <a:t>(Q24)</a:t>
            </a:r>
            <a:r>
              <a:rPr lang="en-US" sz="1600" b="1" dirty="0">
                <a:ea typeface="Roboto Light"/>
              </a:rPr>
              <a:t>. </a:t>
            </a:r>
            <a:r>
              <a:rPr lang="en-US" sz="1600" dirty="0">
                <a:ea typeface="Roboto Light"/>
              </a:rPr>
              <a:t>Teaching staff were asked to provide a rating for how well they feel we supported them to teach effectively online. </a:t>
            </a:r>
            <a:r>
              <a:rPr lang="en-US" sz="1600" dirty="0">
                <a:highlight>
                  <a:srgbClr val="8E1558"/>
                </a:highlight>
                <a:ea typeface="Roboto Light"/>
              </a:rPr>
              <a:t>XX%</a:t>
            </a:r>
            <a:r>
              <a:rPr lang="en-US" sz="1600" dirty="0">
                <a:ea typeface="Roboto Light"/>
              </a:rPr>
              <a:t> rated us as good or above.</a:t>
            </a:r>
            <a:endParaRPr lang="en-US" dirty="0">
              <a:ea typeface="Roboto Light"/>
            </a:endParaRPr>
          </a:p>
          <a:p>
            <a:pPr marL="269875" indent="-180975"/>
            <a:r>
              <a:rPr lang="en-US" sz="1600" dirty="0">
                <a:highlight>
                  <a:srgbClr val="8E1558"/>
                </a:highlight>
              </a:rPr>
              <a:t>Add any comments based on findings from your data</a:t>
            </a:r>
            <a:endParaRPr lang="en-US" sz="1600" dirty="0">
              <a:highlight>
                <a:srgbClr val="8E1558"/>
              </a:highlight>
              <a:cs typeface="Arial" panose="020B0604020202020204"/>
            </a:endParaRPr>
          </a:p>
        </p:txBody>
      </p:sp>
      <p:graphicFrame>
        <p:nvGraphicFramePr>
          <p:cNvPr id="7" name="Chart 6" descr="Example of bar chart showing responses to question 25.">
            <a:extLst>
              <a:ext uri="{FF2B5EF4-FFF2-40B4-BE49-F238E27FC236}">
                <a16:creationId xmlns:a16="http://schemas.microsoft.com/office/drawing/2014/main" id="{1519B035-DB5C-45E7-89A6-426F843BF0BF}"/>
              </a:ext>
            </a:extLst>
          </p:cNvPr>
          <p:cNvGraphicFramePr>
            <a:graphicFrameLocks/>
          </p:cNvGraphicFramePr>
          <p:nvPr>
            <p:extLst>
              <p:ext uri="{D42A27DB-BD31-4B8C-83A1-F6EECF244321}">
                <p14:modId xmlns:p14="http://schemas.microsoft.com/office/powerpoint/2010/main" val="340100107"/>
              </p:ext>
            </p:extLst>
          </p:nvPr>
        </p:nvGraphicFramePr>
        <p:xfrm>
          <a:off x="380320" y="2390775"/>
          <a:ext cx="8277905" cy="233702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a:extLst>
              <a:ext uri="{FF2B5EF4-FFF2-40B4-BE49-F238E27FC236}">
                <a16:creationId xmlns:a16="http://schemas.microsoft.com/office/drawing/2014/main" id="{C2005197-C01B-424E-ACCD-2A7743A7F0CF}"/>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3396497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2A45-C55B-43D4-8D52-AA39DEFB1B11}"/>
              </a:ext>
            </a:extLst>
          </p:cNvPr>
          <p:cNvSpPr>
            <a:spLocks noGrp="1"/>
          </p:cNvSpPr>
          <p:nvPr>
            <p:ph type="title"/>
          </p:nvPr>
        </p:nvSpPr>
        <p:spPr/>
        <p:txBody>
          <a:bodyPr/>
          <a:lstStyle/>
          <a:p>
            <a:r>
              <a:rPr lang="en-US" dirty="0"/>
              <a:t>T4: Teaching effectively online</a:t>
            </a:r>
            <a:endParaRPr lang="en-GB" dirty="0"/>
          </a:p>
        </p:txBody>
      </p:sp>
      <p:sp>
        <p:nvSpPr>
          <p:cNvPr id="6" name="Content Placeholder 5">
            <a:extLst>
              <a:ext uri="{FF2B5EF4-FFF2-40B4-BE49-F238E27FC236}">
                <a16:creationId xmlns:a16="http://schemas.microsoft.com/office/drawing/2014/main" id="{1002BF96-E4DE-4654-89A9-B21446AEF3D6}"/>
              </a:ext>
            </a:extLst>
          </p:cNvPr>
          <p:cNvSpPr>
            <a:spLocks noGrp="1"/>
          </p:cNvSpPr>
          <p:nvPr>
            <p:ph idx="1"/>
          </p:nvPr>
        </p:nvSpPr>
        <p:spPr>
          <a:xfrm>
            <a:off x="358775" y="1064821"/>
            <a:ext cx="6518276" cy="3013858"/>
          </a:xfrm>
        </p:spPr>
        <p:txBody>
          <a:bodyPr/>
          <a:lstStyle/>
          <a:p>
            <a:pPr marL="0" indent="0">
              <a:buNone/>
            </a:pPr>
            <a:r>
              <a:rPr lang="en-US" sz="1600" b="1" dirty="0">
                <a:solidFill>
                  <a:schemeClr val="bg1"/>
                </a:solidFill>
                <a:highlight>
                  <a:srgbClr val="8E1558"/>
                </a:highlight>
              </a:rPr>
              <a:t>(Q25)</a:t>
            </a:r>
            <a:r>
              <a:rPr lang="en-US" sz="1600" b="1" dirty="0"/>
              <a:t>. </a:t>
            </a:r>
            <a:r>
              <a:rPr lang="en-US" sz="1600" dirty="0"/>
              <a:t>What one thing should we do to help you to teach effectively online?</a:t>
            </a:r>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8E1558"/>
                </a:highlight>
              </a:rPr>
              <a:t>XX% of teaching staff that commented mentioned this...</a:t>
            </a:r>
          </a:p>
          <a:p>
            <a:pPr marL="361950" lvl="1" indent="-271463"/>
            <a:r>
              <a:rPr lang="en-US" sz="1600" dirty="0">
                <a:highlight>
                  <a:srgbClr val="8E1558"/>
                </a:highlight>
              </a:rPr>
              <a:t>XX% of teaching staff that commented mentioned this…</a:t>
            </a:r>
          </a:p>
          <a:p>
            <a:pPr marL="0" indent="0">
              <a:buNone/>
            </a:pPr>
            <a:endParaRPr lang="en-US" sz="1600" dirty="0"/>
          </a:p>
        </p:txBody>
      </p:sp>
      <p:sp>
        <p:nvSpPr>
          <p:cNvPr id="5" name="TextBox 4">
            <a:extLst>
              <a:ext uri="{FF2B5EF4-FFF2-40B4-BE49-F238E27FC236}">
                <a16:creationId xmlns:a16="http://schemas.microsoft.com/office/drawing/2014/main" id="{9D22E1AA-52C5-4AEA-843C-7E9C2A9FE8B4}"/>
              </a:ext>
            </a:extLst>
          </p:cNvPr>
          <p:cNvSpPr txBox="1"/>
          <p:nvPr/>
        </p:nvSpPr>
        <p:spPr>
          <a:xfrm>
            <a:off x="358774" y="3857362"/>
            <a:ext cx="8276343" cy="946413"/>
          </a:xfrm>
          <a:prstGeom prst="rect">
            <a:avLst/>
          </a:prstGeom>
          <a:noFill/>
        </p:spPr>
        <p:txBody>
          <a:bodyPr wrap="square" rtlCol="0">
            <a:spAutoFit/>
          </a:bodyPr>
          <a:lstStyle/>
          <a:p>
            <a:r>
              <a:rPr lang="en-US" sz="1400" dirty="0">
                <a:solidFill>
                  <a:schemeClr val="bg1"/>
                </a:solidFill>
                <a:highlight>
                  <a:srgbClr val="A74977"/>
                </a:highlight>
              </a:rPr>
              <a:t>[Download your free text data via Jisc online surveys ‘</a:t>
            </a:r>
            <a:r>
              <a:rPr lang="en-US" sz="1400" dirty="0" err="1">
                <a:solidFill>
                  <a:schemeClr val="bg1"/>
                </a:solidFill>
                <a:highlight>
                  <a:srgbClr val="A74977"/>
                </a:highlight>
              </a:rPr>
              <a:t>analyse</a:t>
            </a:r>
            <a:r>
              <a:rPr lang="en-US" sz="1400" dirty="0">
                <a:solidFill>
                  <a:schemeClr val="bg1"/>
                </a:solidFill>
                <a:highlight>
                  <a:srgbClr val="A74977"/>
                </a:highlight>
              </a:rPr>
              <a:t>’ area, open in Word or Excel, read the feedback and try to group into themes (see accompanying Excel sheet to carry out grouping </a:t>
            </a:r>
            <a:r>
              <a:rPr lang="en-US" sz="1400" dirty="0">
                <a:solidFill>
                  <a:schemeClr val="bg1"/>
                </a:solidFill>
                <a:highlight>
                  <a:srgbClr val="A74977"/>
                </a:highlight>
                <a:hlinkClick r:id="rId2">
                  <a:extLst>
                    <a:ext uri="{A12FA001-AC4F-418D-AE19-62706E023703}">
                      <ahyp:hlinkClr xmlns:ahyp="http://schemas.microsoft.com/office/drawing/2018/hyperlinkcolor" val="tx"/>
                    </a:ext>
                  </a:extLst>
                </a:hlinkClick>
              </a:rPr>
              <a:t>here</a:t>
            </a:r>
            <a:r>
              <a:rPr lang="en-US" sz="1400" dirty="0">
                <a:solidFill>
                  <a:schemeClr val="bg1"/>
                </a:solidFill>
                <a:highlight>
                  <a:srgbClr val="A74977"/>
                </a:highlight>
              </a:rPr>
              <a:t>). Also, the guide to analysing your qualitative data can be found </a:t>
            </a:r>
            <a:r>
              <a:rPr lang="en-US" sz="1400" dirty="0">
                <a:solidFill>
                  <a:schemeClr val="bg1"/>
                </a:solidFill>
                <a:highlight>
                  <a:srgbClr val="A74977"/>
                </a:highlight>
                <a:hlinkClick r:id="rId3">
                  <a:extLst>
                    <a:ext uri="{A12FA001-AC4F-418D-AE19-62706E023703}">
                      <ahyp:hlinkClr xmlns:ahyp="http://schemas.microsoft.com/office/drawing/2018/hyperlinkcolor" val="tx"/>
                    </a:ext>
                  </a:extLst>
                </a:hlinkClick>
              </a:rPr>
              <a:t>here</a:t>
            </a:r>
            <a:endParaRPr lang="en-US" sz="1400" dirty="0">
              <a:solidFill>
                <a:schemeClr val="bg1"/>
              </a:solidFill>
              <a:highlight>
                <a:srgbClr val="A74977"/>
              </a:highlight>
            </a:endParaRPr>
          </a:p>
          <a:p>
            <a:endParaRPr lang="en-GB" dirty="0">
              <a:solidFill>
                <a:schemeClr val="bg1"/>
              </a:solidFill>
            </a:endParaRPr>
          </a:p>
        </p:txBody>
      </p:sp>
    </p:spTree>
    <p:extLst>
      <p:ext uri="{BB962C8B-B14F-4D97-AF65-F5344CB8AC3E}">
        <p14:creationId xmlns:p14="http://schemas.microsoft.com/office/powerpoint/2010/main" val="2387615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E86452-ED28-4227-8528-67E50342A61C}"/>
              </a:ext>
            </a:extLst>
          </p:cNvPr>
          <p:cNvSpPr>
            <a:spLocks noGrp="1"/>
          </p:cNvSpPr>
          <p:nvPr>
            <p:ph type="title"/>
          </p:nvPr>
        </p:nvSpPr>
        <p:spPr/>
        <p:txBody>
          <a:bodyPr/>
          <a:lstStyle/>
          <a:p>
            <a:r>
              <a:rPr lang="en-US"/>
              <a:t>What next?</a:t>
            </a:r>
            <a:endParaRPr lang="en-GB"/>
          </a:p>
        </p:txBody>
      </p:sp>
      <p:sp>
        <p:nvSpPr>
          <p:cNvPr id="8" name="Text Placeholder 7">
            <a:extLst>
              <a:ext uri="{FF2B5EF4-FFF2-40B4-BE49-F238E27FC236}">
                <a16:creationId xmlns:a16="http://schemas.microsoft.com/office/drawing/2014/main" id="{EB744730-14B7-4C47-AF61-B309C8D04058}"/>
              </a:ext>
            </a:extLst>
          </p:cNvPr>
          <p:cNvSpPr>
            <a:spLocks noGrp="1"/>
          </p:cNvSpPr>
          <p:nvPr>
            <p:ph type="body" idx="13"/>
          </p:nvPr>
        </p:nvSpPr>
        <p:spPr/>
        <p:txBody>
          <a:bodyPr/>
          <a:lstStyle/>
          <a:p>
            <a:r>
              <a:rPr lang="en-US"/>
              <a:t>Some further things to consider include:</a:t>
            </a:r>
            <a:endParaRPr lang="en-GB"/>
          </a:p>
        </p:txBody>
      </p:sp>
      <p:sp>
        <p:nvSpPr>
          <p:cNvPr id="7" name="Content Placeholder 6">
            <a:extLst>
              <a:ext uri="{FF2B5EF4-FFF2-40B4-BE49-F238E27FC236}">
                <a16:creationId xmlns:a16="http://schemas.microsoft.com/office/drawing/2014/main" id="{7E286820-060A-4C41-A122-50471E05A381}"/>
              </a:ext>
            </a:extLst>
          </p:cNvPr>
          <p:cNvSpPr>
            <a:spLocks noGrp="1"/>
          </p:cNvSpPr>
          <p:nvPr>
            <p:ph idx="1"/>
          </p:nvPr>
        </p:nvSpPr>
        <p:spPr>
          <a:xfrm>
            <a:off x="358775" y="1578411"/>
            <a:ext cx="5382806" cy="3013858"/>
          </a:xfrm>
          <a:prstGeom prst="rect">
            <a:avLst/>
          </a:prstGeom>
        </p:spPr>
        <p:txBody>
          <a:bodyPr/>
          <a:lstStyle/>
          <a:p>
            <a:pPr marL="177800" indent="-177800">
              <a:spcAft>
                <a:spcPts val="1200"/>
              </a:spcAft>
            </a:pPr>
            <a:r>
              <a:rPr lang="en-US" sz="1600" dirty="0"/>
              <a:t>Do you have any insights survey data from other surveys to compare with the teaching staff data?</a:t>
            </a:r>
          </a:p>
          <a:p>
            <a:pPr marL="177800" indent="-177800">
              <a:spcAft>
                <a:spcPts val="1200"/>
              </a:spcAft>
            </a:pPr>
            <a:r>
              <a:rPr lang="en-US" sz="1600" dirty="0"/>
              <a:t>Who will you communicate these findings to?</a:t>
            </a:r>
          </a:p>
          <a:p>
            <a:pPr marL="177800" indent="-177800">
              <a:spcAft>
                <a:spcPts val="1200"/>
              </a:spcAft>
            </a:pPr>
            <a:r>
              <a:rPr lang="en-US" sz="1600" dirty="0"/>
              <a:t>How will you feed back results to teaching staff across your </a:t>
            </a:r>
            <a:r>
              <a:rPr lang="en-US" sz="1600" dirty="0" err="1"/>
              <a:t>organisation</a:t>
            </a:r>
            <a:r>
              <a:rPr lang="en-US" sz="1600" dirty="0"/>
              <a:t>? </a:t>
            </a:r>
          </a:p>
          <a:p>
            <a:pPr marL="177800" indent="-177800">
              <a:spcAft>
                <a:spcPts val="1200"/>
              </a:spcAft>
            </a:pPr>
            <a:r>
              <a:rPr lang="en-US" sz="1600" dirty="0"/>
              <a:t>How do you plan to work in partnership with teaching staff to take forward actions resulting from the data?</a:t>
            </a:r>
          </a:p>
          <a:p>
            <a:pPr>
              <a:spcAft>
                <a:spcPts val="1200"/>
              </a:spcAft>
            </a:pPr>
            <a:endParaRPr lang="en-GB" sz="1600" dirty="0"/>
          </a:p>
        </p:txBody>
      </p:sp>
      <p:pic>
        <p:nvPicPr>
          <p:cNvPr id="6" name="Graphic 5">
            <a:extLst>
              <a:ext uri="{FF2B5EF4-FFF2-40B4-BE49-F238E27FC236}">
                <a16:creationId xmlns:a16="http://schemas.microsoft.com/office/drawing/2014/main" id="{2253E170-FA70-4CB7-BB18-1C95C0F594EA}"/>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41655" y="1052668"/>
            <a:ext cx="3043570" cy="304357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2112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2574C1-3A60-412D-999C-38787F585C59}"/>
              </a:ext>
            </a:extLst>
          </p:cNvPr>
          <p:cNvSpPr>
            <a:spLocks noGrp="1"/>
          </p:cNvSpPr>
          <p:nvPr>
            <p:ph type="title"/>
          </p:nvPr>
        </p:nvSpPr>
        <p:spPr>
          <a:xfrm>
            <a:off x="358774" y="339725"/>
            <a:ext cx="8354573" cy="341572"/>
          </a:xfrm>
        </p:spPr>
        <p:txBody>
          <a:bodyPr/>
          <a:lstStyle/>
          <a:p>
            <a:r>
              <a:rPr lang="en-US" dirty="0"/>
              <a:t>What is the </a:t>
            </a:r>
            <a:r>
              <a:rPr lang="en-US" sz="2400" dirty="0">
                <a:ea typeface="Roboto Light"/>
              </a:rPr>
              <a:t>teaching staff </a:t>
            </a:r>
            <a:r>
              <a:rPr lang="en-US" dirty="0"/>
              <a:t>digital experience insights survey?</a:t>
            </a:r>
            <a:endParaRPr lang="en-GB" dirty="0"/>
          </a:p>
        </p:txBody>
      </p:sp>
      <p:sp>
        <p:nvSpPr>
          <p:cNvPr id="8" name="Content Placeholder 7">
            <a:extLst>
              <a:ext uri="{FF2B5EF4-FFF2-40B4-BE49-F238E27FC236}">
                <a16:creationId xmlns:a16="http://schemas.microsoft.com/office/drawing/2014/main" id="{5DFD0766-8F2F-41D4-933F-0A19FCECF430}"/>
              </a:ext>
            </a:extLst>
          </p:cNvPr>
          <p:cNvSpPr>
            <a:spLocks noGrp="1"/>
          </p:cNvSpPr>
          <p:nvPr>
            <p:ph idx="1"/>
          </p:nvPr>
        </p:nvSpPr>
        <p:spPr>
          <a:xfrm>
            <a:off x="560843" y="1266598"/>
            <a:ext cx="4564049" cy="3013858"/>
          </a:xfrm>
        </p:spPr>
        <p:txBody>
          <a:bodyPr lIns="0" tIns="0" rIns="0" bIns="0" anchor="t"/>
          <a:lstStyle/>
          <a:p>
            <a:pPr marL="177800" indent="-177800"/>
            <a:r>
              <a:rPr lang="en-US" sz="1600" dirty="0">
                <a:ea typeface="Roboto Light"/>
              </a:rPr>
              <a:t>Asks teaching staff across further education (FE) and higher education (HE) about their experiences of using technology at their college or university </a:t>
            </a:r>
            <a:endParaRPr lang="en-US" dirty="0"/>
          </a:p>
          <a:p>
            <a:pPr marL="177800" indent="-177800"/>
            <a:r>
              <a:rPr lang="en-US" sz="1600" dirty="0"/>
              <a:t>Run by </a:t>
            </a:r>
            <a:r>
              <a:rPr lang="en-US" sz="1600" dirty="0" err="1"/>
              <a:t>Jisc</a:t>
            </a:r>
            <a:r>
              <a:rPr lang="en-US" sz="1600" dirty="0"/>
              <a:t> </a:t>
            </a:r>
            <a:endParaRPr lang="en-US" sz="1600" dirty="0">
              <a:cs typeface="Arial" panose="020B0604020202020204"/>
            </a:endParaRPr>
          </a:p>
          <a:p>
            <a:pPr marL="177800" indent="-177800"/>
            <a:r>
              <a:rPr lang="en-US" sz="1600" dirty="0"/>
              <a:t>Separate surveys for FE and HE</a:t>
            </a:r>
            <a:endParaRPr lang="en-US" sz="1600" dirty="0">
              <a:cs typeface="Arial" panose="020B0604020202020204"/>
            </a:endParaRPr>
          </a:p>
          <a:p>
            <a:pPr marL="177800" indent="-177800"/>
            <a:r>
              <a:rPr lang="en-US" sz="1600" dirty="0">
                <a:ea typeface="Roboto Light"/>
              </a:rPr>
              <a:t>For 2020/21 there were over 6,500 responses from UK FE and HE teaching staff </a:t>
            </a:r>
          </a:p>
          <a:p>
            <a:pPr marL="177800" indent="-177800"/>
            <a:r>
              <a:rPr lang="en-US" sz="1600" dirty="0"/>
              <a:t>This presentation </a:t>
            </a:r>
            <a:r>
              <a:rPr lang="en-US" sz="1600" dirty="0" err="1"/>
              <a:t>summarises</a:t>
            </a:r>
            <a:r>
              <a:rPr lang="en-US" sz="1600" dirty="0"/>
              <a:t> some key findings from data collected from our teaching staff</a:t>
            </a:r>
            <a:endParaRPr lang="en-US" sz="1600" dirty="0">
              <a:cs typeface="Arial" panose="020B0604020202020204"/>
            </a:endParaRPr>
          </a:p>
          <a:p>
            <a:pPr marL="90170" indent="-90170"/>
            <a:endParaRPr lang="en-GB" sz="1600" dirty="0">
              <a:cs typeface="Arial" panose="020B0604020202020204"/>
            </a:endParaRPr>
          </a:p>
        </p:txBody>
      </p:sp>
      <p:pic>
        <p:nvPicPr>
          <p:cNvPr id="16" name="Picture 15" descr="Model showing the four surveys and their themes available through the digital experience insights service: for students; teaching staff, professional services staff and researchers.">
            <a:extLst>
              <a:ext uri="{FF2B5EF4-FFF2-40B4-BE49-F238E27FC236}">
                <a16:creationId xmlns:a16="http://schemas.microsoft.com/office/drawing/2014/main" id="{34866673-5B5A-47B0-BE37-BAE2F2935C36}"/>
              </a:ext>
            </a:extLst>
          </p:cNvPr>
          <p:cNvPicPr>
            <a:picLocks noChangeAspect="1"/>
          </p:cNvPicPr>
          <p:nvPr/>
        </p:nvPicPr>
        <p:blipFill>
          <a:blip r:embed="rId3"/>
          <a:srcRect/>
          <a:stretch/>
        </p:blipFill>
        <p:spPr>
          <a:xfrm>
            <a:off x="5244931" y="1103642"/>
            <a:ext cx="3338225" cy="3339771"/>
          </a:xfrm>
          <a:prstGeom prst="rect">
            <a:avLst/>
          </a:prstGeom>
        </p:spPr>
      </p:pic>
    </p:spTree>
    <p:extLst>
      <p:ext uri="{BB962C8B-B14F-4D97-AF65-F5344CB8AC3E}">
        <p14:creationId xmlns:p14="http://schemas.microsoft.com/office/powerpoint/2010/main" val="41080878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551B64-4105-4393-9FA1-FCD7297C8EA8}"/>
              </a:ext>
            </a:extLst>
          </p:cNvPr>
          <p:cNvSpPr>
            <a:spLocks noGrp="1"/>
          </p:cNvSpPr>
          <p:nvPr>
            <p:ph type="title"/>
          </p:nvPr>
        </p:nvSpPr>
        <p:spPr>
          <a:xfrm>
            <a:off x="358774" y="2269633"/>
            <a:ext cx="6518277" cy="341572"/>
          </a:xfrm>
        </p:spPr>
        <p:txBody>
          <a:bodyPr/>
          <a:lstStyle/>
          <a:p>
            <a:r>
              <a:rPr lang="en-US"/>
              <a:t>Suggested next steps…</a:t>
            </a:r>
            <a:endParaRPr lang="en-GB"/>
          </a:p>
        </p:txBody>
      </p:sp>
      <p:sp>
        <p:nvSpPr>
          <p:cNvPr id="4" name="Content Placeholder 6">
            <a:extLst>
              <a:ext uri="{FF2B5EF4-FFF2-40B4-BE49-F238E27FC236}">
                <a16:creationId xmlns:a16="http://schemas.microsoft.com/office/drawing/2014/main" id="{AF4A88E3-05A7-4929-B91D-97091F17533B}"/>
              </a:ext>
            </a:extLst>
          </p:cNvPr>
          <p:cNvSpPr txBox="1">
            <a:spLocks/>
          </p:cNvSpPr>
          <p:nvPr/>
        </p:nvSpPr>
        <p:spPr>
          <a:xfrm>
            <a:off x="273714" y="3039035"/>
            <a:ext cx="6518276" cy="29045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a:solidFill>
                  <a:schemeClr val="bg1"/>
                </a:solidFill>
                <a:highlight>
                  <a:srgbClr val="000000"/>
                </a:highlight>
              </a:rPr>
              <a:t>[Add any recommendations for your organisation]</a:t>
            </a:r>
          </a:p>
          <a:p>
            <a:pPr marL="0" indent="0">
              <a:buNone/>
            </a:pPr>
            <a:endParaRPr lang="en-GB" sz="1600">
              <a:solidFill>
                <a:schemeClr val="bg1"/>
              </a:solidFill>
            </a:endParaRPr>
          </a:p>
        </p:txBody>
      </p:sp>
    </p:spTree>
    <p:extLst>
      <p:ext uri="{BB962C8B-B14F-4D97-AF65-F5344CB8AC3E}">
        <p14:creationId xmlns:p14="http://schemas.microsoft.com/office/powerpoint/2010/main" val="3422718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34A04C5-CF20-48E7-A219-18CA723925DA}"/>
              </a:ext>
            </a:extLst>
          </p:cNvPr>
          <p:cNvSpPr>
            <a:spLocks noGrp="1"/>
          </p:cNvSpPr>
          <p:nvPr>
            <p:ph type="title"/>
          </p:nvPr>
        </p:nvSpPr>
        <p:spPr/>
        <p:txBody>
          <a:bodyPr/>
          <a:lstStyle/>
          <a:p>
            <a:r>
              <a:rPr lang="en-GB"/>
              <a:t>Summary of key metrics</a:t>
            </a:r>
            <a:br>
              <a:rPr lang="en-GB"/>
            </a:br>
            <a:endParaRPr lang="en-GB"/>
          </a:p>
        </p:txBody>
      </p:sp>
      <p:sp>
        <p:nvSpPr>
          <p:cNvPr id="8" name="Content Placeholder 7">
            <a:extLst>
              <a:ext uri="{FF2B5EF4-FFF2-40B4-BE49-F238E27FC236}">
                <a16:creationId xmlns:a16="http://schemas.microsoft.com/office/drawing/2014/main" id="{DF1635EC-7000-489F-9087-7ED9181A235A}"/>
              </a:ext>
            </a:extLst>
          </p:cNvPr>
          <p:cNvSpPr>
            <a:spLocks noGrp="1"/>
          </p:cNvSpPr>
          <p:nvPr>
            <p:ph idx="1"/>
          </p:nvPr>
        </p:nvSpPr>
        <p:spPr>
          <a:xfrm>
            <a:off x="358774" y="1210494"/>
            <a:ext cx="3844631" cy="3732766"/>
          </a:xfrm>
        </p:spPr>
        <p:txBody>
          <a:bodyPr/>
          <a:lstStyle/>
          <a:p>
            <a:pPr marL="0" indent="0">
              <a:buNone/>
            </a:pPr>
            <a:r>
              <a:rPr lang="en-US" sz="1100" b="1" dirty="0"/>
              <a:t>Technology at your </a:t>
            </a:r>
            <a:r>
              <a:rPr lang="en-US" sz="1100" b="1" dirty="0" err="1"/>
              <a:t>organisation</a:t>
            </a:r>
            <a:endParaRPr lang="en-US" sz="1100" b="1" dirty="0"/>
          </a:p>
          <a:p>
            <a:pPr marL="177800" indent="-177800"/>
            <a:r>
              <a:rPr lang="en-US" sz="1050" b="1" dirty="0">
                <a:highlight>
                  <a:srgbClr val="8E1558"/>
                </a:highlight>
              </a:rPr>
              <a:t>XX%</a:t>
            </a:r>
            <a:r>
              <a:rPr lang="en-US" sz="1050" b="1" dirty="0"/>
              <a:t> </a:t>
            </a:r>
            <a:r>
              <a:rPr lang="en-US" sz="1050" dirty="0"/>
              <a:t>agreed they were supported to use their own devices (</a:t>
            </a:r>
            <a:r>
              <a:rPr lang="en-US" sz="1050" b="1" dirty="0">
                <a:highlight>
                  <a:srgbClr val="8E1558"/>
                </a:highlight>
              </a:rPr>
              <a:t>Q8a</a:t>
            </a:r>
            <a:r>
              <a:rPr lang="en-US" sz="1050" dirty="0"/>
              <a:t>)</a:t>
            </a:r>
          </a:p>
          <a:p>
            <a:pPr marL="177800" indent="-177800"/>
            <a:r>
              <a:rPr lang="en-US" sz="1050" b="1" dirty="0">
                <a:highlight>
                  <a:srgbClr val="8E1558"/>
                </a:highlight>
              </a:rPr>
              <a:t>XX%</a:t>
            </a:r>
            <a:r>
              <a:rPr lang="en-US" sz="1050" dirty="0"/>
              <a:t> agreed we supported them to access online platforms/services off site (</a:t>
            </a:r>
            <a:r>
              <a:rPr lang="en-US" sz="1050" b="1" dirty="0">
                <a:highlight>
                  <a:srgbClr val="8E1558"/>
                </a:highlight>
              </a:rPr>
              <a:t>Q8b</a:t>
            </a:r>
            <a:r>
              <a:rPr lang="en-US" sz="1050" dirty="0"/>
              <a:t>)</a:t>
            </a:r>
          </a:p>
          <a:p>
            <a:pPr marL="177800" indent="-177800"/>
            <a:r>
              <a:rPr lang="en-US" sz="1050" b="1" dirty="0">
                <a:highlight>
                  <a:srgbClr val="8E1558"/>
                </a:highlight>
              </a:rPr>
              <a:t>XX%</a:t>
            </a:r>
            <a:r>
              <a:rPr lang="en-US" sz="1050" dirty="0"/>
              <a:t> </a:t>
            </a:r>
            <a:r>
              <a:rPr lang="en-GB" sz="1050" dirty="0"/>
              <a:t>rated the quality of the online teaching environment as good or above </a:t>
            </a:r>
            <a:r>
              <a:rPr lang="en-US" sz="1050" dirty="0"/>
              <a:t>(</a:t>
            </a:r>
            <a:r>
              <a:rPr lang="en-US" sz="1050" b="1" dirty="0">
                <a:highlight>
                  <a:srgbClr val="8E1558"/>
                </a:highlight>
              </a:rPr>
              <a:t>Q10</a:t>
            </a:r>
            <a:r>
              <a:rPr lang="en-US" sz="1050" dirty="0"/>
              <a:t>)</a:t>
            </a:r>
          </a:p>
          <a:p>
            <a:pPr marL="0" indent="0">
              <a:buNone/>
            </a:pPr>
            <a:r>
              <a:rPr lang="en-US" sz="1100" b="1" dirty="0"/>
              <a:t>Technology in your teaching</a:t>
            </a:r>
          </a:p>
          <a:p>
            <a:pPr marL="177800" indent="-177800"/>
            <a:r>
              <a:rPr lang="en-US" sz="1050" b="1" dirty="0">
                <a:highlight>
                  <a:srgbClr val="8E1558"/>
                </a:highlight>
              </a:rPr>
              <a:t>XX%</a:t>
            </a:r>
            <a:r>
              <a:rPr lang="en-US" sz="1050" dirty="0"/>
              <a:t> agreed that teaching online was convenient (</a:t>
            </a:r>
            <a:r>
              <a:rPr lang="en-US" sz="1050" b="1" dirty="0">
                <a:highlight>
                  <a:srgbClr val="8E1558"/>
                </a:highlight>
              </a:rPr>
              <a:t>Q17a</a:t>
            </a:r>
            <a:r>
              <a:rPr lang="en-US" sz="1050" dirty="0"/>
              <a:t>)</a:t>
            </a:r>
          </a:p>
          <a:p>
            <a:pPr marL="0" indent="0">
              <a:buNone/>
            </a:pPr>
            <a:r>
              <a:rPr lang="en-US" sz="1100" b="1" dirty="0"/>
              <a:t>Developing your digital skills</a:t>
            </a:r>
          </a:p>
          <a:p>
            <a:pPr marL="177800" indent="-177800"/>
            <a:r>
              <a:rPr lang="en-US" sz="1050" b="1" dirty="0">
                <a:highlight>
                  <a:srgbClr val="8E1558"/>
                </a:highlight>
              </a:rPr>
              <a:t>XX%</a:t>
            </a:r>
            <a:r>
              <a:rPr lang="en-US" sz="1050" dirty="0"/>
              <a:t> agreed we provided them with reward and recognition for their digital skills (</a:t>
            </a:r>
            <a:r>
              <a:rPr lang="en-US" sz="1050" b="1" dirty="0">
                <a:highlight>
                  <a:srgbClr val="8E1558"/>
                </a:highlight>
              </a:rPr>
              <a:t>Q21d</a:t>
            </a:r>
            <a:r>
              <a:rPr lang="en-US" sz="1050" dirty="0"/>
              <a:t>) </a:t>
            </a:r>
          </a:p>
          <a:p>
            <a:pPr marL="177800" indent="-177800"/>
            <a:r>
              <a:rPr lang="en-US" sz="1050" b="1" dirty="0">
                <a:highlight>
                  <a:srgbClr val="8E1558"/>
                </a:highlight>
              </a:rPr>
              <a:t>XX%</a:t>
            </a:r>
            <a:r>
              <a:rPr lang="en-US" sz="1050" dirty="0"/>
              <a:t> rated the support we offered them to teach effectively online as good or above (</a:t>
            </a:r>
            <a:r>
              <a:rPr lang="en-US" sz="1050" b="1" dirty="0">
                <a:highlight>
                  <a:srgbClr val="8E1558"/>
                </a:highlight>
              </a:rPr>
              <a:t>Q24</a:t>
            </a:r>
            <a:r>
              <a:rPr lang="en-US" sz="1050" dirty="0"/>
              <a:t>)</a:t>
            </a:r>
          </a:p>
        </p:txBody>
      </p:sp>
      <p:graphicFrame>
        <p:nvGraphicFramePr>
          <p:cNvPr id="10" name="Chart 9" descr="Example of radar graph showing key metrics results.">
            <a:extLst>
              <a:ext uri="{FF2B5EF4-FFF2-40B4-BE49-F238E27FC236}">
                <a16:creationId xmlns:a16="http://schemas.microsoft.com/office/drawing/2014/main" id="{F1A6C1D9-CBC1-3E43-AF09-D0F93F34CC81}"/>
              </a:ext>
            </a:extLst>
          </p:cNvPr>
          <p:cNvGraphicFramePr>
            <a:graphicFrameLocks/>
          </p:cNvGraphicFramePr>
          <p:nvPr>
            <p:extLst>
              <p:ext uri="{D42A27DB-BD31-4B8C-83A1-F6EECF244321}">
                <p14:modId xmlns:p14="http://schemas.microsoft.com/office/powerpoint/2010/main" val="3448515682"/>
              </p:ext>
            </p:extLst>
          </p:nvPr>
        </p:nvGraphicFramePr>
        <p:xfrm>
          <a:off x="3959157" y="1061516"/>
          <a:ext cx="5184843" cy="329071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a:extLst>
              <a:ext uri="{FF2B5EF4-FFF2-40B4-BE49-F238E27FC236}">
                <a16:creationId xmlns:a16="http://schemas.microsoft.com/office/drawing/2014/main" id="{1299CDF3-2D26-4A8B-8397-197695A363FA}"/>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460056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B98B11E-875E-4CA8-964A-52CB99B68D41}"/>
              </a:ext>
            </a:extLst>
          </p:cNvPr>
          <p:cNvSpPr>
            <a:spLocks noGrp="1"/>
          </p:cNvSpPr>
          <p:nvPr>
            <p:ph type="title"/>
          </p:nvPr>
        </p:nvSpPr>
        <p:spPr/>
        <p:txBody>
          <a:bodyPr/>
          <a:lstStyle/>
          <a:p>
            <a:r>
              <a:rPr lang="en-US"/>
              <a:t>Benchmarking with other UK organisations</a:t>
            </a:r>
            <a:endParaRPr lang="en-GB"/>
          </a:p>
        </p:txBody>
      </p:sp>
    </p:spTree>
    <p:extLst>
      <p:ext uri="{BB962C8B-B14F-4D97-AF65-F5344CB8AC3E}">
        <p14:creationId xmlns:p14="http://schemas.microsoft.com/office/powerpoint/2010/main" val="410230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BD917-F7C0-4FC7-BB29-1DF80ECA5405}"/>
              </a:ext>
            </a:extLst>
          </p:cNvPr>
          <p:cNvSpPr>
            <a:spLocks noGrp="1"/>
          </p:cNvSpPr>
          <p:nvPr>
            <p:ph type="title"/>
          </p:nvPr>
        </p:nvSpPr>
        <p:spPr/>
        <p:txBody>
          <a:bodyPr/>
          <a:lstStyle/>
          <a:p>
            <a:r>
              <a:rPr lang="en-GB"/>
              <a:t>Benchmark comparisons</a:t>
            </a:r>
          </a:p>
        </p:txBody>
      </p:sp>
      <p:sp>
        <p:nvSpPr>
          <p:cNvPr id="3" name="Content Placeholder 2">
            <a:extLst>
              <a:ext uri="{FF2B5EF4-FFF2-40B4-BE49-F238E27FC236}">
                <a16:creationId xmlns:a16="http://schemas.microsoft.com/office/drawing/2014/main" id="{24CE6CE5-9444-45EB-BA71-07202DD8DEF8}"/>
              </a:ext>
            </a:extLst>
          </p:cNvPr>
          <p:cNvSpPr>
            <a:spLocks noGrp="1"/>
          </p:cNvSpPr>
          <p:nvPr>
            <p:ph idx="1"/>
          </p:nvPr>
        </p:nvSpPr>
        <p:spPr>
          <a:xfrm>
            <a:off x="358775" y="951708"/>
            <a:ext cx="8431264" cy="1236953"/>
          </a:xfrm>
        </p:spPr>
        <p:txBody>
          <a:bodyPr/>
          <a:lstStyle/>
          <a:p>
            <a:pPr marL="0" indent="0">
              <a:buNone/>
            </a:pPr>
            <a:r>
              <a:rPr lang="en-US" dirty="0"/>
              <a:t>The digital experience insights surveys national dataset allows us to compare our results with </a:t>
            </a:r>
            <a:r>
              <a:rPr lang="en-US" dirty="0" err="1"/>
              <a:t>anonymised</a:t>
            </a:r>
            <a:r>
              <a:rPr lang="en-US" dirty="0"/>
              <a:t> overall results from other UK </a:t>
            </a:r>
            <a:r>
              <a:rPr lang="en-US" dirty="0" err="1"/>
              <a:t>organisations</a:t>
            </a:r>
            <a:r>
              <a:rPr lang="en-US" dirty="0"/>
              <a:t> that ran the teaching staff insights survey (see table below). Section 4 of our guide to </a:t>
            </a:r>
            <a:r>
              <a:rPr lang="en-US" dirty="0">
                <a:hlinkClick r:id="rId3"/>
              </a:rPr>
              <a:t>using insights surveys in Jisc online surveys </a:t>
            </a:r>
            <a:r>
              <a:rPr lang="en-US" dirty="0"/>
              <a:t>provides information on how to view, download, </a:t>
            </a:r>
            <a:r>
              <a:rPr lang="en-US" dirty="0" err="1"/>
              <a:t>analyse</a:t>
            </a:r>
            <a:r>
              <a:rPr lang="en-US" dirty="0"/>
              <a:t> and benchmark your data.</a:t>
            </a:r>
          </a:p>
          <a:p>
            <a:pPr marL="0" indent="0">
              <a:buNone/>
            </a:pPr>
            <a:r>
              <a:rPr lang="en-US" dirty="0"/>
              <a:t>We have compared the six key metrics shown earlier in this presentation on slide 4.</a:t>
            </a:r>
          </a:p>
          <a:p>
            <a:pPr marL="0" indent="0">
              <a:buNone/>
            </a:pPr>
            <a:r>
              <a:rPr lang="en-US" dirty="0">
                <a:highlight>
                  <a:srgbClr val="8E1558"/>
                </a:highlight>
              </a:rPr>
              <a:t>Add any insight or comments relevant to your data in comparison with the UK data.</a:t>
            </a:r>
          </a:p>
          <a:p>
            <a:endParaRPr lang="en-GB" dirty="0"/>
          </a:p>
        </p:txBody>
      </p:sp>
      <p:graphicFrame>
        <p:nvGraphicFramePr>
          <p:cNvPr id="7" name="Table 6">
            <a:extLst>
              <a:ext uri="{FF2B5EF4-FFF2-40B4-BE49-F238E27FC236}">
                <a16:creationId xmlns:a16="http://schemas.microsoft.com/office/drawing/2014/main" id="{CE90504C-21AE-4D23-82EB-C504C7E9C528}"/>
              </a:ext>
            </a:extLst>
          </p:cNvPr>
          <p:cNvGraphicFramePr>
            <a:graphicFrameLocks noGrp="1"/>
          </p:cNvGraphicFramePr>
          <p:nvPr>
            <p:extLst>
              <p:ext uri="{D42A27DB-BD31-4B8C-83A1-F6EECF244321}">
                <p14:modId xmlns:p14="http://schemas.microsoft.com/office/powerpoint/2010/main" val="3091106314"/>
              </p:ext>
            </p:extLst>
          </p:nvPr>
        </p:nvGraphicFramePr>
        <p:xfrm>
          <a:off x="452889" y="2281268"/>
          <a:ext cx="7011167" cy="2441986"/>
        </p:xfrm>
        <a:graphic>
          <a:graphicData uri="http://schemas.openxmlformats.org/drawingml/2006/table">
            <a:tbl>
              <a:tblPr firstRow="1" bandRow="1">
                <a:tableStyleId>{912C8C85-51F0-491E-9774-3900AFEF0FD7}</a:tableStyleId>
              </a:tblPr>
              <a:tblGrid>
                <a:gridCol w="4464871">
                  <a:extLst>
                    <a:ext uri="{9D8B030D-6E8A-4147-A177-3AD203B41FA5}">
                      <a16:colId xmlns:a16="http://schemas.microsoft.com/office/drawing/2014/main" val="1019755238"/>
                    </a:ext>
                  </a:extLst>
                </a:gridCol>
                <a:gridCol w="1115191">
                  <a:extLst>
                    <a:ext uri="{9D8B030D-6E8A-4147-A177-3AD203B41FA5}">
                      <a16:colId xmlns:a16="http://schemas.microsoft.com/office/drawing/2014/main" val="3587111748"/>
                    </a:ext>
                  </a:extLst>
                </a:gridCol>
                <a:gridCol w="1431105">
                  <a:extLst>
                    <a:ext uri="{9D8B030D-6E8A-4147-A177-3AD203B41FA5}">
                      <a16:colId xmlns:a16="http://schemas.microsoft.com/office/drawing/2014/main" val="3047347951"/>
                    </a:ext>
                  </a:extLst>
                </a:gridCol>
              </a:tblGrid>
              <a:tr h="329532">
                <a:tc>
                  <a:txBody>
                    <a:bodyPr/>
                    <a:lstStyle/>
                    <a:p>
                      <a:r>
                        <a:rPr lang="en-US" sz="900">
                          <a:solidFill>
                            <a:schemeClr val="tx1"/>
                          </a:solidFill>
                        </a:rPr>
                        <a:t>Question</a:t>
                      </a:r>
                      <a:endParaRPr lang="en-US" sz="900">
                        <a:solidFill>
                          <a:schemeClr val="tx1"/>
                        </a:solidFill>
                        <a:latin typeface="Roboto black"/>
                      </a:endParaRPr>
                    </a:p>
                  </a:txBody>
                  <a:tcPr marL="57854" marR="57854" marT="28927" marB="28927" anchor="ctr"/>
                </a:tc>
                <a:tc>
                  <a:txBody>
                    <a:bodyPr/>
                    <a:lstStyle/>
                    <a:p>
                      <a:pPr algn="r"/>
                      <a:r>
                        <a:rPr lang="en-US" sz="900">
                          <a:solidFill>
                            <a:schemeClr val="tx1"/>
                          </a:solidFill>
                        </a:rPr>
                        <a:t>Our data</a:t>
                      </a:r>
                      <a:endParaRPr lang="en-US" sz="900">
                        <a:solidFill>
                          <a:schemeClr val="tx1"/>
                        </a:solidFill>
                        <a:latin typeface="Roboto black"/>
                      </a:endParaRPr>
                    </a:p>
                  </a:txBody>
                  <a:tcPr marL="57854" marR="57854" marT="28927" marB="28927" anchor="ctr"/>
                </a:tc>
                <a:tc>
                  <a:txBody>
                    <a:bodyPr/>
                    <a:lstStyle/>
                    <a:p>
                      <a:pPr algn="r"/>
                      <a:r>
                        <a:rPr lang="en-US" sz="900" dirty="0">
                          <a:solidFill>
                            <a:schemeClr val="tx1"/>
                          </a:solidFill>
                        </a:rPr>
                        <a:t>UK data</a:t>
                      </a:r>
                      <a:endParaRPr lang="en-US" sz="900" dirty="0">
                        <a:solidFill>
                          <a:schemeClr val="tx1"/>
                        </a:solidFill>
                        <a:latin typeface="Roboto black"/>
                      </a:endParaRPr>
                    </a:p>
                  </a:txBody>
                  <a:tcPr marL="57854" marR="57854" marT="28927" marB="28927" anchor="ctr"/>
                </a:tc>
                <a:extLst>
                  <a:ext uri="{0D108BD9-81ED-4DB2-BD59-A6C34878D82A}">
                    <a16:rowId xmlns:a16="http://schemas.microsoft.com/office/drawing/2014/main" val="1411736526"/>
                  </a:ext>
                </a:extLst>
              </a:tr>
              <a:tr h="352689">
                <a:tc>
                  <a:txBody>
                    <a:bodyPr/>
                    <a:lstStyle/>
                    <a:p>
                      <a:r>
                        <a:rPr lang="en-GB" sz="900" b="0" dirty="0">
                          <a:solidFill>
                            <a:schemeClr val="bg1"/>
                          </a:solidFill>
                          <a:latin typeface="+mj-lt"/>
                        </a:rPr>
                        <a:t>Supported to use own devices </a:t>
                      </a:r>
                      <a:r>
                        <a:rPr lang="en-US" sz="900" b="1" dirty="0">
                          <a:solidFill>
                            <a:schemeClr val="bg1"/>
                          </a:solidFill>
                          <a:latin typeface="+mj-lt"/>
                        </a:rPr>
                        <a:t>(</a:t>
                      </a:r>
                      <a:r>
                        <a:rPr lang="en-GB" sz="900" b="1" kern="1200" dirty="0">
                          <a:solidFill>
                            <a:schemeClr val="bg1"/>
                          </a:solidFill>
                          <a:highlight>
                            <a:srgbClr val="8E1558"/>
                          </a:highlight>
                          <a:latin typeface="+mn-lt"/>
                          <a:ea typeface="+mn-ea"/>
                          <a:cs typeface="+mn-cs"/>
                        </a:rPr>
                        <a:t>Q8a</a:t>
                      </a:r>
                      <a:r>
                        <a:rPr lang="en-US" sz="900" b="1" dirty="0">
                          <a:solidFill>
                            <a:schemeClr val="bg1"/>
                          </a:solidFill>
                          <a:latin typeface="+mj-lt"/>
                        </a:rPr>
                        <a:t>)</a:t>
                      </a: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727645565"/>
                  </a:ext>
                </a:extLst>
              </a:tr>
              <a:tr h="344654">
                <a:tc>
                  <a:txBody>
                    <a:bodyPr/>
                    <a:lstStyle/>
                    <a:p>
                      <a:r>
                        <a:rPr lang="en-GB" sz="900" b="0" dirty="0">
                          <a:solidFill>
                            <a:schemeClr val="bg1"/>
                          </a:solidFill>
                          <a:latin typeface="+mj-lt"/>
                        </a:rPr>
                        <a:t>Support access to online platforms/services off site </a:t>
                      </a:r>
                      <a:r>
                        <a:rPr lang="en-GB" sz="900" b="1" dirty="0">
                          <a:solidFill>
                            <a:schemeClr val="bg1"/>
                          </a:solidFill>
                          <a:latin typeface="+mj-lt"/>
                        </a:rPr>
                        <a:t>(</a:t>
                      </a:r>
                      <a:r>
                        <a:rPr lang="en-GB" sz="900" b="1" kern="1200" dirty="0">
                          <a:solidFill>
                            <a:schemeClr val="bg1"/>
                          </a:solidFill>
                          <a:highlight>
                            <a:srgbClr val="8E1558"/>
                          </a:highlight>
                          <a:latin typeface="+mn-lt"/>
                          <a:ea typeface="+mn-ea"/>
                          <a:cs typeface="+mn-cs"/>
                        </a:rPr>
                        <a:t>Q8b</a:t>
                      </a:r>
                      <a:r>
                        <a:rPr lang="en-GB" sz="900" b="1" dirty="0">
                          <a:solidFill>
                            <a:schemeClr val="bg1"/>
                          </a:solidFill>
                          <a:latin typeface="+mj-lt"/>
                        </a:rPr>
                        <a:t>)</a:t>
                      </a: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229634136"/>
                  </a:ext>
                </a:extLst>
              </a:tr>
              <a:tr h="3295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bg1"/>
                          </a:solidFill>
                          <a:latin typeface="+mj-lt"/>
                        </a:rPr>
                        <a:t>Quality of the online teaching environment </a:t>
                      </a:r>
                      <a:r>
                        <a:rPr lang="en-GB" sz="900" b="1" dirty="0">
                          <a:solidFill>
                            <a:schemeClr val="bg1"/>
                          </a:solidFill>
                          <a:latin typeface="+mj-lt"/>
                        </a:rPr>
                        <a:t>(</a:t>
                      </a:r>
                      <a:r>
                        <a:rPr lang="en-GB" sz="900" b="1" kern="1200" dirty="0">
                          <a:solidFill>
                            <a:schemeClr val="bg1"/>
                          </a:solidFill>
                          <a:highlight>
                            <a:srgbClr val="8E1558"/>
                          </a:highlight>
                          <a:latin typeface="+mn-lt"/>
                          <a:ea typeface="+mn-ea"/>
                          <a:cs typeface="+mn-cs"/>
                        </a:rPr>
                        <a:t>Q10</a:t>
                      </a:r>
                      <a:r>
                        <a:rPr lang="en-GB" sz="900" b="1" dirty="0">
                          <a:solidFill>
                            <a:schemeClr val="bg1"/>
                          </a:solidFill>
                          <a:latin typeface="+mj-lt"/>
                        </a:rPr>
                        <a:t>)</a:t>
                      </a:r>
                      <a:endParaRPr lang="en-US" sz="9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3122614340"/>
                  </a:ext>
                </a:extLst>
              </a:tr>
              <a:tr h="329532">
                <a:tc>
                  <a:txBody>
                    <a:bodyPr/>
                    <a:lstStyle/>
                    <a:p>
                      <a:r>
                        <a:rPr lang="en-GB" sz="900" b="0" dirty="0">
                          <a:solidFill>
                            <a:schemeClr val="bg1"/>
                          </a:solidFill>
                          <a:latin typeface="+mj-lt"/>
                        </a:rPr>
                        <a:t>Online teaching was convenient </a:t>
                      </a:r>
                      <a:r>
                        <a:rPr lang="en-GB" sz="900" b="1" dirty="0">
                          <a:solidFill>
                            <a:schemeClr val="bg1"/>
                          </a:solidFill>
                          <a:latin typeface="+mj-lt"/>
                        </a:rPr>
                        <a:t>(</a:t>
                      </a:r>
                      <a:r>
                        <a:rPr lang="en-GB" sz="900" b="1" kern="1200" dirty="0">
                          <a:solidFill>
                            <a:schemeClr val="bg1"/>
                          </a:solidFill>
                          <a:highlight>
                            <a:srgbClr val="8E1558"/>
                          </a:highlight>
                          <a:latin typeface="+mn-lt"/>
                          <a:ea typeface="+mn-ea"/>
                          <a:cs typeface="+mn-cs"/>
                        </a:rPr>
                        <a:t>Q17a</a:t>
                      </a:r>
                      <a:r>
                        <a:rPr lang="en-GB" sz="900" b="1" dirty="0">
                          <a:solidFill>
                            <a:schemeClr val="bg1"/>
                          </a:solidFill>
                          <a:latin typeface="+mj-lt"/>
                        </a:rPr>
                        <a:t>)</a:t>
                      </a:r>
                      <a:endParaRPr lang="en-US" sz="900" b="1" dirty="0">
                        <a:solidFill>
                          <a:schemeClr val="bg1"/>
                        </a:solidFill>
                        <a:latin typeface="+mj-lt"/>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algn="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513054441"/>
                  </a:ext>
                </a:extLst>
              </a:tr>
              <a:tr h="339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bg1"/>
                          </a:solidFill>
                          <a:latin typeface="+mj-lt"/>
                        </a:rPr>
                        <a:t>Provided reward/recognition for digital skills </a:t>
                      </a:r>
                      <a:r>
                        <a:rPr lang="en-GB" sz="900" b="1" dirty="0">
                          <a:solidFill>
                            <a:schemeClr val="bg1"/>
                          </a:solidFill>
                          <a:latin typeface="+mj-lt"/>
                        </a:rPr>
                        <a:t>(</a:t>
                      </a:r>
                      <a:r>
                        <a:rPr lang="en-GB" sz="900" b="1" kern="1200" dirty="0">
                          <a:solidFill>
                            <a:schemeClr val="bg1"/>
                          </a:solidFill>
                          <a:highlight>
                            <a:srgbClr val="8E1558"/>
                          </a:highlight>
                          <a:latin typeface="+mn-lt"/>
                          <a:ea typeface="+mn-ea"/>
                          <a:cs typeface="+mn-cs"/>
                        </a:rPr>
                        <a:t>Q21d</a:t>
                      </a:r>
                      <a:r>
                        <a:rPr lang="en-GB" sz="900" b="1" dirty="0">
                          <a:solidFill>
                            <a:schemeClr val="bg1"/>
                          </a:solidFill>
                          <a:latin typeface="+mj-lt"/>
                        </a:rPr>
                        <a:t>)</a:t>
                      </a:r>
                      <a:endParaRPr lang="en-US" sz="900" b="1" dirty="0">
                        <a:solidFill>
                          <a:schemeClr val="bg1"/>
                        </a:solidFill>
                        <a:highlight>
                          <a:srgbClr val="8E1558"/>
                        </a:highlight>
                        <a:latin typeface="+mj-lt"/>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algn="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866107132"/>
                  </a:ext>
                </a:extLst>
              </a:tr>
              <a:tr h="4161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bg1"/>
                          </a:solidFill>
                          <a:latin typeface="+mj-lt"/>
                        </a:rPr>
                        <a:t>Supported to teach effectively online (</a:t>
                      </a:r>
                      <a:r>
                        <a:rPr lang="en-GB" sz="900" b="1" kern="1200" dirty="0">
                          <a:solidFill>
                            <a:schemeClr val="bg1"/>
                          </a:solidFill>
                          <a:highlight>
                            <a:srgbClr val="8E1558"/>
                          </a:highlight>
                          <a:latin typeface="+mn-lt"/>
                          <a:ea typeface="+mn-ea"/>
                          <a:cs typeface="+mn-cs"/>
                        </a:rPr>
                        <a:t>Q24</a:t>
                      </a:r>
                      <a:r>
                        <a:rPr lang="en-GB" sz="900" b="1" dirty="0">
                          <a:solidFill>
                            <a:schemeClr val="bg1"/>
                          </a:solidFill>
                          <a:latin typeface="+mj-lt"/>
                        </a:rPr>
                        <a:t>)</a:t>
                      </a:r>
                      <a:endParaRPr lang="en-GB" sz="9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758766194"/>
                  </a:ext>
                </a:extLst>
              </a:tr>
            </a:tbl>
          </a:graphicData>
        </a:graphic>
      </p:graphicFrame>
    </p:spTree>
    <p:extLst>
      <p:ext uri="{BB962C8B-B14F-4D97-AF65-F5344CB8AC3E}">
        <p14:creationId xmlns:p14="http://schemas.microsoft.com/office/powerpoint/2010/main" val="430091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3AB8928-EEB4-4B6E-BB98-14EF88AEBB00}"/>
              </a:ext>
            </a:extLst>
          </p:cNvPr>
          <p:cNvSpPr>
            <a:spLocks noGrp="1"/>
          </p:cNvSpPr>
          <p:nvPr>
            <p:ph type="title"/>
          </p:nvPr>
        </p:nvSpPr>
        <p:spPr/>
        <p:txBody>
          <a:bodyPr/>
          <a:lstStyle/>
          <a:p>
            <a:r>
              <a:rPr lang="en-US"/>
              <a:t>Findings by theme</a:t>
            </a:r>
            <a:endParaRPr lang="en-GB"/>
          </a:p>
        </p:txBody>
      </p:sp>
    </p:spTree>
    <p:extLst>
      <p:ext uri="{BB962C8B-B14F-4D97-AF65-F5344CB8AC3E}">
        <p14:creationId xmlns:p14="http://schemas.microsoft.com/office/powerpoint/2010/main" val="814691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F57A1-DF14-4EE1-A4A6-D6FEB28972D8}"/>
              </a:ext>
            </a:extLst>
          </p:cNvPr>
          <p:cNvSpPr>
            <a:spLocks noGrp="1"/>
          </p:cNvSpPr>
          <p:nvPr>
            <p:ph type="title"/>
          </p:nvPr>
        </p:nvSpPr>
        <p:spPr/>
        <p:txBody>
          <a:bodyPr lIns="0" tIns="0" rIns="0" bIns="0" anchor="t"/>
          <a:lstStyle/>
          <a:p>
            <a:r>
              <a:rPr lang="en-US" dirty="0">
                <a:ea typeface="Roboto Black"/>
              </a:rPr>
              <a:t>Our teaching staff sample</a:t>
            </a:r>
            <a:endParaRPr lang="en-GB" dirty="0">
              <a:ea typeface="Roboto Black"/>
            </a:endParaRPr>
          </a:p>
        </p:txBody>
      </p:sp>
      <p:sp>
        <p:nvSpPr>
          <p:cNvPr id="6" name="Content Placeholder 5">
            <a:extLst>
              <a:ext uri="{FF2B5EF4-FFF2-40B4-BE49-F238E27FC236}">
                <a16:creationId xmlns:a16="http://schemas.microsoft.com/office/drawing/2014/main" id="{B99FDB4B-BB9A-4065-9F5F-AB48F30ABF8B}"/>
              </a:ext>
            </a:extLst>
          </p:cNvPr>
          <p:cNvSpPr>
            <a:spLocks noGrp="1"/>
          </p:cNvSpPr>
          <p:nvPr>
            <p:ph idx="1"/>
          </p:nvPr>
        </p:nvSpPr>
        <p:spPr>
          <a:xfrm>
            <a:off x="358775" y="1283097"/>
            <a:ext cx="4854670" cy="3013858"/>
          </a:xfrm>
        </p:spPr>
        <p:txBody>
          <a:bodyPr/>
          <a:lstStyle/>
          <a:p>
            <a:pPr marL="177800" indent="-177800"/>
            <a:r>
              <a:rPr lang="en-US" sz="1400" dirty="0"/>
              <a:t>We asked </a:t>
            </a:r>
            <a:r>
              <a:rPr lang="en-US" sz="1400" dirty="0">
                <a:highlight>
                  <a:srgbClr val="8E1558"/>
                </a:highlight>
              </a:rPr>
              <a:t>XXX</a:t>
            </a:r>
            <a:r>
              <a:rPr lang="en-US" sz="1400" dirty="0"/>
              <a:t> teaching staff (in </a:t>
            </a:r>
            <a:r>
              <a:rPr lang="en-US" sz="1400" dirty="0">
                <a:highlight>
                  <a:srgbClr val="8E1558"/>
                </a:highlight>
              </a:rPr>
              <a:t>XXX</a:t>
            </a:r>
            <a:r>
              <a:rPr lang="en-US" sz="1400" dirty="0"/>
              <a:t> departments, </a:t>
            </a:r>
            <a:r>
              <a:rPr lang="en-US" sz="1400" dirty="0">
                <a:highlight>
                  <a:srgbClr val="8E1558"/>
                </a:highlight>
              </a:rPr>
              <a:t>XXX</a:t>
            </a:r>
            <a:r>
              <a:rPr lang="en-US" sz="1400" dirty="0"/>
              <a:t> campus)</a:t>
            </a:r>
          </a:p>
          <a:p>
            <a:pPr marL="177800" indent="-177800"/>
            <a:r>
              <a:rPr lang="en-US" sz="1400" dirty="0"/>
              <a:t>They were sent the link by </a:t>
            </a:r>
            <a:r>
              <a:rPr lang="en-US" sz="1400" dirty="0">
                <a:highlight>
                  <a:srgbClr val="8E1558"/>
                </a:highlight>
              </a:rPr>
              <a:t>(which marketing methods did you use to reach out to your staff? Did you advertise one link to the survey, or did you email them unique links to the survey?)</a:t>
            </a:r>
          </a:p>
          <a:p>
            <a:pPr marL="177800" indent="-177800"/>
            <a:r>
              <a:rPr lang="en-US" sz="1400" dirty="0">
                <a:highlight>
                  <a:srgbClr val="8E1558"/>
                </a:highlight>
              </a:rPr>
              <a:t>XXX</a:t>
            </a:r>
            <a:r>
              <a:rPr lang="en-US" sz="1400" dirty="0"/>
              <a:t> number of our teaching staff responded to the insights survey </a:t>
            </a:r>
            <a:r>
              <a:rPr lang="en-US" sz="1400" dirty="0">
                <a:highlight>
                  <a:srgbClr val="8E1558"/>
                </a:highlight>
              </a:rPr>
              <a:t>(% response rate)</a:t>
            </a:r>
          </a:p>
          <a:p>
            <a:pPr marL="177800" indent="-177800"/>
            <a:r>
              <a:rPr lang="en-US" sz="1400" dirty="0"/>
              <a:t>The following slides </a:t>
            </a:r>
            <a:r>
              <a:rPr lang="en-US" sz="1400" dirty="0" err="1"/>
              <a:t>summarise</a:t>
            </a:r>
            <a:r>
              <a:rPr lang="en-US" sz="1400" dirty="0"/>
              <a:t> data from key questions in the four areas of the insights question set</a:t>
            </a:r>
          </a:p>
          <a:p>
            <a:pPr marL="177800" indent="-177800"/>
            <a:r>
              <a:rPr lang="en-US" sz="1400" dirty="0"/>
              <a:t>Whenever teaching staff were asked how much they agreed with a statement they could answer either agree, neutral, or disagree</a:t>
            </a:r>
            <a:endParaRPr lang="en-GB" sz="1400" dirty="0"/>
          </a:p>
        </p:txBody>
      </p:sp>
      <p:pic>
        <p:nvPicPr>
          <p:cNvPr id="13" name="Graphic 12">
            <a:extLst>
              <a:ext uri="{FF2B5EF4-FFF2-40B4-BE49-F238E27FC236}">
                <a16:creationId xmlns:a16="http://schemas.microsoft.com/office/drawing/2014/main" id="{1318D0DD-38A2-469E-8970-D6BEDCBDE0D4}"/>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568622" y="1391510"/>
            <a:ext cx="2797032" cy="2797032"/>
          </a:xfrm>
          <a:prstGeom prst="rect">
            <a:avLst/>
          </a:prstGeom>
          <a:effectLst>
            <a:outerShdw blurRad="50800" dist="38100" dir="18900000" algn="bl" rotWithShape="0">
              <a:prstClr val="black">
                <a:alpha val="40000"/>
              </a:prstClr>
            </a:outerShdw>
          </a:effectLst>
        </p:spPr>
      </p:pic>
    </p:spTree>
    <p:extLst>
      <p:ext uri="{BB962C8B-B14F-4D97-AF65-F5344CB8AC3E}">
        <p14:creationId xmlns:p14="http://schemas.microsoft.com/office/powerpoint/2010/main" val="2261798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702BBC2-42D9-46DF-8077-2C00275BA627}"/>
              </a:ext>
            </a:extLst>
          </p:cNvPr>
          <p:cNvSpPr>
            <a:spLocks noGrp="1"/>
          </p:cNvSpPr>
          <p:nvPr>
            <p:ph type="title"/>
          </p:nvPr>
        </p:nvSpPr>
        <p:spPr/>
        <p:txBody>
          <a:bodyPr/>
          <a:lstStyle/>
          <a:p>
            <a:r>
              <a:rPr lang="en-US"/>
              <a:t>Theme one (T1)</a:t>
            </a:r>
            <a:endParaRPr lang="en-GB"/>
          </a:p>
        </p:txBody>
      </p:sp>
      <p:sp>
        <p:nvSpPr>
          <p:cNvPr id="8" name="Text Placeholder 7">
            <a:extLst>
              <a:ext uri="{FF2B5EF4-FFF2-40B4-BE49-F238E27FC236}">
                <a16:creationId xmlns:a16="http://schemas.microsoft.com/office/drawing/2014/main" id="{6CD16779-2F55-42DB-A916-536A3CF8B122}"/>
              </a:ext>
            </a:extLst>
          </p:cNvPr>
          <p:cNvSpPr>
            <a:spLocks noGrp="1"/>
          </p:cNvSpPr>
          <p:nvPr>
            <p:ph type="body" idx="13"/>
          </p:nvPr>
        </p:nvSpPr>
        <p:spPr/>
        <p:txBody>
          <a:bodyPr/>
          <a:lstStyle/>
          <a:p>
            <a:r>
              <a:rPr lang="en-US"/>
              <a:t>You and your technology</a:t>
            </a:r>
            <a:endParaRPr lang="en-GB"/>
          </a:p>
        </p:txBody>
      </p:sp>
    </p:spTree>
    <p:extLst>
      <p:ext uri="{BB962C8B-B14F-4D97-AF65-F5344CB8AC3E}">
        <p14:creationId xmlns:p14="http://schemas.microsoft.com/office/powerpoint/2010/main" val="3602027418"/>
      </p:ext>
    </p:extLst>
  </p:cSld>
  <p:clrMapOvr>
    <a:masterClrMapping/>
  </p:clrMapOvr>
</p:sld>
</file>

<file path=ppt/theme/theme1.xml><?xml version="1.0" encoding="utf-8"?>
<a:theme xmlns:a="http://schemas.openxmlformats.org/drawingml/2006/main" name="COVER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544DADBA-7B20-43B9-A7D2-09D0D3D88105}"/>
    </a:ext>
  </a:extLst>
</a:theme>
</file>

<file path=ppt/theme/theme2.xml><?xml version="1.0" encoding="utf-8"?>
<a:theme xmlns:a="http://schemas.openxmlformats.org/drawingml/2006/main" name="NAVY">
  <a:themeElements>
    <a:clrScheme name="Custom 6">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FFFFFF"/>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D24B467F-D050-40E6-8AC2-C443AF5EFC78}"/>
    </a:ext>
  </a:extLst>
</a:theme>
</file>

<file path=ppt/theme/theme3.xml><?xml version="1.0" encoding="utf-8"?>
<a:theme xmlns:a="http://schemas.openxmlformats.org/drawingml/2006/main" name="JADE">
  <a:themeElements>
    <a:clrScheme name="Custom 7">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FFFFFF"/>
      </a:hlink>
      <a:folHlink>
        <a:srgbClr val="F8A8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7275DFE6-ABC0-411C-9AAA-B2285766D0CC}"/>
    </a:ext>
  </a:extLst>
</a:theme>
</file>

<file path=ppt/theme/theme4.xml><?xml version="1.0" encoding="utf-8"?>
<a:theme xmlns:a="http://schemas.openxmlformats.org/drawingml/2006/main" name="PURPLE">
  <a:themeElements>
    <a:clrScheme name="JISC REBRAND PALETTE 2018">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2A4B98"/>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63C908BA-6967-4CAA-A75F-B097D56CBD19}"/>
    </a:ext>
  </a:extLst>
</a:theme>
</file>

<file path=ppt/theme/theme5.xml><?xml version="1.0" encoding="utf-8"?>
<a:theme xmlns:a="http://schemas.openxmlformats.org/drawingml/2006/main" name="GRAPE">
  <a:themeElements>
    <a:clrScheme name="JISC REBRAND PALETTE 2018">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2A4B98"/>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8F0077AF-7F64-4295-9038-109644601E95}"/>
    </a:ext>
  </a:extLst>
</a:theme>
</file>

<file path=ppt/theme/theme6.xml><?xml version="1.0" encoding="utf-8"?>
<a:theme xmlns:a="http://schemas.openxmlformats.org/drawingml/2006/main" name="PALE YELLOW">
  <a:themeElements>
    <a:clrScheme name="JISC REBRAND PALETTE 2018">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2A4B98"/>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79AB5F12-86A4-47DC-8041-5999D996B1A8}"/>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08c6c49846448cdbe031beb676e5697 xmlns="ee420528-4246-48a4-97fc-5cfca612d481">
      <Terms xmlns="http://schemas.microsoft.com/office/infopath/2007/PartnerControls"/>
    </a08c6c49846448cdbe031beb676e5697>
    <TaxCatchAll xmlns="7c455f33-77d2-4545-9ec6-8ece34099d2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7F5BAF426B6CA42A46F86DDD19EF36B" ma:contentTypeVersion="16" ma:contentTypeDescription="Create a new document." ma:contentTypeScope="" ma:versionID="a2c9a340fef0a74ca7951a0481c78a55">
  <xsd:schema xmlns:xsd="http://www.w3.org/2001/XMLSchema" xmlns:xs="http://www.w3.org/2001/XMLSchema" xmlns:p="http://schemas.microsoft.com/office/2006/metadata/properties" xmlns:ns2="ee420528-4246-48a4-97fc-5cfca612d481" xmlns:ns3="2efba9e0-ac84-4b66-865d-62adf5750049" xmlns:ns4="7c455f33-77d2-4545-9ec6-8ece34099d2f" targetNamespace="http://schemas.microsoft.com/office/2006/metadata/properties" ma:root="true" ma:fieldsID="19b8ddbdabedefa10b89532e90657411" ns2:_="" ns3:_="" ns4:_="">
    <xsd:import namespace="ee420528-4246-48a4-97fc-5cfca612d481"/>
    <xsd:import namespace="2efba9e0-ac84-4b66-865d-62adf5750049"/>
    <xsd:import namespace="7c455f33-77d2-4545-9ec6-8ece34099d2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MediaLengthInSeconds" minOccurs="0"/>
                <xsd:element ref="ns2:a08c6c49846448cdbe031beb676e5697"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420528-4246-48a4-97fc-5cfca612d4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a08c6c49846448cdbe031beb676e5697" ma:index="22" nillable="true" ma:taxonomy="true" ma:internalName="a08c6c49846448cdbe031beb676e5697" ma:taxonomyFieldName="Topics" ma:displayName="Topics" ma:default="" ma:fieldId="{a08c6c49-8464-48cd-be03-1beb676e5697}" ma:taxonomyMulti="true" ma:sspId="79c6cfb5-50bc-4fca-81ee-f60fcea9a646" ma:termSetId="b227aaae-c111-4928-b3eb-51757a770edf"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efba9e0-ac84-4b66-865d-62adf575004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c455f33-77d2-4545-9ec6-8ece34099d2f"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e9c2e415-3b5f-4fa6-a7d0-985636e97b37}" ma:internalName="TaxCatchAll" ma:showField="CatchAllData" ma:web="2efba9e0-ac84-4b66-865d-62adf57500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79c6cfb5-50bc-4fca-81ee-f60fcea9a646" ContentTypeId="0x0101" PreviousValue="false"/>
</file>

<file path=customXml/itemProps1.xml><?xml version="1.0" encoding="utf-8"?>
<ds:datastoreItem xmlns:ds="http://schemas.openxmlformats.org/officeDocument/2006/customXml" ds:itemID="{C8637127-AF7A-4F16-8DF8-B3422FC946F0}">
  <ds:schemaRefs>
    <ds:schemaRef ds:uri="http://purl.org/dc/elements/1.1/"/>
    <ds:schemaRef ds:uri="ee420528-4246-48a4-97fc-5cfca612d481"/>
    <ds:schemaRef ds:uri="http://schemas.microsoft.com/office/2006/documentManagement/types"/>
    <ds:schemaRef ds:uri="http://www.w3.org/XML/1998/namespace"/>
    <ds:schemaRef ds:uri="7c455f33-77d2-4545-9ec6-8ece34099d2f"/>
    <ds:schemaRef ds:uri="http://purl.org/dc/dcmitype/"/>
    <ds:schemaRef ds:uri="2efba9e0-ac84-4b66-865d-62adf5750049"/>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0C098546-0FBE-44C6-BCF4-DC15B7C3E5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420528-4246-48a4-97fc-5cfca612d481"/>
    <ds:schemaRef ds:uri="2efba9e0-ac84-4b66-865d-62adf5750049"/>
    <ds:schemaRef ds:uri="7c455f33-77d2-4545-9ec6-8ece34099d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093AEE6-8894-4729-B320-400AF9839A39}">
  <ds:schemaRefs>
    <ds:schemaRef ds:uri="http://schemas.microsoft.com/sharepoint/v3/contenttype/forms"/>
  </ds:schemaRefs>
</ds:datastoreItem>
</file>

<file path=customXml/itemProps4.xml><?xml version="1.0" encoding="utf-8"?>
<ds:datastoreItem xmlns:ds="http://schemas.openxmlformats.org/officeDocument/2006/customXml" ds:itemID="{6ABE3AD4-AF9D-4CC1-9F19-23A90541742C}">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JISC_PRESENTATION_TEMPLATE_FEB19_16x9</Template>
  <TotalTime>0</TotalTime>
  <Words>2280</Words>
  <Application>Microsoft Office PowerPoint</Application>
  <PresentationFormat>On-screen Show (16:9)</PresentationFormat>
  <Paragraphs>189</Paragraphs>
  <Slides>30</Slides>
  <Notes>8</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30</vt:i4>
      </vt:variant>
    </vt:vector>
  </HeadingPairs>
  <TitlesOfParts>
    <vt:vector size="40" baseType="lpstr">
      <vt:lpstr>Arial</vt:lpstr>
      <vt:lpstr>Calibri</vt:lpstr>
      <vt:lpstr>Roboto black</vt:lpstr>
      <vt:lpstr>Roboto Medium</vt:lpstr>
      <vt:lpstr>COVERS</vt:lpstr>
      <vt:lpstr>NAVY</vt:lpstr>
      <vt:lpstr>JADE</vt:lpstr>
      <vt:lpstr>PURPLE</vt:lpstr>
      <vt:lpstr>GRAPE</vt:lpstr>
      <vt:lpstr>PALE YELLOW</vt:lpstr>
      <vt:lpstr>Digital experience insights survey: findings from teaching staff survey conducted [dates] at [name of college or university]​</vt:lpstr>
      <vt:lpstr>Instructions for using this template (delete this slide)</vt:lpstr>
      <vt:lpstr>What is the teaching staff digital experience insights survey?</vt:lpstr>
      <vt:lpstr>Summary of key metrics </vt:lpstr>
      <vt:lpstr>Benchmarking with other UK organisations</vt:lpstr>
      <vt:lpstr>Benchmark comparisons</vt:lpstr>
      <vt:lpstr>Findings by theme</vt:lpstr>
      <vt:lpstr>Our teaching staff sample</vt:lpstr>
      <vt:lpstr>Theme one (T1)</vt:lpstr>
      <vt:lpstr>Our survey sample</vt:lpstr>
      <vt:lpstr>T1: Devices used regularly for teaching</vt:lpstr>
      <vt:lpstr>Theme two (T2)</vt:lpstr>
      <vt:lpstr>T2: Digital platforms and services at your organisation</vt:lpstr>
      <vt:lpstr>T2: Digital tool or app really useful for teaching</vt:lpstr>
      <vt:lpstr>T2: Overall quality of the online teaching environment</vt:lpstr>
      <vt:lpstr>T2: Prefer us to invest in</vt:lpstr>
      <vt:lpstr>Theme three (T3)</vt:lpstr>
      <vt:lpstr>T3: Difficulties when teaching online</vt:lpstr>
      <vt:lpstr>T3: Teaching activities carried out</vt:lpstr>
      <vt:lpstr>T3: Teaching online</vt:lpstr>
      <vt:lpstr>T3: Positive aspects of online teaching </vt:lpstr>
      <vt:lpstr>T3: Negative aspects of online teaching</vt:lpstr>
      <vt:lpstr>Theme four (T4)</vt:lpstr>
      <vt:lpstr>T4: Support and guidance for digital skills development</vt:lpstr>
      <vt:lpstr>T4: Where did teaching staff go for help with online and digital skills? </vt:lpstr>
      <vt:lpstr>T4: Which skills have we provided  support and training for? </vt:lpstr>
      <vt:lpstr>T4: Support to help teaching staff teach effectively online</vt:lpstr>
      <vt:lpstr>T4: Teaching effectively online</vt:lpstr>
      <vt:lpstr>What next?</vt:lpstr>
      <vt:lpstr>Suggested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consectetur adipiscing elit.</dc:title>
  <dc:creator>Rachel.Horsfall@jisc.ac.uk</dc:creator>
  <cp:lastModifiedBy>Mark Langer-Crame</cp:lastModifiedBy>
  <cp:revision>54</cp:revision>
  <cp:lastPrinted>2018-08-23T11:32:46Z</cp:lastPrinted>
  <dcterms:created xsi:type="dcterms:W3CDTF">2020-01-20T13:50:08Z</dcterms:created>
  <dcterms:modified xsi:type="dcterms:W3CDTF">2022-04-05T09:57:13Z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0x010100C7F5BAF426B6CA42A46F86DDD19EF36B</vt:lpwstr>
  </property>
  <property fmtid="{D5CDD505-2E9C-101B-9397-08002B2CF9AE}" pid="3" name="Topics">
    <vt:lpwstr/>
  </property>
</Properties>
</file>