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5"/>
    <p:sldMasterId id="2147483652" r:id="rId6"/>
    <p:sldMasterId id="2147483662" r:id="rId7"/>
    <p:sldMasterId id="2147483693" r:id="rId8"/>
    <p:sldMasterId id="2147483698" r:id="rId9"/>
    <p:sldMasterId id="2147483665" r:id="rId10"/>
  </p:sldMasterIdLst>
  <p:notesMasterIdLst>
    <p:notesMasterId r:id="rId43"/>
  </p:notesMasterIdLst>
  <p:handoutMasterIdLst>
    <p:handoutMasterId r:id="rId44"/>
  </p:handoutMasterIdLst>
  <p:sldIdLst>
    <p:sldId id="256" r:id="rId11"/>
    <p:sldId id="321" r:id="rId12"/>
    <p:sldId id="286" r:id="rId13"/>
    <p:sldId id="271" r:id="rId14"/>
    <p:sldId id="287" r:id="rId15"/>
    <p:sldId id="288" r:id="rId16"/>
    <p:sldId id="289" r:id="rId17"/>
    <p:sldId id="290" r:id="rId18"/>
    <p:sldId id="292" r:id="rId19"/>
    <p:sldId id="322" r:id="rId20"/>
    <p:sldId id="319" r:id="rId21"/>
    <p:sldId id="311" r:id="rId22"/>
    <p:sldId id="295" r:id="rId23"/>
    <p:sldId id="296" r:id="rId24"/>
    <p:sldId id="312" r:id="rId25"/>
    <p:sldId id="313" r:id="rId26"/>
    <p:sldId id="314" r:id="rId27"/>
    <p:sldId id="299" r:id="rId28"/>
    <p:sldId id="320" r:id="rId29"/>
    <p:sldId id="315" r:id="rId30"/>
    <p:sldId id="316" r:id="rId31"/>
    <p:sldId id="317" r:id="rId32"/>
    <p:sldId id="302" r:id="rId33"/>
    <p:sldId id="303" r:id="rId34"/>
    <p:sldId id="304" r:id="rId35"/>
    <p:sldId id="305" r:id="rId36"/>
    <p:sldId id="306" r:id="rId37"/>
    <p:sldId id="318" r:id="rId38"/>
    <p:sldId id="307" r:id="rId39"/>
    <p:sldId id="308" r:id="rId40"/>
    <p:sldId id="309" r:id="rId41"/>
    <p:sldId id="310" r:id="rId4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4" pos="5239" userDrawn="1">
          <p15:clr>
            <a:srgbClr val="A4A3A4"/>
          </p15:clr>
        </p15:guide>
        <p15:guide id="5" pos="2880" userDrawn="1">
          <p15:clr>
            <a:srgbClr val="A4A3A4"/>
          </p15:clr>
        </p15:guide>
        <p15:guide id="6" orient="horz" pos="16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AB7D0A-7807-17F7-8D65-61EE0CE6FFCE}" name="Rachel Horsfall" initials="RH" userId="S::Rachel.Horsfall@jisc.ac.uk::01ee7d5e-db6a-4659-9af8-eda7d4136131" providerId="AD"/>
  <p188:author id="{B9722F0D-04A3-D4F5-872C-B405246A2F2D}" name="Mark Langer-Crame" initials="ML" userId="S::mark.langer-crame@jisc.ac.uk::6ec005be-9392-41a7-be3e-e5bf643478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chel Horsfall" initials="RH" lastIdx="34" clrIdx="0">
    <p:extLst>
      <p:ext uri="{19B8F6BF-5375-455C-9EA6-DF929625EA0E}">
        <p15:presenceInfo xmlns:p15="http://schemas.microsoft.com/office/powerpoint/2012/main" userId="S::Rachel.Horsfall@jisc.ac.uk::01ee7d5e-db6a-4659-9af8-eda7d4136131" providerId="AD"/>
      </p:ext>
    </p:extLst>
  </p:cmAuthor>
  <p:cmAuthor id="2" name="Clare Killen" initials="CK" lastIdx="30" clrIdx="1">
    <p:extLst>
      <p:ext uri="{19B8F6BF-5375-455C-9EA6-DF929625EA0E}">
        <p15:presenceInfo xmlns:p15="http://schemas.microsoft.com/office/powerpoint/2012/main" userId="S::clare.killen@jisc.ac.uk::a00f7c11-7611-48fa-9026-8645f644ffc1" providerId="AD"/>
      </p:ext>
    </p:extLst>
  </p:cmAuthor>
  <p:cmAuthor id="3" name="Mark Langer-Crame" initials="ML" lastIdx="7" clrIdx="2">
    <p:extLst>
      <p:ext uri="{19B8F6BF-5375-455C-9EA6-DF929625EA0E}">
        <p15:presenceInfo xmlns:p15="http://schemas.microsoft.com/office/powerpoint/2012/main" userId="S::mark.langer-crame@jisc.ac.uk::6ec005be-9392-41a7-be3e-e5bf643478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1558"/>
    <a:srgbClr val="00857D"/>
    <a:srgbClr val="6D2077"/>
    <a:srgbClr val="0D224C"/>
    <a:srgbClr val="007FB3"/>
    <a:srgbClr val="2A4898"/>
    <a:srgbClr val="003D50"/>
    <a:srgbClr val="384973"/>
    <a:srgbClr val="A74977"/>
    <a:srgbClr val="F8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5AB8BF-2469-46D3-A869-E4F51C67662E}" v="33" dt="2022-04-04T13:00:39.7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80" y="44"/>
      </p:cViewPr>
      <p:guideLst>
        <p:guide pos="5239"/>
        <p:guide pos="2880"/>
        <p:guide orient="horz" pos="16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Master" Target="slideMasters/slideMaster4.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presProps" Target="presProps.xml"/><Relationship Id="rId20" Type="http://schemas.openxmlformats.org/officeDocument/2006/relationships/slide" Target="slides/slide10.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1"/>
          <c:order val="0"/>
          <c:spPr>
            <a:ln w="19050" cap="rnd" cmpd="sng" algn="ctr">
              <a:solidFill>
                <a:schemeClr val="accent2"/>
              </a:solidFill>
              <a:prstDash val="solid"/>
              <a:round/>
            </a:ln>
            <a:effectLst/>
          </c:spPr>
          <c:marker>
            <c:symbol val="none"/>
          </c:marker>
          <c:dLbls>
            <c:spPr>
              <a:solidFill>
                <a:schemeClr val="accent2">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'Key metrics summary (slide 4)'!$C$8:$C$13</c:f>
              <c:strCache>
                <c:ptCount val="6"/>
                <c:pt idx="0">
                  <c:v>Supported to use own devices</c:v>
                </c:pt>
                <c:pt idx="1">
                  <c:v>Support access to online platforms/services off site</c:v>
                </c:pt>
                <c:pt idx="2">
                  <c:v>Quality of the online learning environment</c:v>
                </c:pt>
                <c:pt idx="3">
                  <c:v>Online learning is convenient </c:v>
                </c:pt>
                <c:pt idx="4">
                  <c:v>Provided reward/recognition for digital skills</c:v>
                </c:pt>
                <c:pt idx="5">
                  <c:v>Supported to work effectively online</c:v>
                </c:pt>
              </c:strCache>
            </c:strRef>
          </c:cat>
          <c:val>
            <c:numRef>
              <c:f>'Key metrics summary (slide 4)'!$D$8:$D$13</c:f>
              <c:numCache>
                <c:formatCode>0%</c:formatCode>
                <c:ptCount val="6"/>
                <c:pt idx="0">
                  <c:v>0.5</c:v>
                </c:pt>
                <c:pt idx="1">
                  <c:v>0.5</c:v>
                </c:pt>
                <c:pt idx="2">
                  <c:v>0.5</c:v>
                </c:pt>
                <c:pt idx="3">
                  <c:v>0.5</c:v>
                </c:pt>
                <c:pt idx="4">
                  <c:v>0.5</c:v>
                </c:pt>
                <c:pt idx="5">
                  <c:v>0.5</c:v>
                </c:pt>
              </c:numCache>
            </c:numRef>
          </c:val>
          <c:extLst>
            <c:ext xmlns:c16="http://schemas.microsoft.com/office/drawing/2014/chart" uri="{C3380CC4-5D6E-409C-BE32-E72D297353CC}">
              <c16:uniqueId val="{00000000-B33A-4CEE-9858-28E42C0C7988}"/>
            </c:ext>
          </c:extLst>
        </c:ser>
        <c:dLbls>
          <c:showLegendKey val="0"/>
          <c:showVal val="0"/>
          <c:showCatName val="0"/>
          <c:showSerName val="0"/>
          <c:showPercent val="0"/>
          <c:showBubbleSize val="0"/>
        </c:dLbls>
        <c:axId val="693082816"/>
        <c:axId val="693084512"/>
      </c:radarChart>
      <c:catAx>
        <c:axId val="693082816"/>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93084512"/>
        <c:crosses val="autoZero"/>
        <c:auto val="1"/>
        <c:lblAlgn val="ctr"/>
        <c:lblOffset val="100"/>
        <c:noMultiLvlLbl val="0"/>
      </c:catAx>
      <c:valAx>
        <c:axId val="693084512"/>
        <c:scaling>
          <c:orientation val="minMax"/>
          <c:max val="1"/>
        </c:scaling>
        <c:delete val="1"/>
        <c:axPos val="l"/>
        <c:majorGridlines>
          <c:spPr>
            <a:ln w="9525" cap="flat" cmpd="sng" algn="ctr">
              <a:solidFill>
                <a:schemeClr val="tx1">
                  <a:lumMod val="15000"/>
                  <a:lumOff val="85000"/>
                </a:schemeClr>
              </a:solidFill>
              <a:prstDash val="solid"/>
              <a:round/>
            </a:ln>
            <a:effectLst/>
          </c:spPr>
        </c:majorGridlines>
        <c:numFmt formatCode="0%" sourceLinked="1"/>
        <c:majorTickMark val="out"/>
        <c:minorTickMark val="none"/>
        <c:tickLblPos val="nextTo"/>
        <c:crossAx val="693082816"/>
        <c:crosses val="autoZero"/>
        <c:crossBetween val="between"/>
        <c:majorUnit val="0.2"/>
      </c:valAx>
      <c:spPr>
        <a:noFill/>
        <a:ln>
          <a:noFill/>
        </a:ln>
        <a:effectLst/>
      </c:spPr>
    </c:plotArea>
    <c:plotVisOnly val="1"/>
    <c:dispBlanksAs val="gap"/>
    <c:showDLblsOverMax val="0"/>
    <c:extLst/>
  </c:chart>
  <c:spPr>
    <a:noFill/>
    <a:ln w="6350" cap="flat" cmpd="sng" algn="ctr">
      <a:noFill/>
      <a:prstDash val="solid"/>
      <a:round/>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we have provided:</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45872092757114286"/>
          <c:y val="3.032101133891243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'Digital skills (slide 26)'!$G$7</c:f>
              <c:strCache>
                <c:ptCount val="1"/>
                <c:pt idx="0">
                  <c:v>Agree</c:v>
                </c:pt>
              </c:strCache>
            </c:strRef>
          </c:tx>
          <c:spPr>
            <a:solidFill>
              <a:srgbClr val="8E15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26)'!$F$8:$F$11</c:f>
              <c:strCache>
                <c:ptCount val="4"/>
                <c:pt idx="0">
                  <c:v>Guidance about the digital skills needed in your research role</c:v>
                </c:pt>
                <c:pt idx="1">
                  <c:v>An assessment of your digital skills and training needs</c:v>
                </c:pt>
                <c:pt idx="2">
                  <c:v>Time to explore new digital tools and approaches </c:v>
                </c:pt>
                <c:pt idx="3">
                  <c:v>Reward and recognition for your digital skills</c:v>
                </c:pt>
              </c:strCache>
            </c:strRef>
          </c:cat>
          <c:val>
            <c:numRef>
              <c:f>'Digital skills (slide 26)'!$G$8:$G$11</c:f>
              <c:numCache>
                <c:formatCode>0%</c:formatCode>
                <c:ptCount val="4"/>
                <c:pt idx="0">
                  <c:v>0.41666666666666669</c:v>
                </c:pt>
                <c:pt idx="1">
                  <c:v>0.41666666666666669</c:v>
                </c:pt>
                <c:pt idx="2">
                  <c:v>0.41666666666666669</c:v>
                </c:pt>
                <c:pt idx="3">
                  <c:v>0.41666666666666669</c:v>
                </c:pt>
              </c:numCache>
            </c:numRef>
          </c:val>
          <c:extLst>
            <c:ext xmlns:c16="http://schemas.microsoft.com/office/drawing/2014/chart" uri="{C3380CC4-5D6E-409C-BE32-E72D297353CC}">
              <c16:uniqueId val="{00000000-BA93-4A73-9807-FBACC6199861}"/>
            </c:ext>
          </c:extLst>
        </c:ser>
        <c:ser>
          <c:idx val="1"/>
          <c:order val="1"/>
          <c:tx>
            <c:strRef>
              <c:f>'Digital skills (slide 26)'!$H$7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26)'!$F$8:$F$11</c:f>
              <c:strCache>
                <c:ptCount val="4"/>
                <c:pt idx="0">
                  <c:v>Guidance about the digital skills needed in your research role</c:v>
                </c:pt>
                <c:pt idx="1">
                  <c:v>An assessment of your digital skills and training needs</c:v>
                </c:pt>
                <c:pt idx="2">
                  <c:v>Time to explore new digital tools and approaches </c:v>
                </c:pt>
                <c:pt idx="3">
                  <c:v>Reward and recognition for your digital skills</c:v>
                </c:pt>
              </c:strCache>
            </c:strRef>
          </c:cat>
          <c:val>
            <c:numRef>
              <c:f>'Digital skills (slide 26)'!$H$8:$H$11</c:f>
              <c:numCache>
                <c:formatCode>0%</c:formatCode>
                <c:ptCount val="4"/>
                <c:pt idx="0">
                  <c:v>0.33333333333333331</c:v>
                </c:pt>
                <c:pt idx="1">
                  <c:v>0.33333333333333331</c:v>
                </c:pt>
                <c:pt idx="2">
                  <c:v>0.33333333333333331</c:v>
                </c:pt>
                <c:pt idx="3">
                  <c:v>0.33333333333333331</c:v>
                </c:pt>
              </c:numCache>
            </c:numRef>
          </c:val>
          <c:extLst>
            <c:ext xmlns:c16="http://schemas.microsoft.com/office/drawing/2014/chart" uri="{C3380CC4-5D6E-409C-BE32-E72D297353CC}">
              <c16:uniqueId val="{00000001-BA93-4A73-9807-FBACC6199861}"/>
            </c:ext>
          </c:extLst>
        </c:ser>
        <c:ser>
          <c:idx val="2"/>
          <c:order val="2"/>
          <c:tx>
            <c:strRef>
              <c:f>'Digital skills (slide 26)'!$I$7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26)'!$F$8:$F$11</c:f>
              <c:strCache>
                <c:ptCount val="4"/>
                <c:pt idx="0">
                  <c:v>Guidance about the digital skills needed in your research role</c:v>
                </c:pt>
                <c:pt idx="1">
                  <c:v>An assessment of your digital skills and training needs</c:v>
                </c:pt>
                <c:pt idx="2">
                  <c:v>Time to explore new digital tools and approaches </c:v>
                </c:pt>
                <c:pt idx="3">
                  <c:v>Reward and recognition for your digital skills</c:v>
                </c:pt>
              </c:strCache>
            </c:strRef>
          </c:cat>
          <c:val>
            <c:numRef>
              <c:f>'Digital skills (slide 26)'!$I$8:$I$11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2-BA93-4A73-9807-FBACC6199861}"/>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Where do you go for help with online and digital skills?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'Online help (slide 27)'!$E$9:$E$17</c:f>
              <c:strCache>
                <c:ptCount val="9"/>
                <c:pt idx="0">
                  <c:v>Research lead or supervisor</c:v>
                </c:pt>
                <c:pt idx="1">
                  <c:v>Colleagues</c:v>
                </c:pt>
                <c:pt idx="2">
                  <c:v>Library staff</c:v>
                </c:pt>
                <c:pt idx="3">
                  <c:v>IT staff</c:v>
                </c:pt>
                <c:pt idx="4">
                  <c:v>Research support staff</c:v>
                </c:pt>
                <c:pt idx="5">
                  <c:v>Other professional staff</c:v>
                </c:pt>
                <c:pt idx="6">
                  <c:v>Friends and family</c:v>
                </c:pt>
                <c:pt idx="7">
                  <c:v>Online videos and resources</c:v>
                </c:pt>
                <c:pt idx="8">
                  <c:v>I don't look for help</c:v>
                </c:pt>
              </c:strCache>
            </c:strRef>
          </c:cat>
          <c:val>
            <c:numRef>
              <c:f>'Online help (slide 27)'!$F$9:$F$17</c:f>
              <c:numCache>
                <c:formatCode>0%</c:formatCode>
                <c:ptCount val="9"/>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numCache>
            </c:numRef>
          </c:val>
          <c:extLst>
            <c:ext xmlns:c16="http://schemas.microsoft.com/office/drawing/2014/chart" uri="{C3380CC4-5D6E-409C-BE32-E72D297353CC}">
              <c16:uniqueId val="{00000000-8693-411D-8BD9-5EDE21BFF4D2}"/>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Which of these skills have we provided support or training for?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'Skills help (slide 28)'!$E$9:$E$22</c:f>
              <c:strCache>
                <c:ptCount val="14"/>
                <c:pt idx="0">
                  <c:v>Basic IT skills</c:v>
                </c:pt>
                <c:pt idx="1">
                  <c:v>Online research methods</c:v>
                </c:pt>
                <c:pt idx="2">
                  <c:v>Specialist software for your research area</c:v>
                </c:pt>
                <c:pt idx="3">
                  <c:v>Data analysis</c:v>
                </c:pt>
                <c:pt idx="4">
                  <c:v>Coding or scripting</c:v>
                </c:pt>
                <c:pt idx="5">
                  <c:v>Creating accessible digital content</c:v>
                </c:pt>
                <c:pt idx="6">
                  <c:v>Online publishing and peer review</c:v>
                </c:pt>
                <c:pt idx="7">
                  <c:v>Contributing to open/public research</c:v>
                </c:pt>
                <c:pt idx="8">
                  <c:v>Behaving safely and respectfully online</c:v>
                </c:pt>
                <c:pt idx="9">
                  <c:v>Keeping research data secure</c:v>
                </c:pt>
                <c:pt idx="10">
                  <c:v>Digital copyright and licensing</c:v>
                </c:pt>
                <c:pt idx="11">
                  <c:v>Equality and inclusivity</c:v>
                </c:pt>
                <c:pt idx="12">
                  <c:v>New and emerging technologies for research</c:v>
                </c:pt>
                <c:pt idx="13">
                  <c:v>None of these</c:v>
                </c:pt>
              </c:strCache>
            </c:strRef>
          </c:cat>
          <c:val>
            <c:numRef>
              <c:f>'Skills help (slide 28)'!$F$9:$F$22</c:f>
              <c:numCache>
                <c:formatCode>0%</c:formatCode>
                <c:ptCount val="14"/>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pt idx="11">
                  <c:v>0.83333333333333337</c:v>
                </c:pt>
                <c:pt idx="12">
                  <c:v>0.83333333333333337</c:v>
                </c:pt>
                <c:pt idx="13">
                  <c:v>0.83333333333333337</c:v>
                </c:pt>
              </c:numCache>
            </c:numRef>
          </c:val>
          <c:extLst>
            <c:ext xmlns:c16="http://schemas.microsoft.com/office/drawing/2014/chart" uri="{C3380CC4-5D6E-409C-BE32-E72D297353CC}">
              <c16:uniqueId val="{00000000-B3E8-4AB3-A811-AFDE0DD7FFAC}"/>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a:solidFill>
                  <a:schemeClr val="bg1"/>
                </a:solidFill>
                <a:latin typeface="Arial" panose="020B0604020202020204" pitchFamily="34" charset="0"/>
                <a:cs typeface="Arial" panose="020B0604020202020204" pitchFamily="34" charset="0"/>
              </a:rPr>
              <a:t>Overall, how well do we support you to work effectively online?</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'Support work (slide 29)'!$E$7</c:f>
              <c:strCache>
                <c:ptCount val="1"/>
                <c:pt idx="0">
                  <c:v>Overall, how well do we support you to work effectively online?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 work (slide 29)'!$D$8:$D$14</c:f>
              <c:strCache>
                <c:ptCount val="7"/>
                <c:pt idx="0">
                  <c:v>Best imaginable</c:v>
                </c:pt>
                <c:pt idx="1">
                  <c:v>Excellent</c:v>
                </c:pt>
                <c:pt idx="2">
                  <c:v>Good</c:v>
                </c:pt>
                <c:pt idx="3">
                  <c:v>Average</c:v>
                </c:pt>
                <c:pt idx="4">
                  <c:v>Poor</c:v>
                </c:pt>
                <c:pt idx="5">
                  <c:v>Awful</c:v>
                </c:pt>
                <c:pt idx="6">
                  <c:v>Worst imaginable</c:v>
                </c:pt>
              </c:strCache>
            </c:strRef>
          </c:cat>
          <c:val>
            <c:numRef>
              <c:f>'Support work (slide 29)'!$E$8:$E$14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198E-4E0F-BA02-DFD9D51A5576}"/>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Which of these best describes you?</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'Role (slide 11)'!$E$7</c:f>
              <c:strCache>
                <c:ptCount val="1"/>
                <c:pt idx="0">
                  <c:v>Which of these best describes you?</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'Role (slide 11)'!$D$8:$D$11</c:f>
              <c:strCache>
                <c:ptCount val="4"/>
                <c:pt idx="0">
                  <c:v>R1: First stage researcher (up to PhD) </c:v>
                </c:pt>
                <c:pt idx="1">
                  <c:v>R2: Recognised researcher (post-doc or equivalent, not fully independent) </c:v>
                </c:pt>
                <c:pt idx="2">
                  <c:v>R3: Established researcher (fully independent) </c:v>
                </c:pt>
                <c:pt idx="3">
                  <c:v>R4: Leading researcher (including PIs and team leaders) </c:v>
                </c:pt>
              </c:strCache>
            </c:strRef>
          </c:cat>
          <c:val>
            <c:numRef>
              <c:f>'Role (slide 11)'!$E$8:$E$11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0-C606-4A02-B737-D2A2333797EB}"/>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Which of these devices do you regularly use for research work?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2229836547572453"/>
          <c:y val="2.464805412194156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'Devices used (slide 12)'!$E$9:$E$16</c:f>
              <c:strCache>
                <c:ptCount val="8"/>
                <c:pt idx="0">
                  <c:v>Desktop computer</c:v>
                </c:pt>
                <c:pt idx="1">
                  <c:v>Laptop</c:v>
                </c:pt>
                <c:pt idx="2">
                  <c:v>Tablet</c:v>
                </c:pt>
                <c:pt idx="3">
                  <c:v>Smartphone</c:v>
                </c:pt>
                <c:pt idx="4">
                  <c:v>Additional screen</c:v>
                </c:pt>
                <c:pt idx="5">
                  <c:v>Additional mic or headset</c:v>
                </c:pt>
                <c:pt idx="6">
                  <c:v>Additional camera or webcam</c:v>
                </c:pt>
                <c:pt idx="7">
                  <c:v>None of these</c:v>
                </c:pt>
              </c:strCache>
            </c:strRef>
          </c:cat>
          <c:val>
            <c:numRef>
              <c:f>'Devices used (slide 12)'!$F$9:$F$16</c:f>
              <c:numCache>
                <c:formatCode>0%</c:formatCode>
                <c:ptCount val="8"/>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numCache>
            </c:numRef>
          </c:val>
          <c:extLst>
            <c:ext xmlns:c16="http://schemas.microsoft.com/office/drawing/2014/chart" uri="{C3380CC4-5D6E-409C-BE32-E72D297353CC}">
              <c16:uniqueId val="{00000000-5F3E-42D4-AF34-BA7962D19A12}"/>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a:solidFill>
                  <a:schemeClr val="bg1"/>
                </a:solidFill>
                <a:latin typeface="Arial" panose="020B0604020202020204" pitchFamily="34" charset="0"/>
                <a:cs typeface="Arial" panose="020B0604020202020204" pitchFamily="34" charset="0"/>
              </a:rPr>
              <a:t>Overall, how would you rate the quality of the online environment for research?</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'Online environment (slide 16)'!$E$7</c:f>
              <c:strCache>
                <c:ptCount val="1"/>
                <c:pt idx="0">
                  <c:v>Overall, how would you rate the quality of the online environment for research?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'Online environment (slide 16)'!$D$8:$D$14</c:f>
              <c:strCache>
                <c:ptCount val="7"/>
                <c:pt idx="0">
                  <c:v>Best imaginable</c:v>
                </c:pt>
                <c:pt idx="1">
                  <c:v>Excellent</c:v>
                </c:pt>
                <c:pt idx="2">
                  <c:v>Good</c:v>
                </c:pt>
                <c:pt idx="3">
                  <c:v>Average</c:v>
                </c:pt>
                <c:pt idx="4">
                  <c:v>Poor</c:v>
                </c:pt>
                <c:pt idx="5">
                  <c:v>Awful</c:v>
                </c:pt>
                <c:pt idx="6">
                  <c:v>Worst imaginable</c:v>
                </c:pt>
              </c:strCache>
            </c:strRef>
          </c:cat>
          <c:val>
            <c:numRef>
              <c:f>'Online environment (slide 16)'!$E$8:$E$14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FE6A-4754-8950-AD996BD410C8}"/>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a:solidFill>
                  <a:schemeClr val="bg1"/>
                </a:solidFill>
                <a:latin typeface="Arial" panose="020B0604020202020204" pitchFamily="34" charset="0"/>
                <a:cs typeface="Arial" panose="020B0604020202020204" pitchFamily="34" charset="0"/>
              </a:rPr>
              <a:t>What would you prefer us to invest in?</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'Prefer invest (slide 17)'!$E$7</c:f>
              <c:strCache>
                <c:ptCount val="1"/>
                <c:pt idx="0">
                  <c:v>What would you prefer us to invest in?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'Prefer invest (slide 17)'!$D$8:$D$11</c:f>
              <c:strCache>
                <c:ptCount val="4"/>
                <c:pt idx="0">
                  <c:v>More computers and devices</c:v>
                </c:pt>
                <c:pt idx="1">
                  <c:v>Upgrade platforms and systems</c:v>
                </c:pt>
                <c:pt idx="2">
                  <c:v>Specialist software for your course</c:v>
                </c:pt>
                <c:pt idx="3">
                  <c:v>IT support</c:v>
                </c:pt>
              </c:strCache>
            </c:strRef>
          </c:cat>
          <c:val>
            <c:numRef>
              <c:f>'Prefer invest (slide 17)'!$E$8:$E$11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0-E9F9-4814-A40D-7AC1645400A1}"/>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a:solidFill>
                  <a:schemeClr val="bg1"/>
                </a:solidFill>
              </a:rPr>
              <a:t>Does your research role include any of the following responsibilities? </a:t>
            </a:r>
            <a:r>
              <a:rPr lang="en-GB" sz="1100" b="0">
                <a:solidFill>
                  <a:schemeClr val="bg1"/>
                </a:solidFill>
              </a:rPr>
              <a:t>(tick</a:t>
            </a:r>
            <a:r>
              <a:rPr lang="en-GB" sz="1100" b="0" baseline="0">
                <a:solidFill>
                  <a:schemeClr val="bg1"/>
                </a:solidFill>
              </a:rPr>
              <a:t> all that apply</a:t>
            </a:r>
            <a:r>
              <a:rPr lang="en-GB" sz="1100" b="0">
                <a:solidFill>
                  <a:schemeClr val="bg1"/>
                </a:solidFill>
              </a:rPr>
              <a:t>)</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'Responsibilties (slide 19)'!$E$9:$E$12</c:f>
              <c:strCache>
                <c:ptCount val="4"/>
                <c:pt idx="0">
                  <c:v>Teach students</c:v>
                </c:pt>
                <c:pt idx="1">
                  <c:v>Support the use of research systems</c:v>
                </c:pt>
                <c:pt idx="2">
                  <c:v>Trial/develop technologies for research</c:v>
                </c:pt>
                <c:pt idx="3">
                  <c:v>None of these</c:v>
                </c:pt>
              </c:strCache>
            </c:strRef>
          </c:cat>
          <c:val>
            <c:numRef>
              <c:f>'Responsibilties (slide 19)'!$F$9:$F$12</c:f>
              <c:numCache>
                <c:formatCode>0%</c:formatCode>
                <c:ptCount val="4"/>
                <c:pt idx="0">
                  <c:v>0.83333333333333337</c:v>
                </c:pt>
                <c:pt idx="1">
                  <c:v>0.83333333333333337</c:v>
                </c:pt>
                <c:pt idx="2">
                  <c:v>0.83333333333333337</c:v>
                </c:pt>
                <c:pt idx="3">
                  <c:v>0.83333333333333337</c:v>
                </c:pt>
              </c:numCache>
            </c:numRef>
          </c:val>
          <c:extLst>
            <c:ext xmlns:c16="http://schemas.microsoft.com/office/drawing/2014/chart" uri="{C3380CC4-5D6E-409C-BE32-E72D297353CC}">
              <c16:uniqueId val="{00000000-B8E2-4226-AAC4-259FDE7E419B}"/>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a:solidFill>
                  <a:schemeClr val="bg1"/>
                </a:solidFill>
              </a:rPr>
              <a:t>Have any of these made it difficult for you to work online? </a:t>
            </a:r>
            <a:r>
              <a:rPr lang="en-GB" sz="1100" b="0">
                <a:solidFill>
                  <a:schemeClr val="bg1"/>
                </a:solidFill>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20)'!$E$9:$E$14</c:f>
              <c:strCache>
                <c:ptCount val="6"/>
                <c:pt idx="0">
                  <c:v>No suitable computer/device</c:v>
                </c:pt>
                <c:pt idx="1">
                  <c:v>No safe, private area to work</c:v>
                </c:pt>
                <c:pt idx="2">
                  <c:v>Poor wifi connection</c:v>
                </c:pt>
                <c:pt idx="3">
                  <c:v>Mobile data costs</c:v>
                </c:pt>
                <c:pt idx="4">
                  <c:v>Can't access research systems you need</c:v>
                </c:pt>
                <c:pt idx="5">
                  <c:v>None of these</c:v>
                </c:pt>
              </c:strCache>
            </c:strRef>
          </c:cat>
          <c:val>
            <c:numRef>
              <c:f>'Difficulties (slide 20)'!$F$9:$F$14</c:f>
              <c:numCache>
                <c:formatCode>0%</c:formatCode>
                <c:ptCount val="6"/>
                <c:pt idx="0">
                  <c:v>0.83333333333333337</c:v>
                </c:pt>
                <c:pt idx="1">
                  <c:v>0.83333333333333337</c:v>
                </c:pt>
                <c:pt idx="2">
                  <c:v>0.83333333333333337</c:v>
                </c:pt>
                <c:pt idx="3">
                  <c:v>0.83333333333333337</c:v>
                </c:pt>
                <c:pt idx="4">
                  <c:v>0.83333333333333337</c:v>
                </c:pt>
                <c:pt idx="5">
                  <c:v>0.83333333333333337</c:v>
                </c:pt>
              </c:numCache>
            </c:numRef>
          </c:val>
          <c:extLst>
            <c:ext xmlns:c16="http://schemas.microsoft.com/office/drawing/2014/chart" uri="{C3380CC4-5D6E-409C-BE32-E72D297353CC}">
              <c16:uniqueId val="{00000000-615A-4543-982E-9779173C413A}"/>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In the last two weeks, which of these research activities have you carried out?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'Which activities (slide 21)'!$E$9:$E$15</c:f>
              <c:strCache>
                <c:ptCount val="7"/>
                <c:pt idx="0">
                  <c:v>Live online presentation or workshop</c:v>
                </c:pt>
                <c:pt idx="1">
                  <c:v>Online research / data collection</c:v>
                </c:pt>
                <c:pt idx="2">
                  <c:v>Online discussion relevant to your research</c:v>
                </c:pt>
                <c:pt idx="3">
                  <c:v>Collaborate online eg shared presentation / report</c:v>
                </c:pt>
                <c:pt idx="4">
                  <c:v>Virtual lab, practical or field work</c:v>
                </c:pt>
                <c:pt idx="5">
                  <c:v>Run online model or simulation</c:v>
                </c:pt>
                <c:pt idx="6">
                  <c:v>None of these</c:v>
                </c:pt>
              </c:strCache>
            </c:strRef>
          </c:cat>
          <c:val>
            <c:numRef>
              <c:f>'Which activities (slide 21)'!$F$9:$F$15</c:f>
              <c:numCache>
                <c:formatCode>0%</c:formatCode>
                <c:ptCount val="7"/>
                <c:pt idx="0">
                  <c:v>0.83333333333333337</c:v>
                </c:pt>
                <c:pt idx="1">
                  <c:v>0.83333333333333337</c:v>
                </c:pt>
                <c:pt idx="2">
                  <c:v>0.83333333333333337</c:v>
                </c:pt>
                <c:pt idx="3">
                  <c:v>0.83333333333333337</c:v>
                </c:pt>
                <c:pt idx="4">
                  <c:v>0.83333333333333337</c:v>
                </c:pt>
                <c:pt idx="5">
                  <c:v>0.83333333333333337</c:v>
                </c:pt>
                <c:pt idx="6">
                  <c:v>0.83333333333333337</c:v>
                </c:pt>
              </c:numCache>
            </c:numRef>
          </c:val>
          <c:extLst>
            <c:ext xmlns:c16="http://schemas.microsoft.com/office/drawing/2014/chart" uri="{C3380CC4-5D6E-409C-BE32-E72D297353CC}">
              <c16:uniqueId val="{00000000-504F-4CFF-A7BD-38535F75F26A}"/>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working online:</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44687840309606092"/>
          <c:y val="3.4842974818182354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'Working online (slide 22)'!$G$7</c:f>
              <c:strCache>
                <c:ptCount val="1"/>
                <c:pt idx="0">
                  <c:v>Agree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'Working online (slide 22)'!$F$8:$F$11</c:f>
              <c:strCache>
                <c:ptCount val="4"/>
                <c:pt idx="0">
                  <c:v>Is convenient for you</c:v>
                </c:pt>
                <c:pt idx="1">
                  <c:v>Allows you to research in the ways that you prefer</c:v>
                </c:pt>
                <c:pt idx="2">
                  <c:v>Enables you to make good progress with your research</c:v>
                </c:pt>
                <c:pt idx="3">
                  <c:v>Makes you feel part of a community of researchers</c:v>
                </c:pt>
              </c:strCache>
            </c:strRef>
          </c:cat>
          <c:val>
            <c:numRef>
              <c:f>'Working online (slide 22)'!$G$8:$G$11</c:f>
              <c:numCache>
                <c:formatCode>0%</c:formatCode>
                <c:ptCount val="4"/>
                <c:pt idx="0">
                  <c:v>0.41666666666666669</c:v>
                </c:pt>
                <c:pt idx="1">
                  <c:v>0.41666666666666669</c:v>
                </c:pt>
                <c:pt idx="2">
                  <c:v>0.41666666666666669</c:v>
                </c:pt>
                <c:pt idx="3">
                  <c:v>0.41666666666666669</c:v>
                </c:pt>
              </c:numCache>
            </c:numRef>
          </c:val>
          <c:extLst>
            <c:ext xmlns:c16="http://schemas.microsoft.com/office/drawing/2014/chart" uri="{C3380CC4-5D6E-409C-BE32-E72D297353CC}">
              <c16:uniqueId val="{00000000-A9FC-4A19-B19C-C677A8CF8635}"/>
            </c:ext>
          </c:extLst>
        </c:ser>
        <c:ser>
          <c:idx val="1"/>
          <c:order val="1"/>
          <c:tx>
            <c:strRef>
              <c:f>'Working online (slide 22)'!$H$7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'Working online (slide 22)'!$F$8:$F$11</c:f>
              <c:strCache>
                <c:ptCount val="4"/>
                <c:pt idx="0">
                  <c:v>Is convenient for you</c:v>
                </c:pt>
                <c:pt idx="1">
                  <c:v>Allows you to research in the ways that you prefer</c:v>
                </c:pt>
                <c:pt idx="2">
                  <c:v>Enables you to make good progress with your research</c:v>
                </c:pt>
                <c:pt idx="3">
                  <c:v>Makes you feel part of a community of researchers</c:v>
                </c:pt>
              </c:strCache>
            </c:strRef>
          </c:cat>
          <c:val>
            <c:numRef>
              <c:f>'Working online (slide 22)'!$H$8:$H$11</c:f>
              <c:numCache>
                <c:formatCode>0%</c:formatCode>
                <c:ptCount val="4"/>
                <c:pt idx="0">
                  <c:v>0.33333333333333331</c:v>
                </c:pt>
                <c:pt idx="1">
                  <c:v>0.33333333333333331</c:v>
                </c:pt>
                <c:pt idx="2">
                  <c:v>0.33333333333333331</c:v>
                </c:pt>
                <c:pt idx="3">
                  <c:v>0.33333333333333331</c:v>
                </c:pt>
              </c:numCache>
            </c:numRef>
          </c:val>
          <c:extLst>
            <c:ext xmlns:c16="http://schemas.microsoft.com/office/drawing/2014/chart" uri="{C3380CC4-5D6E-409C-BE32-E72D297353CC}">
              <c16:uniqueId val="{00000001-A9FC-4A19-B19C-C677A8CF8635}"/>
            </c:ext>
          </c:extLst>
        </c:ser>
        <c:ser>
          <c:idx val="2"/>
          <c:order val="2"/>
          <c:tx>
            <c:strRef>
              <c:f>'Working online (slide 22)'!$I$7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'Working online (slide 22)'!$F$8:$F$11</c:f>
              <c:strCache>
                <c:ptCount val="4"/>
                <c:pt idx="0">
                  <c:v>Is convenient for you</c:v>
                </c:pt>
                <c:pt idx="1">
                  <c:v>Allows you to research in the ways that you prefer</c:v>
                </c:pt>
                <c:pt idx="2">
                  <c:v>Enables you to make good progress with your research</c:v>
                </c:pt>
                <c:pt idx="3">
                  <c:v>Makes you feel part of a community of researchers</c:v>
                </c:pt>
              </c:strCache>
            </c:strRef>
          </c:cat>
          <c:val>
            <c:numRef>
              <c:f>'Working online (slide 22)'!$I$8:$I$11</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2-A9FC-4A19-B19C-C677A8CF8635}"/>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5">
  <a:schemeClr val="accent5"/>
</cs:colorStyle>
</file>

<file path=ppt/charts/colors12.xml><?xml version="1.0" encoding="utf-8"?>
<cs:colorStyle xmlns:cs="http://schemas.microsoft.com/office/drawing/2012/chartStyle" xmlns:a="http://schemas.openxmlformats.org/drawingml/2006/main" meth="withinLinearReversed" id="25">
  <a:schemeClr val="accent5"/>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5">
  <a:schemeClr val="accent5"/>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16490-CC85-444F-957E-7EDE2DF62D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481A4F1-4F56-6840-97A0-5D99C0EA96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498A0A-2E8D-DF4F-9C31-A81C00E300DB}" type="datetimeFigureOut">
              <a:rPr lang="en-GB" smtClean="0"/>
              <a:t>05/04/2022</a:t>
            </a:fld>
            <a:endParaRPr lang="en-GB"/>
          </a:p>
        </p:txBody>
      </p:sp>
      <p:sp>
        <p:nvSpPr>
          <p:cNvPr id="4" name="Footer Placeholder 3">
            <a:extLst>
              <a:ext uri="{FF2B5EF4-FFF2-40B4-BE49-F238E27FC236}">
                <a16:creationId xmlns:a16="http://schemas.microsoft.com/office/drawing/2014/main" id="{EB89A510-34A7-3B44-B012-7C929876E9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C024C06-B906-CB40-A7E2-6054534BD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633EF-120A-2C48-B885-0B1F58D5D76B}" type="slidenum">
              <a:rPr lang="en-GB" smtClean="0"/>
              <a:t>‹#›</a:t>
            </a:fld>
            <a:endParaRPr lang="en-GB"/>
          </a:p>
        </p:txBody>
      </p:sp>
    </p:spTree>
    <p:extLst>
      <p:ext uri="{BB962C8B-B14F-4D97-AF65-F5344CB8AC3E}">
        <p14:creationId xmlns:p14="http://schemas.microsoft.com/office/powerpoint/2010/main" val="1035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2C31F-EDF8-D64C-B235-4BEA7689D6AD}" type="datetimeFigureOut">
              <a:rPr lang="en-GB" smtClean="0"/>
              <a:t>05/04/2022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1567F-F019-E948-A7D1-1F94AF06001C}" type="slidenum">
              <a:rPr lang="en-GB" smtClean="0"/>
              <a:t>‹#›</a:t>
            </a:fld>
            <a:endParaRPr lang="en-GB"/>
          </a:p>
        </p:txBody>
      </p:sp>
    </p:spTree>
    <p:extLst>
      <p:ext uri="{BB962C8B-B14F-4D97-AF65-F5344CB8AC3E}">
        <p14:creationId xmlns:p14="http://schemas.microsoft.com/office/powerpoint/2010/main" val="178020089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2</a:t>
            </a:fld>
            <a:endParaRPr lang="en-GB"/>
          </a:p>
        </p:txBody>
      </p:sp>
    </p:spTree>
    <p:extLst>
      <p:ext uri="{BB962C8B-B14F-4D97-AF65-F5344CB8AC3E}">
        <p14:creationId xmlns:p14="http://schemas.microsoft.com/office/powerpoint/2010/main" val="4974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3</a:t>
            </a:fld>
            <a:endParaRPr lang="en-GB"/>
          </a:p>
        </p:txBody>
      </p:sp>
    </p:spTree>
    <p:extLst>
      <p:ext uri="{BB962C8B-B14F-4D97-AF65-F5344CB8AC3E}">
        <p14:creationId xmlns:p14="http://schemas.microsoft.com/office/powerpoint/2010/main" val="116978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4</a:t>
            </a:fld>
            <a:endParaRPr lang="en-GB"/>
          </a:p>
        </p:txBody>
      </p:sp>
    </p:spTree>
    <p:extLst>
      <p:ext uri="{BB962C8B-B14F-4D97-AF65-F5344CB8AC3E}">
        <p14:creationId xmlns:p14="http://schemas.microsoft.com/office/powerpoint/2010/main" val="325659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6</a:t>
            </a:fld>
            <a:endParaRPr lang="en-GB"/>
          </a:p>
        </p:txBody>
      </p:sp>
    </p:spTree>
    <p:extLst>
      <p:ext uri="{BB962C8B-B14F-4D97-AF65-F5344CB8AC3E}">
        <p14:creationId xmlns:p14="http://schemas.microsoft.com/office/powerpoint/2010/main" val="3797574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8</a:t>
            </a:fld>
            <a:endParaRPr lang="en-GB"/>
          </a:p>
        </p:txBody>
      </p:sp>
    </p:spTree>
    <p:extLst>
      <p:ext uri="{BB962C8B-B14F-4D97-AF65-F5344CB8AC3E}">
        <p14:creationId xmlns:p14="http://schemas.microsoft.com/office/powerpoint/2010/main" val="4124744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20</a:t>
            </a:fld>
            <a:endParaRPr lang="en-GB"/>
          </a:p>
        </p:txBody>
      </p:sp>
    </p:spTree>
    <p:extLst>
      <p:ext uri="{BB962C8B-B14F-4D97-AF65-F5344CB8AC3E}">
        <p14:creationId xmlns:p14="http://schemas.microsoft.com/office/powerpoint/2010/main" val="76388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29</a:t>
            </a:fld>
            <a:endParaRPr lang="en-GB"/>
          </a:p>
        </p:txBody>
      </p:sp>
    </p:spTree>
    <p:extLst>
      <p:ext uri="{BB962C8B-B14F-4D97-AF65-F5344CB8AC3E}">
        <p14:creationId xmlns:p14="http://schemas.microsoft.com/office/powerpoint/2010/main" val="118124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hasCustomPrompt="1"/>
          </p:nvPr>
        </p:nvSpPr>
        <p:spPr>
          <a:xfrm>
            <a:off x="358774" y="2995886"/>
            <a:ext cx="5373811" cy="341572"/>
          </a:xfrm>
          <a:prstGeom prst="rect">
            <a:avLst/>
          </a:prstGeom>
        </p:spPr>
        <p:txBody>
          <a:bodyPr lIns="0" tIns="0" rIns="0" bIns="0"/>
          <a:lstStyle>
            <a:lvl1pPr algn="l">
              <a:lnSpc>
                <a:spcPct val="100000"/>
              </a:lnSpc>
              <a:defRPr sz="3100" b="1" i="0">
                <a:solidFill>
                  <a:schemeClr val="bg1"/>
                </a:solidFill>
                <a:latin typeface="+mn-lt"/>
                <a:ea typeface="Roboto Black" panose="02000000000000000000" pitchFamily="2" charset="0"/>
              </a:defRPr>
            </a:lvl1pPr>
          </a:lstStyle>
          <a:p>
            <a:r>
              <a:rPr lang="en-US"/>
              <a:t>Click to edit Master title style (white or black text)</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hasCustomPrompt="1"/>
          </p:nvPr>
        </p:nvSpPr>
        <p:spPr>
          <a:xfrm>
            <a:off x="6877051" y="339726"/>
            <a:ext cx="1908174" cy="542478"/>
          </a:xfrm>
          <a:prstGeom prst="rect">
            <a:avLst/>
          </a:prstGeom>
        </p:spPr>
        <p:txBody>
          <a:bodyPr lIns="0" tIns="0" rIns="0" bIns="0"/>
          <a:lstStyle>
            <a:lvl1pPr marL="36910" indent="0" algn="r" defTabSz="270000">
              <a:lnSpc>
                <a:spcPct val="100000"/>
              </a:lnSpc>
              <a:buNone/>
              <a:tabLst/>
              <a:defRPr sz="1000" b="0" i="0">
                <a:solidFill>
                  <a:schemeClr val="bg1"/>
                </a:solidFill>
                <a:latin typeface="+mn-lt"/>
                <a:ea typeface="Roboto Medium" panose="02000000000000000000" pitchFamily="2" charset="0"/>
              </a:defRPr>
            </a:lvl1pPr>
            <a:lvl2pPr marL="139303"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2pPr>
            <a:lvl3pPr marL="27027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3pPr>
            <a:lvl4pPr marL="40243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4pPr>
            <a:lvl5pPr marL="533400"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5pPr>
          </a:lstStyle>
          <a:p>
            <a:pPr lvl="0"/>
            <a:r>
              <a:rPr lang="en-US"/>
              <a:t>Date / publication (white/black)</a:t>
            </a:r>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hasCustomPrompt="1"/>
          </p:nvPr>
        </p:nvSpPr>
        <p:spPr>
          <a:xfrm>
            <a:off x="358774" y="4105351"/>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 (white or black text)</a:t>
            </a:r>
          </a:p>
        </p:txBody>
      </p:sp>
    </p:spTree>
    <p:extLst>
      <p:ext uri="{BB962C8B-B14F-4D97-AF65-F5344CB8AC3E}">
        <p14:creationId xmlns:p14="http://schemas.microsoft.com/office/powerpoint/2010/main" val="1831806424"/>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293035036"/>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05679251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OLUMN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ABBF1310-C6E8-4747-8F27-E8B3BAE2CD43}"/>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2520014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amp; 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3368455E-248E-4A62-84CB-1504411DD432}"/>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85295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4234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005669131"/>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102810A4-96FB-42BF-AA7B-3057FF99AC6B}"/>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8005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UMN &amp; 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F235B841-1D1F-46DF-839D-40ADD4D36BA1}"/>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186482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14231916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25052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OFF / B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794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229595556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COLUMN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8DA157DE-7020-4FC1-84EC-74C89F24A6F1}"/>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2143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UMN &amp; 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EC013441-BF5B-4FB2-9553-87D53D6A71E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317080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071453824"/>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722763087"/>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88779490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 &amp; 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291529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181309582"/>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435433018"/>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722309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amp; 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55CB3130-9E98-460A-9004-89B1D06444C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126268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5.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1.jpeg"/><Relationship Id="rId5" Type="http://schemas.openxmlformats.org/officeDocument/2006/relationships/theme" Target="../theme/theme6.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340583-71FA-4604-A78C-35C694524593}"/>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8EAD7AA7-DF94-4AFF-A5FA-B3EEEEDACC32}"/>
              </a:ext>
            </a:extLst>
          </p:cNvPr>
          <p:cNvPicPr>
            <a:picLocks noChangeAspect="1"/>
          </p:cNvPicPr>
          <p:nvPr userDrawn="1"/>
        </p:nvPicPr>
        <p:blipFill>
          <a:blip r:embed="rId4"/>
          <a:stretch>
            <a:fillRect/>
          </a:stretch>
        </p:blipFill>
        <p:spPr>
          <a:xfrm>
            <a:off x="358775" y="339725"/>
            <a:ext cx="540000" cy="540000"/>
          </a:xfrm>
          <a:prstGeom prst="rect">
            <a:avLst/>
          </a:prstGeom>
        </p:spPr>
      </p:pic>
    </p:spTree>
    <p:extLst>
      <p:ext uri="{BB962C8B-B14F-4D97-AF65-F5344CB8AC3E}">
        <p14:creationId xmlns:p14="http://schemas.microsoft.com/office/powerpoint/2010/main" val="2324101128"/>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97F51F27-3798-444E-B250-2F53A2AD8414}"/>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019905254"/>
      </p:ext>
    </p:extLst>
  </p:cSld>
  <p:clrMap bg1="lt1" tx1="dk1" bg2="lt2" tx2="dk2" accent1="accent1" accent2="accent2" accent3="accent3" accent4="accent4" accent5="accent5" accent6="accent6" hlink="hlink" folHlink="folHlink"/>
  <p:sldLayoutIdLst>
    <p:sldLayoutId id="2147483681" r:id="rId1"/>
    <p:sldLayoutId id="2147483654" r:id="rId2"/>
    <p:sldLayoutId id="2147483676" r:id="rId3"/>
    <p:sldLayoutId id="2147483690"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08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C9D7517-DF94-49E7-B57E-2F2D4D40D4D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4292818260"/>
      </p:ext>
    </p:extLst>
  </p:cSld>
  <p:clrMap bg1="lt1" tx1="dk1" bg2="lt2" tx2="dk2" accent1="accent1" accent2="accent2" accent3="accent3" accent4="accent4" accent5="accent5" accent6="accent6" hlink="hlink" folHlink="folHlink"/>
  <p:sldLayoutIdLst>
    <p:sldLayoutId id="2147483682" r:id="rId1"/>
    <p:sldLayoutId id="2147483664" r:id="rId2"/>
    <p:sldLayoutId id="2147483677" r:id="rId3"/>
    <p:sldLayoutId id="2147483691"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6D2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1E702B-CEDF-440D-AE34-A9C3CC1DC4AE}"/>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1914888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8E1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3A427CD-10DF-40F8-B66D-2742A4BE1D00}"/>
              </a:ext>
            </a:extLst>
          </p:cNvPr>
          <p:cNvPicPr>
            <a:picLocks noChangeAspect="1"/>
          </p:cNvPicPr>
          <p:nvPr userDrawn="1"/>
        </p:nvPicPr>
        <p:blipFill>
          <a:blip r:embed="rId7"/>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210470728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67CC3DB-7876-44F5-93EB-E85646264B0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910082721"/>
      </p:ext>
    </p:extLst>
  </p:cSld>
  <p:clrMap bg1="lt1" tx1="dk1" bg2="lt2" tx2="dk2" accent1="accent1" accent2="accent2" accent3="accent3" accent4="accent4" accent5="accent5" accent6="accent6" hlink="hlink" folHlink="folHlink"/>
  <p:sldLayoutIdLst>
    <p:sldLayoutId id="2147483683" r:id="rId1"/>
    <p:sldLayoutId id="2147483667" r:id="rId2"/>
    <p:sldLayoutId id="2147483678" r:id="rId3"/>
    <p:sldLayoutId id="2147483692"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6.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mailto:help@jisc.ac.uk?subject=Digital%20experience%20insights" TargetMode="External"/><Relationship Id="rId4" Type="http://schemas.openxmlformats.org/officeDocument/2006/relationships/hyperlink" Target="https://digitalinsights.jisc.ac.uk/running-insights-surveys/our-resources/" TargetMode="Externa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heading=h.gjdgx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7AA6CB-5D21-4674-86F5-DE40783F2BD1}"/>
              </a:ext>
            </a:extLst>
          </p:cNvPr>
          <p:cNvSpPr>
            <a:spLocks noGrp="1"/>
          </p:cNvSpPr>
          <p:nvPr>
            <p:ph type="title"/>
          </p:nvPr>
        </p:nvSpPr>
        <p:spPr>
          <a:xfrm>
            <a:off x="358774" y="1757022"/>
            <a:ext cx="7605355" cy="341572"/>
          </a:xfrm>
        </p:spPr>
        <p:txBody>
          <a:bodyPr/>
          <a:lstStyle/>
          <a:p>
            <a:r>
              <a:rPr lang="en-US" dirty="0"/>
              <a:t>Digital experience insights survey: findings from researcher survey conducted </a:t>
            </a:r>
            <a:r>
              <a:rPr lang="en-US" dirty="0">
                <a:highlight>
                  <a:srgbClr val="8E1558"/>
                </a:highlight>
              </a:rPr>
              <a:t>[dates]</a:t>
            </a:r>
            <a:r>
              <a:rPr lang="en-US" dirty="0"/>
              <a:t> at </a:t>
            </a:r>
            <a:r>
              <a:rPr lang="en-US" dirty="0">
                <a:highlight>
                  <a:srgbClr val="8E1558"/>
                </a:highlight>
              </a:rPr>
              <a:t>[name of college or university]</a:t>
            </a:r>
            <a:r>
              <a:rPr lang="en-US" dirty="0"/>
              <a:t>​</a:t>
            </a:r>
            <a:endParaRPr lang="en-GB" dirty="0"/>
          </a:p>
        </p:txBody>
      </p:sp>
      <p:sp>
        <p:nvSpPr>
          <p:cNvPr id="4" name="Content Placeholder 3">
            <a:extLst>
              <a:ext uri="{FF2B5EF4-FFF2-40B4-BE49-F238E27FC236}">
                <a16:creationId xmlns:a16="http://schemas.microsoft.com/office/drawing/2014/main" id="{4B71AAEF-59C6-4153-987B-510C3B2B26E4}"/>
              </a:ext>
            </a:extLst>
          </p:cNvPr>
          <p:cNvSpPr>
            <a:spLocks noGrp="1"/>
          </p:cNvSpPr>
          <p:nvPr>
            <p:ph idx="4294967295"/>
          </p:nvPr>
        </p:nvSpPr>
        <p:spPr>
          <a:xfrm>
            <a:off x="6877051" y="339726"/>
            <a:ext cx="1908174" cy="542478"/>
          </a:xfrm>
          <a:prstGeom prst="rect">
            <a:avLst/>
          </a:prstGeom>
        </p:spPr>
        <p:txBody>
          <a:bodyPr/>
          <a:lstStyle/>
          <a:p>
            <a:pPr marL="0" indent="0" algn="r">
              <a:buNone/>
            </a:pPr>
            <a:r>
              <a:rPr lang="en-GB" sz="1200" dirty="0">
                <a:solidFill>
                  <a:schemeClr val="bg1"/>
                </a:solidFill>
              </a:rPr>
              <a:t>April 2022</a:t>
            </a:r>
          </a:p>
        </p:txBody>
      </p:sp>
    </p:spTree>
    <p:extLst>
      <p:ext uri="{BB962C8B-B14F-4D97-AF65-F5344CB8AC3E}">
        <p14:creationId xmlns:p14="http://schemas.microsoft.com/office/powerpoint/2010/main" val="116807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188650"/>
            <a:ext cx="6518277" cy="341572"/>
          </a:xfrm>
        </p:spPr>
        <p:txBody>
          <a:bodyPr/>
          <a:lstStyle/>
          <a:p>
            <a:r>
              <a:rPr lang="en-US"/>
              <a:t>Our survey sample</a:t>
            </a:r>
            <a:endParaRPr lang="en-GB"/>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750362"/>
            <a:ext cx="6248760" cy="2788113"/>
          </a:xfrm>
        </p:spPr>
        <p:txBody>
          <a:bodyPr/>
          <a:lstStyle/>
          <a:p>
            <a:pPr marL="0" indent="0">
              <a:buNone/>
            </a:pPr>
            <a:r>
              <a:rPr lang="en-US" sz="1600" dirty="0"/>
              <a:t>Percentage breakdown of researchers that responded to the survey versus all your researchers in your organisation, by gender (Q4).</a:t>
            </a:r>
          </a:p>
          <a:p>
            <a:pPr marL="0" indent="0">
              <a:buNone/>
            </a:pPr>
            <a:endParaRPr lang="en-US" sz="1600" dirty="0"/>
          </a:p>
          <a:p>
            <a:endParaRPr lang="en-US" sz="1600" dirty="0"/>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400" dirty="0">
              <a:highlight>
                <a:srgbClr val="000000"/>
              </a:highlight>
            </a:endParaRPr>
          </a:p>
          <a:p>
            <a:pPr marL="0" indent="0">
              <a:buNone/>
            </a:pPr>
            <a:r>
              <a:rPr lang="en-US" sz="1400" dirty="0">
                <a:highlight>
                  <a:srgbClr val="000000"/>
                </a:highlight>
              </a:rPr>
              <a:t>Does the DEI survey look representative of your total researchers? </a:t>
            </a:r>
          </a:p>
          <a:p>
            <a:pPr marL="0" indent="0">
              <a:buNone/>
            </a:pPr>
            <a:r>
              <a:rPr lang="en-US" sz="1400" dirty="0">
                <a:highlight>
                  <a:srgbClr val="000000"/>
                </a:highlight>
              </a:rPr>
              <a:t>Where relevant, you can copy and paste table above to create other breakdowns by ethnicity (Q5), age (Q3), number of years worked at organisation (Q1) and/or identified as being disabled or not (Q6).</a:t>
            </a:r>
          </a:p>
          <a:p>
            <a:pPr marL="0" indent="0">
              <a:buNone/>
            </a:pPr>
            <a:endParaRPr lang="en-US" sz="1600" dirty="0">
              <a:highlight>
                <a:srgbClr val="000000"/>
              </a:highlight>
            </a:endParaRPr>
          </a:p>
        </p:txBody>
      </p:sp>
      <p:pic>
        <p:nvPicPr>
          <p:cNvPr id="15" name="Graphic 14">
            <a:extLst>
              <a:ext uri="{FF2B5EF4-FFF2-40B4-BE49-F238E27FC236}">
                <a16:creationId xmlns:a16="http://schemas.microsoft.com/office/drawing/2014/main" id="{CCB7DAF2-BD4E-4E27-AE22-E8D35015F67D}"/>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16475" y="1273892"/>
            <a:ext cx="2701904" cy="2701904"/>
          </a:xfrm>
          <a:prstGeom prst="rect">
            <a:avLst/>
          </a:prstGeom>
          <a:effectLst>
            <a:outerShdw blurRad="50800" dist="38100" dir="18900000" algn="bl" rotWithShape="0">
              <a:prstClr val="black">
                <a:alpha val="40000"/>
              </a:prstClr>
            </a:outerShdw>
          </a:effectLst>
        </p:spPr>
      </p:pic>
      <p:graphicFrame>
        <p:nvGraphicFramePr>
          <p:cNvPr id="7" name="Table 6">
            <a:extLst>
              <a:ext uri="{FF2B5EF4-FFF2-40B4-BE49-F238E27FC236}">
                <a16:creationId xmlns:a16="http://schemas.microsoft.com/office/drawing/2014/main" id="{ADCDDBC7-17AC-4721-976E-423CD96C0A94}"/>
              </a:ext>
            </a:extLst>
          </p:cNvPr>
          <p:cNvGraphicFramePr>
            <a:graphicFrameLocks noGrp="1"/>
          </p:cNvGraphicFramePr>
          <p:nvPr>
            <p:extLst>
              <p:ext uri="{D42A27DB-BD31-4B8C-83A1-F6EECF244321}">
                <p14:modId xmlns:p14="http://schemas.microsoft.com/office/powerpoint/2010/main" val="1219100035"/>
              </p:ext>
            </p:extLst>
          </p:nvPr>
        </p:nvGraphicFramePr>
        <p:xfrm>
          <a:off x="358774" y="1623899"/>
          <a:ext cx="4092724" cy="1898673"/>
        </p:xfrm>
        <a:graphic>
          <a:graphicData uri="http://schemas.openxmlformats.org/drawingml/2006/table">
            <a:tbl>
              <a:tblPr firstRow="1" bandRow="1">
                <a:tableStyleId>{912C8C85-51F0-491E-9774-3900AFEF0FD7}</a:tableStyleId>
              </a:tblPr>
              <a:tblGrid>
                <a:gridCol w="1718119">
                  <a:extLst>
                    <a:ext uri="{9D8B030D-6E8A-4147-A177-3AD203B41FA5}">
                      <a16:colId xmlns:a16="http://schemas.microsoft.com/office/drawing/2014/main" val="1019755238"/>
                    </a:ext>
                  </a:extLst>
                </a:gridCol>
                <a:gridCol w="1176670">
                  <a:extLst>
                    <a:ext uri="{9D8B030D-6E8A-4147-A177-3AD203B41FA5}">
                      <a16:colId xmlns:a16="http://schemas.microsoft.com/office/drawing/2014/main" val="3587111748"/>
                    </a:ext>
                  </a:extLst>
                </a:gridCol>
                <a:gridCol w="1197935">
                  <a:extLst>
                    <a:ext uri="{9D8B030D-6E8A-4147-A177-3AD203B41FA5}">
                      <a16:colId xmlns:a16="http://schemas.microsoft.com/office/drawing/2014/main" val="3047347951"/>
                    </a:ext>
                  </a:extLst>
                </a:gridCol>
              </a:tblGrid>
              <a:tr h="0">
                <a:tc>
                  <a:txBody>
                    <a:bodyPr/>
                    <a:lstStyle/>
                    <a:p>
                      <a:endParaRPr lang="en-US" sz="1200">
                        <a:solidFill>
                          <a:schemeClr val="tx1"/>
                        </a:solidFill>
                        <a:latin typeface="Roboto black"/>
                      </a:endParaRPr>
                    </a:p>
                  </a:txBody>
                  <a:tcPr marL="57854" marR="57854" marT="28927" marB="28927" anchor="ctr"/>
                </a:tc>
                <a:tc>
                  <a:txBody>
                    <a:bodyPr/>
                    <a:lstStyle/>
                    <a:p>
                      <a:pPr algn="r"/>
                      <a:r>
                        <a:rPr lang="en-US" sz="1200">
                          <a:solidFill>
                            <a:schemeClr val="tx1"/>
                          </a:solidFill>
                        </a:rPr>
                        <a:t>DEI survey</a:t>
                      </a:r>
                      <a:endParaRPr lang="en-US" sz="1200">
                        <a:solidFill>
                          <a:schemeClr val="tx1"/>
                        </a:solidFill>
                        <a:latin typeface="Roboto black"/>
                      </a:endParaRPr>
                    </a:p>
                  </a:txBody>
                  <a:tcPr marL="57854" marR="57854" marT="28927" marB="28927" anchor="ctr"/>
                </a:tc>
                <a:tc>
                  <a:txBody>
                    <a:bodyPr/>
                    <a:lstStyle/>
                    <a:p>
                      <a:pPr algn="r"/>
                      <a:r>
                        <a:rPr lang="en-US" sz="1200" dirty="0">
                          <a:solidFill>
                            <a:schemeClr val="tx1"/>
                          </a:solidFill>
                        </a:rPr>
                        <a:t>All researchers at our organisation</a:t>
                      </a:r>
                      <a:endParaRPr lang="en-US" sz="12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85651">
                <a:tc>
                  <a:txBody>
                    <a:bodyPr/>
                    <a:lstStyle/>
                    <a:p>
                      <a:r>
                        <a:rPr lang="en-US" sz="1200" b="0">
                          <a:solidFill>
                            <a:schemeClr val="bg1"/>
                          </a:solidFill>
                          <a:latin typeface="+mj-lt"/>
                        </a:rPr>
                        <a:t>Female</a:t>
                      </a:r>
                      <a:endParaRPr lang="en-US" sz="1200" b="1">
                        <a:solidFill>
                          <a:schemeClr val="bg1"/>
                        </a:solidFill>
                        <a:latin typeface="+mj-lt"/>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15311">
                <a:tc>
                  <a:txBody>
                    <a:bodyPr/>
                    <a:lstStyle/>
                    <a:p>
                      <a:r>
                        <a:rPr lang="en-GB" sz="1200" b="0">
                          <a:solidFill>
                            <a:schemeClr val="bg1"/>
                          </a:solidFill>
                          <a:latin typeface="+mj-lt"/>
                        </a:rPr>
                        <a:t>Male</a:t>
                      </a:r>
                      <a:endParaRPr lang="en-GB" sz="1200" b="1">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Other </a:t>
                      </a:r>
                      <a:r>
                        <a:rPr lang="en-GB" sz="1200" b="0" dirty="0" err="1">
                          <a:solidFill>
                            <a:schemeClr val="bg1"/>
                          </a:solidFill>
                          <a:latin typeface="+mj-lt"/>
                        </a:rPr>
                        <a:t>eg</a:t>
                      </a:r>
                      <a:r>
                        <a:rPr lang="en-GB" sz="1200" b="0" dirty="0">
                          <a:solidFill>
                            <a:schemeClr val="bg1"/>
                          </a:solidFill>
                          <a:latin typeface="+mj-lt"/>
                        </a:rPr>
                        <a:t> non-binary</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bl>
          </a:graphicData>
        </a:graphic>
      </p:graphicFrame>
    </p:spTree>
    <p:extLst>
      <p:ext uri="{BB962C8B-B14F-4D97-AF65-F5344CB8AC3E}">
        <p14:creationId xmlns:p14="http://schemas.microsoft.com/office/powerpoint/2010/main" val="7653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p:txBody>
          <a:bodyPr/>
          <a:lstStyle/>
          <a:p>
            <a:r>
              <a:rPr lang="en-US" dirty="0"/>
              <a:t>T1: </a:t>
            </a:r>
            <a:r>
              <a:rPr lang="en-GB" dirty="0"/>
              <a:t>Role within your organisation</a:t>
            </a:r>
          </a:p>
        </p:txBody>
      </p:sp>
      <p:sp>
        <p:nvSpPr>
          <p:cNvPr id="7" name="TextBox 1">
            <a:extLst>
              <a:ext uri="{FF2B5EF4-FFF2-40B4-BE49-F238E27FC236}">
                <a16:creationId xmlns:a16="http://schemas.microsoft.com/office/drawing/2014/main" id="{D16FD8D3-1809-4E35-8CF7-0772C74F75C3}"/>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358775" y="919200"/>
            <a:ext cx="8578969" cy="749879"/>
          </a:xfrm>
        </p:spPr>
        <p:txBody>
          <a:bodyPr/>
          <a:lstStyle/>
          <a:p>
            <a:pPr marL="0" indent="0">
              <a:buNone/>
            </a:pPr>
            <a:r>
              <a:rPr lang="en-US" sz="1600" b="1" dirty="0">
                <a:highlight>
                  <a:srgbClr val="000000"/>
                </a:highlight>
              </a:rPr>
              <a:t>(Q2</a:t>
            </a:r>
            <a:r>
              <a:rPr lang="en-US" sz="1600" b="1" dirty="0">
                <a:solidFill>
                  <a:schemeClr val="bg1"/>
                </a:solidFill>
                <a:highlight>
                  <a:srgbClr val="000000"/>
                </a:highlight>
              </a:rPr>
              <a:t>).</a:t>
            </a:r>
            <a:r>
              <a:rPr lang="en-US" sz="1600" b="1" dirty="0">
                <a:solidFill>
                  <a:schemeClr val="bg1"/>
                </a:solidFill>
              </a:rPr>
              <a:t> </a:t>
            </a:r>
            <a:r>
              <a:rPr lang="en-US" sz="1600" dirty="0">
                <a:solidFill>
                  <a:schemeClr val="bg1"/>
                </a:solidFill>
              </a:rPr>
              <a:t>Researchers </a:t>
            </a:r>
            <a:r>
              <a:rPr lang="en-US" sz="1600" dirty="0"/>
              <a:t>were asked </a:t>
            </a:r>
            <a:r>
              <a:rPr lang="en-GB" sz="1600" dirty="0"/>
              <a:t>which of these best describes them (they could only select one option).</a:t>
            </a:r>
            <a:endParaRPr lang="en-US" sz="1600" dirty="0"/>
          </a:p>
        </p:txBody>
      </p:sp>
      <p:graphicFrame>
        <p:nvGraphicFramePr>
          <p:cNvPr id="5" name="Chart 4" descr="Example of bar chart showing responses to question 19.">
            <a:extLst>
              <a:ext uri="{FF2B5EF4-FFF2-40B4-BE49-F238E27FC236}">
                <a16:creationId xmlns:a16="http://schemas.microsoft.com/office/drawing/2014/main" id="{84BA6528-3EC6-4E70-9E00-1E63DB1E91FA}"/>
              </a:ext>
            </a:extLst>
          </p:cNvPr>
          <p:cNvGraphicFramePr>
            <a:graphicFrameLocks/>
          </p:cNvGraphicFramePr>
          <p:nvPr>
            <p:extLst>
              <p:ext uri="{D42A27DB-BD31-4B8C-83A1-F6EECF244321}">
                <p14:modId xmlns:p14="http://schemas.microsoft.com/office/powerpoint/2010/main" val="1267634755"/>
              </p:ext>
            </p:extLst>
          </p:nvPr>
        </p:nvGraphicFramePr>
        <p:xfrm>
          <a:off x="358774" y="1580707"/>
          <a:ext cx="8235723" cy="33093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2993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a:xfrm>
            <a:off x="358774" y="339725"/>
            <a:ext cx="5859630" cy="418640"/>
          </a:xfrm>
        </p:spPr>
        <p:txBody>
          <a:bodyPr/>
          <a:lstStyle/>
          <a:p>
            <a:r>
              <a:rPr lang="en-US" dirty="0"/>
              <a:t>T1: </a:t>
            </a:r>
            <a:r>
              <a:rPr lang="en-GB" dirty="0"/>
              <a:t>Devices used regularly for research</a:t>
            </a:r>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358774" y="862486"/>
            <a:ext cx="8303217" cy="1129347"/>
          </a:xfrm>
        </p:spPr>
        <p:txBody>
          <a:bodyPr/>
          <a:lstStyle/>
          <a:p>
            <a:pPr marL="0" indent="0">
              <a:buNone/>
            </a:pPr>
            <a:r>
              <a:rPr lang="en-US" sz="1600" b="1" dirty="0">
                <a:highlight>
                  <a:srgbClr val="000000"/>
                </a:highlight>
              </a:rPr>
              <a:t>(Q7</a:t>
            </a:r>
            <a:r>
              <a:rPr lang="en-US" sz="1600" b="1" dirty="0">
                <a:solidFill>
                  <a:schemeClr val="bg1"/>
                </a:solidFill>
                <a:highlight>
                  <a:srgbClr val="000000"/>
                </a:highlight>
              </a:rPr>
              <a:t>).</a:t>
            </a:r>
            <a:r>
              <a:rPr lang="en-US" sz="1600" b="1" dirty="0">
                <a:solidFill>
                  <a:schemeClr val="bg1"/>
                </a:solidFill>
              </a:rPr>
              <a:t> </a:t>
            </a:r>
            <a:r>
              <a:rPr lang="en-US" sz="1600" dirty="0">
                <a:solidFill>
                  <a:schemeClr val="bg1"/>
                </a:solidFill>
              </a:rPr>
              <a:t>Researchers </a:t>
            </a:r>
            <a:r>
              <a:rPr lang="en-US" sz="1600" dirty="0"/>
              <a:t>were asked, </a:t>
            </a:r>
            <a:r>
              <a:rPr lang="en-GB" sz="1600" dirty="0"/>
              <a:t>which of these devices they regularly used for research work </a:t>
            </a:r>
            <a:r>
              <a:rPr lang="en-US" sz="1600" dirty="0"/>
              <a:t>(they could tick all that applied).</a:t>
            </a:r>
          </a:p>
        </p:txBody>
      </p:sp>
      <p:graphicFrame>
        <p:nvGraphicFramePr>
          <p:cNvPr id="7" name="Chart 6" descr="Example of bar chart showing responses to question 22.">
            <a:extLst>
              <a:ext uri="{FF2B5EF4-FFF2-40B4-BE49-F238E27FC236}">
                <a16:creationId xmlns:a16="http://schemas.microsoft.com/office/drawing/2014/main" id="{B5DA0F36-F249-4989-83D5-7E8BAE9642C2}"/>
              </a:ext>
            </a:extLst>
          </p:cNvPr>
          <p:cNvGraphicFramePr>
            <a:graphicFrameLocks/>
          </p:cNvGraphicFramePr>
          <p:nvPr>
            <p:extLst>
              <p:ext uri="{D42A27DB-BD31-4B8C-83A1-F6EECF244321}">
                <p14:modId xmlns:p14="http://schemas.microsoft.com/office/powerpoint/2010/main" val="1616349078"/>
              </p:ext>
            </p:extLst>
          </p:nvPr>
        </p:nvGraphicFramePr>
        <p:xfrm>
          <a:off x="358774" y="1524000"/>
          <a:ext cx="8062212" cy="31434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9FF4CFBC-3ED3-4DB8-9C3F-F2053A0B9450}"/>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92712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two (T2)</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Technology at your organisation</a:t>
            </a:r>
            <a:endParaRPr lang="en-GB"/>
          </a:p>
        </p:txBody>
      </p:sp>
    </p:spTree>
    <p:extLst>
      <p:ext uri="{BB962C8B-B14F-4D97-AF65-F5344CB8AC3E}">
        <p14:creationId xmlns:p14="http://schemas.microsoft.com/office/powerpoint/2010/main" val="308989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a:t>T2: Digital platforms and services at your organisation</a:t>
            </a:r>
            <a:endParaRPr lang="en-GB"/>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5" y="1623231"/>
            <a:ext cx="4649953" cy="2478136"/>
          </a:xfrm>
        </p:spPr>
        <p:txBody>
          <a:bodyPr/>
          <a:lstStyle/>
          <a:p>
            <a:pPr marL="177800" indent="-177800"/>
            <a:r>
              <a:rPr lang="en-US" sz="1600" b="1" dirty="0">
                <a:highlight>
                  <a:srgbClr val="000000"/>
                </a:highlight>
              </a:rPr>
              <a:t>(Q10a)</a:t>
            </a:r>
            <a:r>
              <a:rPr lang="en-US" sz="1600" b="1" dirty="0"/>
              <a:t>. </a:t>
            </a:r>
            <a:r>
              <a:rPr lang="en-US" sz="1600" dirty="0">
                <a:highlight>
                  <a:srgbClr val="000000"/>
                </a:highlight>
              </a:rPr>
              <a:t>XX%</a:t>
            </a:r>
            <a:r>
              <a:rPr lang="en-US" sz="1600" dirty="0"/>
              <a:t> agreed we supported them to use their own devices</a:t>
            </a:r>
          </a:p>
          <a:p>
            <a:pPr marL="177800" indent="-177800"/>
            <a:r>
              <a:rPr lang="en-US" sz="1600" b="1" dirty="0">
                <a:highlight>
                  <a:srgbClr val="000000"/>
                </a:highlight>
              </a:rPr>
              <a:t>(Q10b)</a:t>
            </a:r>
            <a:r>
              <a:rPr lang="en-US" sz="1600" b="1" dirty="0"/>
              <a:t>. </a:t>
            </a:r>
            <a:r>
              <a:rPr lang="en-US" sz="1600" dirty="0">
                <a:highlight>
                  <a:srgbClr val="000000"/>
                </a:highlight>
              </a:rPr>
              <a:t>XX%</a:t>
            </a:r>
            <a:r>
              <a:rPr lang="en-US" sz="1600" dirty="0"/>
              <a:t> </a:t>
            </a:r>
            <a:r>
              <a:rPr lang="en-GB" sz="1600" dirty="0"/>
              <a:t>agreed we supported them to access online platforms and services off site</a:t>
            </a:r>
          </a:p>
          <a:p>
            <a:pPr marL="177800" indent="-177800"/>
            <a:r>
              <a:rPr lang="en-US" sz="1600" b="1" dirty="0">
                <a:highlight>
                  <a:srgbClr val="000000"/>
                </a:highlight>
              </a:rPr>
              <a:t>(Q10c)</a:t>
            </a:r>
            <a:r>
              <a:rPr lang="en-US" sz="1600" b="1" dirty="0"/>
              <a:t>. </a:t>
            </a:r>
            <a:r>
              <a:rPr lang="en-US" sz="1600" dirty="0">
                <a:highlight>
                  <a:srgbClr val="000000"/>
                </a:highlight>
              </a:rPr>
              <a:t>XX%</a:t>
            </a:r>
            <a:r>
              <a:rPr lang="en-US" sz="1600" dirty="0"/>
              <a:t> agreed we communicated effectively online, eg messaging, notifications</a:t>
            </a:r>
          </a:p>
          <a:p>
            <a:pPr marL="177800" indent="-177800"/>
            <a:r>
              <a:rPr lang="en-US" sz="1600" b="1" dirty="0">
                <a:highlight>
                  <a:srgbClr val="000000"/>
                </a:highlight>
              </a:rPr>
              <a:t>(Q10d)</a:t>
            </a:r>
            <a:r>
              <a:rPr lang="en-US" sz="1600" b="1" dirty="0"/>
              <a:t>. </a:t>
            </a:r>
            <a:r>
              <a:rPr lang="en-US" sz="1600" dirty="0">
                <a:highlight>
                  <a:srgbClr val="000000"/>
                </a:highlight>
              </a:rPr>
              <a:t>XX%</a:t>
            </a:r>
            <a:r>
              <a:rPr lang="en-US" sz="1600" dirty="0"/>
              <a:t> agreed we gave them the chance to be involved in decisions about researching platforms</a:t>
            </a:r>
          </a:p>
          <a:p>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393498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339725"/>
            <a:ext cx="8005998" cy="341572"/>
          </a:xfrm>
        </p:spPr>
        <p:txBody>
          <a:bodyPr/>
          <a:lstStyle/>
          <a:p>
            <a:r>
              <a:rPr lang="en-US" dirty="0"/>
              <a:t>T2: Digital tool or app really useful for researching</a:t>
            </a:r>
            <a:endParaRPr lang="en-GB" dirty="0"/>
          </a:p>
        </p:txBody>
      </p:sp>
      <p:sp>
        <p:nvSpPr>
          <p:cNvPr id="7" name="Content Placeholder 5">
            <a:extLst>
              <a:ext uri="{FF2B5EF4-FFF2-40B4-BE49-F238E27FC236}">
                <a16:creationId xmlns:a16="http://schemas.microsoft.com/office/drawing/2014/main" id="{D2EDA545-53ED-4049-B371-F69646DF32DD}"/>
              </a:ext>
            </a:extLst>
          </p:cNvPr>
          <p:cNvSpPr>
            <a:spLocks noGrp="1"/>
          </p:cNvSpPr>
          <p:nvPr>
            <p:ph idx="1"/>
          </p:nvPr>
        </p:nvSpPr>
        <p:spPr>
          <a:xfrm>
            <a:off x="255589" y="1065214"/>
            <a:ext cx="5326346" cy="2282286"/>
          </a:xfrm>
        </p:spPr>
        <p:txBody>
          <a:bodyPr/>
          <a:lstStyle/>
          <a:p>
            <a:pPr marL="0" indent="0">
              <a:buNone/>
            </a:pPr>
            <a:r>
              <a:rPr lang="en-US" sz="1600" b="1" dirty="0">
                <a:highlight>
                  <a:srgbClr val="000000"/>
                </a:highlight>
              </a:rPr>
              <a:t>(Q11)</a:t>
            </a:r>
            <a:r>
              <a:rPr lang="en-US" sz="1600" b="1" dirty="0"/>
              <a:t>. </a:t>
            </a:r>
            <a:r>
              <a:rPr lang="en-US" sz="1600" dirty="0"/>
              <a:t>Researchers were asked </a:t>
            </a:r>
            <a:r>
              <a:rPr lang="en-GB" sz="1600" dirty="0"/>
              <a:t>to give an example of a digital tool or app they found really useful for research.</a:t>
            </a:r>
            <a:endParaRPr lang="en-US" sz="1600" dirty="0"/>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 of researchers that commented mentioned this…</a:t>
            </a:r>
          </a:p>
          <a:p>
            <a:pPr marL="361950" lvl="1" indent="-271463"/>
            <a:r>
              <a:rPr lang="en-US" sz="1600" dirty="0">
                <a:highlight>
                  <a:srgbClr val="000000"/>
                </a:highlight>
              </a:rPr>
              <a:t>XX% of researchers that commented mentioned this…</a:t>
            </a:r>
          </a:p>
          <a:p>
            <a:endParaRPr lang="en-GB" sz="1600" dirty="0"/>
          </a:p>
        </p:txBody>
      </p:sp>
      <p:pic>
        <p:nvPicPr>
          <p:cNvPr id="4" name="Graphic 3">
            <a:extLst>
              <a:ext uri="{FF2B5EF4-FFF2-40B4-BE49-F238E27FC236}">
                <a16:creationId xmlns:a16="http://schemas.microsoft.com/office/drawing/2014/main" id="{184702C5-3FB6-43F4-998B-5A83B0FB049F}"/>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25235" y="1369442"/>
            <a:ext cx="2404616" cy="2404616"/>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53B12DAC-832C-484F-BFE9-D81E19DF4F4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1170402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992406" cy="341572"/>
          </a:xfrm>
        </p:spPr>
        <p:txBody>
          <a:bodyPr/>
          <a:lstStyle/>
          <a:p>
            <a:r>
              <a:rPr lang="en-US" dirty="0"/>
              <a:t>T2: Overall quality of the online environment for research</a:t>
            </a:r>
            <a:endParaRPr lang="en-GB" dirty="0"/>
          </a:p>
        </p:txBody>
      </p:sp>
      <p:sp>
        <p:nvSpPr>
          <p:cNvPr id="8" name="TextBox 1">
            <a:extLst>
              <a:ext uri="{FF2B5EF4-FFF2-40B4-BE49-F238E27FC236}">
                <a16:creationId xmlns:a16="http://schemas.microsoft.com/office/drawing/2014/main" id="{B384BDC0-97C8-40EA-A3DB-11D21CEEA569}"/>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95644"/>
            <a:ext cx="8296048" cy="1026564"/>
          </a:xfrm>
        </p:spPr>
        <p:txBody>
          <a:bodyPr/>
          <a:lstStyle/>
          <a:p>
            <a:pPr marL="0" indent="0">
              <a:buNone/>
            </a:pPr>
            <a:r>
              <a:rPr lang="en-US" sz="1600" b="1" dirty="0">
                <a:highlight>
                  <a:srgbClr val="000000"/>
                </a:highlight>
              </a:rPr>
              <a:t>(Q12)</a:t>
            </a:r>
            <a:r>
              <a:rPr lang="en-US" sz="1600" b="1" dirty="0"/>
              <a:t>. </a:t>
            </a:r>
            <a:r>
              <a:rPr lang="en-US" sz="1600" dirty="0"/>
              <a:t>Researchers were asked to provide an overall rating</a:t>
            </a:r>
            <a:r>
              <a:rPr lang="en-GB" sz="1600" dirty="0"/>
              <a:t> for the quality of the online environment for research. </a:t>
            </a:r>
            <a:r>
              <a:rPr lang="en-US" sz="1600" dirty="0">
                <a:highlight>
                  <a:srgbClr val="000000"/>
                </a:highlight>
              </a:rPr>
              <a:t>XX%</a:t>
            </a:r>
            <a:r>
              <a:rPr lang="en-US" sz="1600" dirty="0"/>
              <a:t> rated us as good or above.</a:t>
            </a:r>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9" name="Chart 8" descr="Example of bar chart showing responses to question 19.">
            <a:extLst>
              <a:ext uri="{FF2B5EF4-FFF2-40B4-BE49-F238E27FC236}">
                <a16:creationId xmlns:a16="http://schemas.microsoft.com/office/drawing/2014/main" id="{DFEE8C74-7138-4BC7-A7FD-683E925BF346}"/>
              </a:ext>
            </a:extLst>
          </p:cNvPr>
          <p:cNvGraphicFramePr>
            <a:graphicFrameLocks/>
          </p:cNvGraphicFramePr>
          <p:nvPr>
            <p:extLst>
              <p:ext uri="{D42A27DB-BD31-4B8C-83A1-F6EECF244321}">
                <p14:modId xmlns:p14="http://schemas.microsoft.com/office/powerpoint/2010/main" val="3371435403"/>
              </p:ext>
            </p:extLst>
          </p:nvPr>
        </p:nvGraphicFramePr>
        <p:xfrm>
          <a:off x="358775" y="2126512"/>
          <a:ext cx="8133095" cy="27225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1198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557530" cy="341572"/>
          </a:xfrm>
        </p:spPr>
        <p:txBody>
          <a:bodyPr/>
          <a:lstStyle/>
          <a:p>
            <a:r>
              <a:rPr lang="en-US"/>
              <a:t>T2: Prefer us to invest in</a:t>
            </a:r>
            <a:endParaRPr lang="en-GB"/>
          </a:p>
        </p:txBody>
      </p:sp>
      <p:sp>
        <p:nvSpPr>
          <p:cNvPr id="5" name="TextBox 1">
            <a:extLst>
              <a:ext uri="{FF2B5EF4-FFF2-40B4-BE49-F238E27FC236}">
                <a16:creationId xmlns:a16="http://schemas.microsoft.com/office/drawing/2014/main" id="{79044A7A-EBB0-43E8-A585-4A0333AA8E0A}"/>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798685"/>
            <a:ext cx="8389440" cy="728853"/>
          </a:xfrm>
        </p:spPr>
        <p:txBody>
          <a:bodyPr/>
          <a:lstStyle/>
          <a:p>
            <a:pPr marL="0" indent="0">
              <a:buNone/>
            </a:pPr>
            <a:r>
              <a:rPr lang="en-US" sz="1600" b="1" dirty="0">
                <a:highlight>
                  <a:srgbClr val="000000"/>
                </a:highlight>
              </a:rPr>
              <a:t>(Q13)</a:t>
            </a:r>
            <a:r>
              <a:rPr lang="en-US" sz="1600" b="1" dirty="0"/>
              <a:t>. </a:t>
            </a:r>
            <a:r>
              <a:rPr lang="en-US" sz="1600" dirty="0"/>
              <a:t>Researchers were asked w</a:t>
            </a:r>
            <a:r>
              <a:rPr lang="en-GB" sz="1600" dirty="0"/>
              <a:t>hat they would prefer us to invest in.</a:t>
            </a:r>
            <a:endParaRPr lang="en-US" sz="1600" dirty="0"/>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8" name="Chart 7" descr="Example of bar chart showing responses to question 19.">
            <a:extLst>
              <a:ext uri="{FF2B5EF4-FFF2-40B4-BE49-F238E27FC236}">
                <a16:creationId xmlns:a16="http://schemas.microsoft.com/office/drawing/2014/main" id="{BBA51B53-822A-4B90-A45D-EFD71564C2EF}"/>
              </a:ext>
            </a:extLst>
          </p:cNvPr>
          <p:cNvGraphicFramePr>
            <a:graphicFrameLocks/>
          </p:cNvGraphicFramePr>
          <p:nvPr>
            <p:extLst>
              <p:ext uri="{D42A27DB-BD31-4B8C-83A1-F6EECF244321}">
                <p14:modId xmlns:p14="http://schemas.microsoft.com/office/powerpoint/2010/main" val="4025875038"/>
              </p:ext>
            </p:extLst>
          </p:nvPr>
        </p:nvGraphicFramePr>
        <p:xfrm>
          <a:off x="358775" y="1527538"/>
          <a:ext cx="8168537" cy="33215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2422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p:txBody>
          <a:bodyPr/>
          <a:lstStyle/>
          <a:p>
            <a:r>
              <a:rPr lang="en-US"/>
              <a:t>Theme three (T3)</a:t>
            </a:r>
            <a:endParaRPr lang="en-GB"/>
          </a:p>
        </p:txBody>
      </p:sp>
      <p:sp>
        <p:nvSpPr>
          <p:cNvPr id="8" name="Text Placeholder 7">
            <a:extLst>
              <a:ext uri="{FF2B5EF4-FFF2-40B4-BE49-F238E27FC236}">
                <a16:creationId xmlns:a16="http://schemas.microsoft.com/office/drawing/2014/main" id="{8B8FCC62-7E78-46F4-9D69-59D64D413988}"/>
              </a:ext>
            </a:extLst>
          </p:cNvPr>
          <p:cNvSpPr>
            <a:spLocks noGrp="1"/>
          </p:cNvSpPr>
          <p:nvPr>
            <p:ph type="body" idx="13"/>
          </p:nvPr>
        </p:nvSpPr>
        <p:spPr>
          <a:xfrm>
            <a:off x="358774" y="2863678"/>
            <a:ext cx="6394524" cy="255741"/>
          </a:xfrm>
        </p:spPr>
        <p:txBody>
          <a:bodyPr/>
          <a:lstStyle/>
          <a:p>
            <a:r>
              <a:rPr lang="en-GB" dirty="0"/>
              <a:t>Technology in your teaching</a:t>
            </a:r>
          </a:p>
        </p:txBody>
      </p:sp>
    </p:spTree>
    <p:extLst>
      <p:ext uri="{BB962C8B-B14F-4D97-AF65-F5344CB8AC3E}">
        <p14:creationId xmlns:p14="http://schemas.microsoft.com/office/powerpoint/2010/main" val="8605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4" y="409027"/>
            <a:ext cx="5507530" cy="341572"/>
          </a:xfrm>
        </p:spPr>
        <p:txBody>
          <a:bodyPr/>
          <a:lstStyle/>
          <a:p>
            <a:r>
              <a:rPr lang="en-US" dirty="0"/>
              <a:t>T3: Responsibilities in their job roles</a:t>
            </a:r>
            <a:endParaRPr lang="en-GB" dirty="0"/>
          </a:p>
        </p:txBody>
      </p:sp>
      <p:sp>
        <p:nvSpPr>
          <p:cNvPr id="5" name="Content Placeholder 5">
            <a:extLst>
              <a:ext uri="{FF2B5EF4-FFF2-40B4-BE49-F238E27FC236}">
                <a16:creationId xmlns:a16="http://schemas.microsoft.com/office/drawing/2014/main" id="{0785C5D3-0279-4915-AA29-17B70C5F4A31}"/>
              </a:ext>
            </a:extLst>
          </p:cNvPr>
          <p:cNvSpPr txBox="1">
            <a:spLocks/>
          </p:cNvSpPr>
          <p:nvPr/>
        </p:nvSpPr>
        <p:spPr>
          <a:xfrm>
            <a:off x="249006" y="924102"/>
            <a:ext cx="8645988" cy="61407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None/>
              <a:tabLst/>
              <a:defRPr/>
            </a:pPr>
            <a:r>
              <a:rPr kumimoji="0" lang="en-US" sz="1600" b="1" i="0" u="none" strike="noStrike" kern="1200" cap="none" spc="0" normalizeH="0" baseline="0" noProof="0" dirty="0">
                <a:ln>
                  <a:noFill/>
                </a:ln>
                <a:solidFill>
                  <a:prstClr val="white"/>
                </a:solidFill>
                <a:effectLst/>
                <a:highlight>
                  <a:srgbClr val="000000"/>
                </a:highlight>
                <a:uLnTx/>
                <a:uFillTx/>
                <a:latin typeface="Arial" panose="020B0604020202020204"/>
                <a:ea typeface="+mn-ea"/>
                <a:cs typeface="+mn-cs"/>
              </a:rPr>
              <a:t>(Q14).</a:t>
            </a:r>
            <a:r>
              <a:rPr kumimoji="0" lang="en-US" sz="1600" b="1" i="0" u="none" strike="noStrike" kern="1200" cap="none" spc="0" normalizeH="0" baseline="0" noProof="0" dirty="0">
                <a:ln>
                  <a:noFill/>
                </a:ln>
                <a:solidFill>
                  <a:prstClr val="white"/>
                </a:solidFill>
                <a:effectLst/>
                <a:uLnTx/>
                <a:uFillTx/>
                <a:latin typeface="Arial" panose="020B0604020202020204"/>
                <a:ea typeface="+mn-ea"/>
                <a:cs typeface="+mn-cs"/>
              </a:rPr>
              <a:t> </a:t>
            </a:r>
            <a:r>
              <a:rPr kumimoji="0" lang="en-US" sz="1600" b="0" i="0" u="none" strike="noStrike" kern="1200" cap="none" spc="0" normalizeH="0" baseline="0" noProof="0" dirty="0">
                <a:ln>
                  <a:noFill/>
                </a:ln>
                <a:solidFill>
                  <a:prstClr val="white"/>
                </a:solidFill>
                <a:effectLst/>
                <a:uLnTx/>
                <a:uFillTx/>
                <a:latin typeface="Arial" panose="020B0604020202020204"/>
                <a:ea typeface="+mn-ea"/>
                <a:cs typeface="+mn-cs"/>
              </a:rPr>
              <a:t>Researchers were asked if their research role included any of the following responsibilities (they could tick all that applied).</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6" name="Chart 5" descr="Example of bar chart showing responses to question 4.">
            <a:extLst>
              <a:ext uri="{FF2B5EF4-FFF2-40B4-BE49-F238E27FC236}">
                <a16:creationId xmlns:a16="http://schemas.microsoft.com/office/drawing/2014/main" id="{16962E4F-1EC2-42F0-96E7-88FFCC416E4F}"/>
              </a:ext>
            </a:extLst>
          </p:cNvPr>
          <p:cNvGraphicFramePr>
            <a:graphicFrameLocks/>
          </p:cNvGraphicFramePr>
          <p:nvPr>
            <p:extLst>
              <p:ext uri="{D42A27DB-BD31-4B8C-83A1-F6EECF244321}">
                <p14:modId xmlns:p14="http://schemas.microsoft.com/office/powerpoint/2010/main" val="2146554885"/>
              </p:ext>
            </p:extLst>
          </p:nvPr>
        </p:nvGraphicFramePr>
        <p:xfrm>
          <a:off x="347330" y="1665767"/>
          <a:ext cx="8102010" cy="310788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1">
            <a:extLst>
              <a:ext uri="{FF2B5EF4-FFF2-40B4-BE49-F238E27FC236}">
                <a16:creationId xmlns:a16="http://schemas.microsoft.com/office/drawing/2014/main" id="{D294FC5E-F582-41AF-B851-F5EAB57652CB}"/>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11170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CF89-B7FE-4DFD-A645-8816D4C6AFC5}"/>
              </a:ext>
            </a:extLst>
          </p:cNvPr>
          <p:cNvSpPr>
            <a:spLocks noGrp="1"/>
          </p:cNvSpPr>
          <p:nvPr>
            <p:ph type="title"/>
          </p:nvPr>
        </p:nvSpPr>
        <p:spPr>
          <a:xfrm>
            <a:off x="358774" y="339725"/>
            <a:ext cx="8171693" cy="341572"/>
          </a:xfrm>
        </p:spPr>
        <p:txBody>
          <a:bodyPr/>
          <a:lstStyle/>
          <a:p>
            <a:r>
              <a:rPr lang="en-US"/>
              <a:t>Instructions for using this template </a:t>
            </a:r>
            <a:r>
              <a:rPr lang="en-US">
                <a:highlight>
                  <a:srgbClr val="8E1558"/>
                </a:highlight>
              </a:rPr>
              <a:t>(delete this slide)</a:t>
            </a:r>
            <a:endParaRPr lang="en-GB">
              <a:highlight>
                <a:srgbClr val="8E1558"/>
              </a:highlight>
            </a:endParaRPr>
          </a:p>
        </p:txBody>
      </p:sp>
      <p:sp>
        <p:nvSpPr>
          <p:cNvPr id="3" name="Content Placeholder 2">
            <a:extLst>
              <a:ext uri="{FF2B5EF4-FFF2-40B4-BE49-F238E27FC236}">
                <a16:creationId xmlns:a16="http://schemas.microsoft.com/office/drawing/2014/main" id="{B82772F2-4FA3-44E4-985B-55A77ED3A731}"/>
              </a:ext>
            </a:extLst>
          </p:cNvPr>
          <p:cNvSpPr>
            <a:spLocks noGrp="1"/>
          </p:cNvSpPr>
          <p:nvPr>
            <p:ph idx="1"/>
          </p:nvPr>
        </p:nvSpPr>
        <p:spPr>
          <a:xfrm>
            <a:off x="358774" y="885495"/>
            <a:ext cx="8473338" cy="3013858"/>
          </a:xfrm>
        </p:spPr>
        <p:txBody>
          <a:bodyPr lIns="0" tIns="0" rIns="0" bIns="0" anchor="t"/>
          <a:lstStyle/>
          <a:p>
            <a:pPr marL="536575" indent="-536575">
              <a:spcBef>
                <a:spcPts val="400"/>
              </a:spcBef>
              <a:spcAft>
                <a:spcPts val="400"/>
              </a:spcAft>
              <a:buFont typeface="+mj-lt"/>
              <a:buAutoNum type="arabicPeriod"/>
            </a:pPr>
            <a:r>
              <a:rPr lang="en-US" sz="1200" dirty="0"/>
              <a:t>This template has been designed to help you to present your data and analysis from the Jisc researcher digital experience insights survey. It focuses on the data that we feel is most relevant to share with stakeholders in your organisation. Remember to delete any instructions once you have created your own version</a:t>
            </a:r>
          </a:p>
          <a:p>
            <a:pPr marL="536575" indent="-536575">
              <a:spcBef>
                <a:spcPts val="400"/>
              </a:spcBef>
              <a:spcAft>
                <a:spcPts val="400"/>
              </a:spcAft>
              <a:buAutoNum type="arabicPeriod"/>
            </a:pPr>
            <a:r>
              <a:rPr lang="en-US" sz="1200" dirty="0">
                <a:ea typeface="Roboto Light"/>
              </a:rPr>
              <a:t>Use our guidance on </a:t>
            </a:r>
            <a:r>
              <a:rPr lang="en-US" sz="1200" b="1" dirty="0">
                <a:ea typeface="Roboto Light"/>
                <a:hlinkClick r:id="rId3">
                  <a:extLst>
                    <a:ext uri="{A12FA001-AC4F-418D-AE19-62706E023703}">
                      <ahyp:hlinkClr xmlns:ahyp="http://schemas.microsoft.com/office/drawing/2018/hyperlinkcolor" val="tx"/>
                    </a:ext>
                  </a:extLst>
                </a:hlinkClick>
              </a:rPr>
              <a:t>using insights surveys in Jisc online surveys</a:t>
            </a:r>
            <a:r>
              <a:rPr lang="en-US" sz="1200" b="1" dirty="0">
                <a:ea typeface="Roboto Light"/>
              </a:rPr>
              <a:t> </a:t>
            </a:r>
            <a:r>
              <a:rPr lang="en-US" dirty="0">
                <a:ea typeface="+mn-lt"/>
                <a:cs typeface="+mn-lt"/>
              </a:rPr>
              <a:t>to support you</a:t>
            </a:r>
            <a:r>
              <a:rPr lang="en-US" dirty="0">
                <a:ea typeface="Roboto Light"/>
              </a:rPr>
              <a:t> </a:t>
            </a:r>
            <a:r>
              <a:rPr lang="en-US" sz="1200" dirty="0">
                <a:ea typeface="Roboto Light"/>
              </a:rPr>
              <a:t>(section: Accessing the data collected during and after the survey is live)</a:t>
            </a:r>
            <a:r>
              <a:rPr lang="en-US" dirty="0">
                <a:ea typeface="Roboto Light"/>
              </a:rPr>
              <a:t> </a:t>
            </a:r>
            <a:endParaRPr lang="en-US" sz="1200" dirty="0">
              <a:ea typeface="Roboto Light"/>
              <a:cs typeface="Arial"/>
            </a:endParaRPr>
          </a:p>
          <a:p>
            <a:pPr marL="536575" indent="-536575">
              <a:spcBef>
                <a:spcPts val="400"/>
              </a:spcBef>
              <a:spcAft>
                <a:spcPts val="400"/>
              </a:spcAft>
              <a:buFont typeface="+mj-lt"/>
              <a:buAutoNum type="arabicPeriod"/>
            </a:pPr>
            <a:r>
              <a:rPr lang="en-US" sz="1200" dirty="0">
                <a:ea typeface="Roboto Light"/>
              </a:rPr>
              <a:t>The charts are embedded within this presentation and can be edited </a:t>
            </a:r>
            <a:r>
              <a:rPr lang="en-US" dirty="0">
                <a:ea typeface="Roboto Light"/>
              </a:rPr>
              <a:t>by right clicking on the chart and then selecting</a:t>
            </a:r>
            <a:r>
              <a:rPr lang="en-US" sz="1200" dirty="0">
                <a:ea typeface="Roboto Light"/>
              </a:rPr>
              <a:t> “</a:t>
            </a:r>
            <a:r>
              <a:rPr lang="en-US" dirty="0">
                <a:ea typeface="Roboto Light"/>
              </a:rPr>
              <a:t>edit data/edit data in Excel”</a:t>
            </a:r>
            <a:r>
              <a:rPr lang="en-US" sz="1200" dirty="0">
                <a:ea typeface="Roboto Light"/>
              </a:rPr>
              <a:t>. </a:t>
            </a:r>
            <a:r>
              <a:rPr lang="en-US" sz="1200" b="1" dirty="0">
                <a:solidFill>
                  <a:srgbClr val="00B0F0"/>
                </a:solidFill>
                <a:ea typeface="Roboto Light"/>
              </a:rPr>
              <a:t>Note only the cells highlighted blue need to be </a:t>
            </a:r>
            <a:r>
              <a:rPr lang="en-US" b="1" dirty="0">
                <a:solidFill>
                  <a:srgbClr val="00B0F0"/>
                </a:solidFill>
                <a:ea typeface="Roboto Light"/>
              </a:rPr>
              <a:t>filled in</a:t>
            </a:r>
          </a:p>
          <a:p>
            <a:pPr marL="536575" indent="-536575">
              <a:spcBef>
                <a:spcPts val="400"/>
              </a:spcBef>
              <a:spcAft>
                <a:spcPts val="400"/>
              </a:spcAft>
              <a:buFont typeface="+mj-lt"/>
              <a:buAutoNum type="arabicPeriod"/>
            </a:pPr>
            <a:r>
              <a:rPr lang="en-US" sz="1200" dirty="0">
                <a:ea typeface="Roboto Light"/>
              </a:rPr>
              <a:t>For the </a:t>
            </a:r>
            <a:r>
              <a:rPr lang="en-US" dirty="0">
                <a:ea typeface="Roboto Light"/>
              </a:rPr>
              <a:t>qualitative/free text questions (ie slide 15) you will need to use the accompanying Excel spreadsheet for </a:t>
            </a:r>
            <a:r>
              <a:rPr lang="en-US" sz="1200" dirty="0">
                <a:ea typeface="Roboto Light"/>
              </a:rPr>
              <a:t>the researcher survey to create the information you will need. </a:t>
            </a:r>
            <a:r>
              <a:rPr lang="en-US" dirty="0">
                <a:ea typeface="Roboto Light"/>
              </a:rPr>
              <a:t>This can be </a:t>
            </a:r>
            <a:r>
              <a:rPr lang="en-US" sz="1200" dirty="0">
                <a:ea typeface="Roboto Light"/>
              </a:rPr>
              <a:t>downloaded from our</a:t>
            </a:r>
            <a:r>
              <a:rPr lang="en-US" sz="1200" b="1" dirty="0">
                <a:ea typeface="Roboto Light"/>
              </a:rPr>
              <a:t> </a:t>
            </a:r>
            <a:r>
              <a:rPr lang="en-US" sz="1200" b="1" dirty="0">
                <a:ea typeface="Roboto Light"/>
                <a:hlinkClick r:id="rId4">
                  <a:extLst>
                    <a:ext uri="{A12FA001-AC4F-418D-AE19-62706E023703}">
                      <ahyp:hlinkClr xmlns:ahyp="http://schemas.microsoft.com/office/drawing/2018/hyperlinkcolor" val="tx"/>
                    </a:ext>
                  </a:extLst>
                </a:hlinkClick>
              </a:rPr>
              <a:t>website</a:t>
            </a:r>
            <a:endParaRPr lang="en-US" b="1" dirty="0">
              <a:solidFill>
                <a:srgbClr val="FFFFFF"/>
              </a:solidFill>
              <a:ea typeface="Roboto Light"/>
            </a:endParaRPr>
          </a:p>
          <a:p>
            <a:pPr marL="536575" indent="-536575">
              <a:spcBef>
                <a:spcPts val="400"/>
              </a:spcBef>
              <a:spcAft>
                <a:spcPts val="400"/>
              </a:spcAft>
              <a:buFont typeface="+mj-lt"/>
              <a:buAutoNum type="arabicPeriod"/>
            </a:pPr>
            <a:r>
              <a:rPr lang="en-US" dirty="0">
                <a:solidFill>
                  <a:srgbClr val="FFFFFF"/>
                </a:solidFill>
                <a:ea typeface="Roboto Light"/>
              </a:rPr>
              <a:t>Slide 10 includes demographical information which you will need to get from your own survey analysis</a:t>
            </a:r>
            <a:r>
              <a:rPr lang="en-US" dirty="0">
                <a:solidFill>
                  <a:srgbClr val="FF0000"/>
                </a:solidFill>
                <a:ea typeface="Roboto Light"/>
              </a:rPr>
              <a:t> </a:t>
            </a:r>
            <a:endParaRPr lang="en-US" sz="1200" dirty="0">
              <a:solidFill>
                <a:srgbClr val="FF0000"/>
              </a:solidFill>
              <a:cs typeface="Arial"/>
            </a:endParaRPr>
          </a:p>
          <a:p>
            <a:pPr marL="536575" indent="-536575">
              <a:spcBef>
                <a:spcPts val="400"/>
              </a:spcBef>
              <a:spcAft>
                <a:spcPts val="400"/>
              </a:spcAft>
              <a:buFont typeface="+mj-lt"/>
              <a:buAutoNum type="arabicPeriod"/>
            </a:pPr>
            <a:r>
              <a:rPr lang="en-US" sz="1200" dirty="0">
                <a:ea typeface="Roboto Light"/>
              </a:rPr>
              <a:t>If you ran our other surveys (eg </a:t>
            </a:r>
            <a:r>
              <a:rPr lang="en-US" dirty="0">
                <a:ea typeface="Roboto Light"/>
              </a:rPr>
              <a:t>student, </a:t>
            </a:r>
            <a:r>
              <a:rPr lang="en-US" sz="1200" dirty="0">
                <a:ea typeface="Roboto Light"/>
              </a:rPr>
              <a:t>teaching staff and professional services staff), we encourage you to compare and contrast the </a:t>
            </a:r>
            <a:r>
              <a:rPr lang="en-US" dirty="0">
                <a:ea typeface="Roboto Light"/>
              </a:rPr>
              <a:t>researcher</a:t>
            </a:r>
            <a:r>
              <a:rPr lang="en-US" sz="1200" dirty="0">
                <a:ea typeface="Roboto Light"/>
              </a:rPr>
              <a:t> results with the findings from these. There is a separate Excel spreadsheet and PowerPoint slide set to help you to build charts that compare across different surveys</a:t>
            </a:r>
            <a:endParaRPr lang="en-US" sz="1200" dirty="0">
              <a:ea typeface="Roboto Light"/>
              <a:cs typeface="Arial"/>
            </a:endParaRPr>
          </a:p>
          <a:p>
            <a:pPr marL="536575" indent="-536575">
              <a:spcBef>
                <a:spcPts val="400"/>
              </a:spcBef>
              <a:spcAft>
                <a:spcPts val="400"/>
              </a:spcAft>
              <a:buFont typeface="+mj-lt"/>
              <a:buAutoNum type="arabicPeriod"/>
            </a:pPr>
            <a:r>
              <a:rPr lang="en-US" sz="1200" dirty="0"/>
              <a:t>Text highlighted indicates where you need to insert your own data</a:t>
            </a:r>
          </a:p>
          <a:p>
            <a:pPr marL="536575" indent="-536575">
              <a:spcBef>
                <a:spcPts val="400"/>
              </a:spcBef>
              <a:spcAft>
                <a:spcPts val="400"/>
              </a:spcAft>
              <a:buFont typeface="+mj-lt"/>
              <a:buAutoNum type="arabicPeriod"/>
            </a:pPr>
            <a:r>
              <a:rPr lang="en-GB" sz="1200" dirty="0">
                <a:ea typeface="Roboto Light"/>
              </a:rPr>
              <a:t>If you experience any problems with using this template or the supporting Excel file, please contact: </a:t>
            </a:r>
            <a:r>
              <a:rPr lang="en-GB" sz="1200" b="1" dirty="0">
                <a:ea typeface="Roboto Light"/>
                <a:hlinkClick r:id="rId5">
                  <a:extLst>
                    <a:ext uri="{A12FA001-AC4F-418D-AE19-62706E023703}">
                      <ahyp:hlinkClr xmlns:ahyp="http://schemas.microsoft.com/office/drawing/2018/hyperlinkcolor" val="tx"/>
                    </a:ext>
                  </a:extLst>
                </a:hlinkClick>
              </a:rPr>
              <a:t>help@jisc.ac.uk</a:t>
            </a:r>
            <a:r>
              <a:rPr lang="en-GB" sz="1200" dirty="0">
                <a:ea typeface="Roboto Light"/>
              </a:rPr>
              <a:t>, putting</a:t>
            </a:r>
            <a:r>
              <a:rPr lang="en-GB" dirty="0">
                <a:ea typeface="Roboto Light"/>
              </a:rPr>
              <a:t> 'digital</a:t>
            </a:r>
            <a:r>
              <a:rPr lang="en-GB" sz="1200" dirty="0">
                <a:ea typeface="Roboto Light"/>
              </a:rPr>
              <a:t> experience insights</a:t>
            </a:r>
            <a:r>
              <a:rPr lang="en-GB" dirty="0">
                <a:ea typeface="Roboto Light"/>
              </a:rPr>
              <a:t>' </a:t>
            </a:r>
            <a:r>
              <a:rPr lang="en-GB" sz="1200" dirty="0">
                <a:ea typeface="Roboto Light"/>
              </a:rPr>
              <a:t>in the subject line</a:t>
            </a:r>
          </a:p>
          <a:p>
            <a:pPr marL="536575" indent="-536575">
              <a:spcBef>
                <a:spcPts val="400"/>
              </a:spcBef>
              <a:spcAft>
                <a:spcPts val="400"/>
              </a:spcAft>
              <a:buFont typeface="+mj-lt"/>
              <a:buAutoNum type="arabicPeriod"/>
            </a:pPr>
            <a:r>
              <a:rPr lang="en-GB" dirty="0">
                <a:ea typeface="Roboto Light"/>
              </a:rPr>
              <a:t>Remember to check your presentation for accessibility once complete (review / check accessibility)</a:t>
            </a:r>
            <a:endParaRPr lang="en-US" sz="1200" dirty="0">
              <a:ea typeface="Roboto Light"/>
            </a:endParaRPr>
          </a:p>
        </p:txBody>
      </p:sp>
    </p:spTree>
    <p:extLst>
      <p:ext uri="{BB962C8B-B14F-4D97-AF65-F5344CB8AC3E}">
        <p14:creationId xmlns:p14="http://schemas.microsoft.com/office/powerpoint/2010/main" val="22895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3" y="409027"/>
            <a:ext cx="6518277" cy="341572"/>
          </a:xfrm>
        </p:spPr>
        <p:txBody>
          <a:bodyPr/>
          <a:lstStyle/>
          <a:p>
            <a:r>
              <a:rPr lang="en-US" dirty="0"/>
              <a:t>T3: Difficulties when working online</a:t>
            </a:r>
            <a:endParaRPr lang="en-GB" dirty="0"/>
          </a:p>
        </p:txBody>
      </p:sp>
      <p:sp>
        <p:nvSpPr>
          <p:cNvPr id="6" name="Content Placeholder 5">
            <a:extLst>
              <a:ext uri="{FF2B5EF4-FFF2-40B4-BE49-F238E27FC236}">
                <a16:creationId xmlns:a16="http://schemas.microsoft.com/office/drawing/2014/main" id="{CD6A9824-0541-41AA-A570-9952E541C2B0}"/>
              </a:ext>
            </a:extLst>
          </p:cNvPr>
          <p:cNvSpPr txBox="1">
            <a:spLocks/>
          </p:cNvSpPr>
          <p:nvPr/>
        </p:nvSpPr>
        <p:spPr>
          <a:xfrm>
            <a:off x="287212" y="962912"/>
            <a:ext cx="8247187" cy="122739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(Q17).</a:t>
            </a:r>
            <a:r>
              <a:rPr lang="en-US" sz="1600" b="1" dirty="0">
                <a:solidFill>
                  <a:schemeClr val="bg1"/>
                </a:solidFill>
              </a:rPr>
              <a:t> </a:t>
            </a:r>
            <a:r>
              <a:rPr lang="en-US" sz="1600" dirty="0">
                <a:solidFill>
                  <a:schemeClr val="bg1"/>
                </a:solidFill>
              </a:rPr>
              <a:t>Researchers were asked if</a:t>
            </a:r>
            <a:r>
              <a:rPr lang="en-GB" sz="1600" dirty="0">
                <a:solidFill>
                  <a:schemeClr val="bg1"/>
                </a:solidFill>
              </a:rPr>
              <a:t> any of these made it difficult for them to work online</a:t>
            </a:r>
            <a:r>
              <a:rPr lang="en-US" sz="1600" dirty="0">
                <a:solidFill>
                  <a:schemeClr val="bg1"/>
                </a:solidFill>
              </a:rPr>
              <a:t> (</a:t>
            </a:r>
            <a:r>
              <a:rPr lang="en-GB" sz="1600" dirty="0">
                <a:solidFill>
                  <a:schemeClr val="bg1"/>
                </a:solidFill>
              </a:rPr>
              <a:t>they could tick all that applied).</a:t>
            </a:r>
            <a:endParaRPr lang="en-US" sz="1600" dirty="0">
              <a:solidFill>
                <a:srgbClr val="FF0000"/>
              </a:solidFill>
            </a:endParaRPr>
          </a:p>
        </p:txBody>
      </p:sp>
      <p:graphicFrame>
        <p:nvGraphicFramePr>
          <p:cNvPr id="8" name="Chart 7" descr="Example of bar chart showing responses to question 4.">
            <a:extLst>
              <a:ext uri="{FF2B5EF4-FFF2-40B4-BE49-F238E27FC236}">
                <a16:creationId xmlns:a16="http://schemas.microsoft.com/office/drawing/2014/main" id="{71ADF81C-8C88-904A-A79F-2FDB4B9503CA}"/>
              </a:ext>
            </a:extLst>
          </p:cNvPr>
          <p:cNvGraphicFramePr>
            <a:graphicFrameLocks/>
          </p:cNvGraphicFramePr>
          <p:nvPr>
            <p:extLst>
              <p:ext uri="{D42A27DB-BD31-4B8C-83A1-F6EECF244321}">
                <p14:modId xmlns:p14="http://schemas.microsoft.com/office/powerpoint/2010/main" val="744230476"/>
              </p:ext>
            </p:extLst>
          </p:nvPr>
        </p:nvGraphicFramePr>
        <p:xfrm>
          <a:off x="375685" y="1609060"/>
          <a:ext cx="8038214" cy="309469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DB5D0209-F682-4061-BB5C-9DC1ADA0A3D2}"/>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1146012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4" y="409027"/>
            <a:ext cx="5507530" cy="341572"/>
          </a:xfrm>
        </p:spPr>
        <p:txBody>
          <a:bodyPr/>
          <a:lstStyle/>
          <a:p>
            <a:r>
              <a:rPr lang="en-US" dirty="0"/>
              <a:t>T3: Research activities carried out</a:t>
            </a:r>
            <a:endParaRPr lang="en-GB" dirty="0"/>
          </a:p>
        </p:txBody>
      </p:sp>
      <p:sp>
        <p:nvSpPr>
          <p:cNvPr id="5" name="Content Placeholder 5">
            <a:extLst>
              <a:ext uri="{FF2B5EF4-FFF2-40B4-BE49-F238E27FC236}">
                <a16:creationId xmlns:a16="http://schemas.microsoft.com/office/drawing/2014/main" id="{0785C5D3-0279-4915-AA29-17B70C5F4A31}"/>
              </a:ext>
            </a:extLst>
          </p:cNvPr>
          <p:cNvSpPr txBox="1">
            <a:spLocks/>
          </p:cNvSpPr>
          <p:nvPr/>
        </p:nvSpPr>
        <p:spPr>
          <a:xfrm>
            <a:off x="287214" y="902838"/>
            <a:ext cx="2940078"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(Q18).</a:t>
            </a:r>
            <a:r>
              <a:rPr lang="en-US" sz="1600" b="1" dirty="0">
                <a:solidFill>
                  <a:schemeClr val="bg1"/>
                </a:solidFill>
              </a:rPr>
              <a:t> </a:t>
            </a:r>
            <a:r>
              <a:rPr lang="en-US" sz="1600" dirty="0">
                <a:solidFill>
                  <a:schemeClr val="bg1"/>
                </a:solidFill>
              </a:rPr>
              <a:t>Researchers were asked which research activities they had they done in the last two weeks.</a:t>
            </a:r>
          </a:p>
          <a:p>
            <a:r>
              <a:rPr lang="en-US" sz="1600" dirty="0">
                <a:solidFill>
                  <a:schemeClr val="bg1"/>
                </a:solidFill>
                <a:highlight>
                  <a:srgbClr val="000000"/>
                </a:highlight>
              </a:rPr>
              <a:t>[Add any insights from your data here]</a:t>
            </a:r>
          </a:p>
          <a:p>
            <a:pPr marL="0" indent="0">
              <a:buFont typeface="Arial" panose="020B0604020202020204" pitchFamily="34" charset="0"/>
              <a:buNone/>
            </a:pPr>
            <a:endParaRPr lang="en-GB" sz="1600" dirty="0">
              <a:solidFill>
                <a:schemeClr val="bg1"/>
              </a:solidFill>
            </a:endParaRPr>
          </a:p>
        </p:txBody>
      </p:sp>
      <p:graphicFrame>
        <p:nvGraphicFramePr>
          <p:cNvPr id="8" name="Chart 7" descr="Example of bar chart showing responses to question 22.">
            <a:extLst>
              <a:ext uri="{FF2B5EF4-FFF2-40B4-BE49-F238E27FC236}">
                <a16:creationId xmlns:a16="http://schemas.microsoft.com/office/drawing/2014/main" id="{C45D8FF2-A193-4E7F-B0EE-5BA69B29D4B3}"/>
              </a:ext>
            </a:extLst>
          </p:cNvPr>
          <p:cNvGraphicFramePr>
            <a:graphicFrameLocks/>
          </p:cNvGraphicFramePr>
          <p:nvPr>
            <p:extLst>
              <p:ext uri="{D42A27DB-BD31-4B8C-83A1-F6EECF244321}">
                <p14:modId xmlns:p14="http://schemas.microsoft.com/office/powerpoint/2010/main" val="1317417535"/>
              </p:ext>
            </p:extLst>
          </p:nvPr>
        </p:nvGraphicFramePr>
        <p:xfrm>
          <a:off x="3199914" y="917014"/>
          <a:ext cx="5401186" cy="36909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594CF826-825E-42F7-AA57-15D16DDA2286}"/>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70541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B155-7ADE-4F6B-B92B-95484F9529AE}"/>
              </a:ext>
            </a:extLst>
          </p:cNvPr>
          <p:cNvSpPr>
            <a:spLocks noGrp="1"/>
          </p:cNvSpPr>
          <p:nvPr>
            <p:ph type="title"/>
          </p:nvPr>
        </p:nvSpPr>
        <p:spPr/>
        <p:txBody>
          <a:bodyPr/>
          <a:lstStyle/>
          <a:p>
            <a:r>
              <a:rPr lang="en-GB" dirty="0"/>
              <a:t>T3: Working online</a:t>
            </a:r>
          </a:p>
        </p:txBody>
      </p:sp>
      <p:sp>
        <p:nvSpPr>
          <p:cNvPr id="6" name="Content Placeholder 5">
            <a:extLst>
              <a:ext uri="{FF2B5EF4-FFF2-40B4-BE49-F238E27FC236}">
                <a16:creationId xmlns:a16="http://schemas.microsoft.com/office/drawing/2014/main" id="{B15ABF82-041C-4C09-A167-5E8AE36090F6}"/>
              </a:ext>
            </a:extLst>
          </p:cNvPr>
          <p:cNvSpPr>
            <a:spLocks noGrp="1"/>
          </p:cNvSpPr>
          <p:nvPr>
            <p:ph idx="1"/>
          </p:nvPr>
        </p:nvSpPr>
        <p:spPr>
          <a:xfrm>
            <a:off x="358776" y="1021022"/>
            <a:ext cx="2780210" cy="3422392"/>
          </a:xfrm>
        </p:spPr>
        <p:txBody>
          <a:bodyPr/>
          <a:lstStyle/>
          <a:p>
            <a:pPr marL="0" indent="0">
              <a:buNone/>
            </a:pPr>
            <a:r>
              <a:rPr lang="en-US" sz="1600" b="1" dirty="0">
                <a:highlight>
                  <a:srgbClr val="000000"/>
                </a:highlight>
              </a:rPr>
              <a:t>(Q19).</a:t>
            </a:r>
            <a:r>
              <a:rPr lang="en-US" sz="1600" b="1" dirty="0"/>
              <a:t> </a:t>
            </a:r>
            <a:r>
              <a:rPr lang="en-US" sz="1600" dirty="0"/>
              <a:t>Researchers were asked how much they agreed with four statements about working online.</a:t>
            </a:r>
          </a:p>
          <a:p>
            <a:endParaRPr lang="en-US" sz="1600" dirty="0"/>
          </a:p>
          <a:p>
            <a:pPr marL="177800" indent="-177800"/>
            <a:r>
              <a:rPr lang="en-US" sz="1600" dirty="0">
                <a:highlight>
                  <a:srgbClr val="000000"/>
                </a:highlight>
              </a:rPr>
              <a:t>[Add any insights from your data here]</a:t>
            </a:r>
          </a:p>
          <a:p>
            <a:endParaRPr lang="en-GB" sz="1600" dirty="0"/>
          </a:p>
        </p:txBody>
      </p:sp>
      <p:graphicFrame>
        <p:nvGraphicFramePr>
          <p:cNvPr id="7" name="Chart 6" descr="Stacked bar chart for question 16">
            <a:extLst>
              <a:ext uri="{FF2B5EF4-FFF2-40B4-BE49-F238E27FC236}">
                <a16:creationId xmlns:a16="http://schemas.microsoft.com/office/drawing/2014/main" id="{126C0B86-BFAF-4A2C-AA50-127657EDEB80}"/>
              </a:ext>
            </a:extLst>
          </p:cNvPr>
          <p:cNvGraphicFramePr>
            <a:graphicFrameLocks/>
          </p:cNvGraphicFramePr>
          <p:nvPr>
            <p:extLst>
              <p:ext uri="{D42A27DB-BD31-4B8C-83A1-F6EECF244321}">
                <p14:modId xmlns:p14="http://schemas.microsoft.com/office/powerpoint/2010/main" val="3818695164"/>
              </p:ext>
            </p:extLst>
          </p:nvPr>
        </p:nvGraphicFramePr>
        <p:xfrm>
          <a:off x="3113788" y="931188"/>
          <a:ext cx="5782455" cy="36020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5EC5EB19-CA6A-4F4C-B5BC-ACF45FAA8CA3}"/>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1758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7891298" cy="341572"/>
          </a:xfrm>
        </p:spPr>
        <p:txBody>
          <a:bodyPr/>
          <a:lstStyle/>
          <a:p>
            <a:r>
              <a:rPr lang="en-US" dirty="0"/>
              <a:t>T3: Positive aspects of online working </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(Q20)</a:t>
            </a:r>
            <a:r>
              <a:rPr lang="en-US" sz="1600" b="1" dirty="0"/>
              <a:t>. </a:t>
            </a:r>
            <a:r>
              <a:rPr lang="en-US" sz="1600" dirty="0"/>
              <a:t>Researchers were asked, what aspect of researching online, if any, had been most positive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researchers that commented mentioned this..</a:t>
            </a:r>
          </a:p>
          <a:p>
            <a:pPr marL="361950" lvl="1" indent="-271463"/>
            <a:r>
              <a:rPr lang="en-US" sz="1600" dirty="0">
                <a:highlight>
                  <a:srgbClr val="000000"/>
                </a:highlight>
              </a:rPr>
              <a:t>XX%</a:t>
            </a:r>
            <a:r>
              <a:rPr lang="en-US" sz="1600" dirty="0"/>
              <a:t> of researchers that commented mentioned this…</a:t>
            </a:r>
          </a:p>
          <a:p>
            <a:pPr marL="0" indent="0">
              <a:buNone/>
            </a:pPr>
            <a:endParaRPr lang="en-US" sz="1600" dirty="0"/>
          </a:p>
        </p:txBody>
      </p:sp>
      <p:pic>
        <p:nvPicPr>
          <p:cNvPr id="5" name="Graphic 4" descr="Thumbs up sign with solid fill">
            <a:extLst>
              <a:ext uri="{FF2B5EF4-FFF2-40B4-BE49-F238E27FC236}">
                <a16:creationId xmlns:a16="http://schemas.microsoft.com/office/drawing/2014/main" id="{44201180-3EEF-46B4-B169-6300CCC33B6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991733" y="1458140"/>
            <a:ext cx="1622378" cy="1622378"/>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DBD65077-9261-443F-BC47-865152ED2E08}"/>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63853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7891298" cy="341572"/>
          </a:xfrm>
        </p:spPr>
        <p:txBody>
          <a:bodyPr/>
          <a:lstStyle/>
          <a:p>
            <a:r>
              <a:rPr lang="en-US" dirty="0"/>
              <a:t>T3: Negative aspects of online working</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(Q21)</a:t>
            </a:r>
            <a:r>
              <a:rPr lang="en-US" sz="1600" b="1" dirty="0"/>
              <a:t>. </a:t>
            </a:r>
            <a:r>
              <a:rPr lang="en-US" sz="1600" dirty="0"/>
              <a:t>Researchers were asked, what aspect of researching online, if any, had been most negative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researchers that commented mentioned this...</a:t>
            </a:r>
          </a:p>
          <a:p>
            <a:pPr marL="361950" lvl="1" indent="-271463"/>
            <a:r>
              <a:rPr lang="en-US" sz="1600" dirty="0">
                <a:highlight>
                  <a:srgbClr val="000000"/>
                </a:highlight>
              </a:rPr>
              <a:t>XX%</a:t>
            </a:r>
            <a:r>
              <a:rPr lang="en-US" sz="1600" dirty="0"/>
              <a:t> of researchers that commented mentioned this…</a:t>
            </a:r>
          </a:p>
        </p:txBody>
      </p:sp>
      <p:pic>
        <p:nvPicPr>
          <p:cNvPr id="5" name="Graphic 4" descr="Thumbs Down with solid fill">
            <a:extLst>
              <a:ext uri="{FF2B5EF4-FFF2-40B4-BE49-F238E27FC236}">
                <a16:creationId xmlns:a16="http://schemas.microsoft.com/office/drawing/2014/main" id="{30EC2E88-4185-4F31-ADE6-5A12CF0A481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023315" y="1676461"/>
            <a:ext cx="1637732" cy="1637732"/>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BDD382D6-81EA-482A-95D3-30A3C80506FF}"/>
              </a:ext>
            </a:extLst>
          </p:cNvPr>
          <p:cNvSpPr txBox="1"/>
          <p:nvPr/>
        </p:nvSpPr>
        <p:spPr>
          <a:xfrm>
            <a:off x="525752" y="3698829"/>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46413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CF34F0-2766-485F-8F82-299ABE904D91}"/>
              </a:ext>
            </a:extLst>
          </p:cNvPr>
          <p:cNvSpPr>
            <a:spLocks noGrp="1"/>
          </p:cNvSpPr>
          <p:nvPr>
            <p:ph type="title"/>
          </p:nvPr>
        </p:nvSpPr>
        <p:spPr/>
        <p:txBody>
          <a:bodyPr/>
          <a:lstStyle/>
          <a:p>
            <a:r>
              <a:rPr lang="en-US"/>
              <a:t>Theme four (T4)</a:t>
            </a:r>
            <a:endParaRPr lang="en-GB"/>
          </a:p>
        </p:txBody>
      </p:sp>
      <p:sp>
        <p:nvSpPr>
          <p:cNvPr id="8" name="Text Placeholder 7">
            <a:extLst>
              <a:ext uri="{FF2B5EF4-FFF2-40B4-BE49-F238E27FC236}">
                <a16:creationId xmlns:a16="http://schemas.microsoft.com/office/drawing/2014/main" id="{BB7DAE03-C378-4F59-9AAD-5FF75BB2F6A6}"/>
              </a:ext>
            </a:extLst>
          </p:cNvPr>
          <p:cNvSpPr>
            <a:spLocks noGrp="1"/>
          </p:cNvSpPr>
          <p:nvPr>
            <p:ph type="body" idx="13"/>
          </p:nvPr>
        </p:nvSpPr>
        <p:spPr/>
        <p:txBody>
          <a:bodyPr/>
          <a:lstStyle/>
          <a:p>
            <a:r>
              <a:rPr lang="en-GB"/>
              <a:t>Developing your digital skills</a:t>
            </a:r>
          </a:p>
        </p:txBody>
      </p:sp>
    </p:spTree>
    <p:extLst>
      <p:ext uri="{BB962C8B-B14F-4D97-AF65-F5344CB8AC3E}">
        <p14:creationId xmlns:p14="http://schemas.microsoft.com/office/powerpoint/2010/main" val="138786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ECCF-2067-4F7E-86AA-08D7EF877EA4}"/>
              </a:ext>
            </a:extLst>
          </p:cNvPr>
          <p:cNvSpPr>
            <a:spLocks noGrp="1"/>
          </p:cNvSpPr>
          <p:nvPr>
            <p:ph type="title"/>
          </p:nvPr>
        </p:nvSpPr>
        <p:spPr>
          <a:xfrm>
            <a:off x="358774" y="339725"/>
            <a:ext cx="5457826" cy="341572"/>
          </a:xfrm>
        </p:spPr>
        <p:txBody>
          <a:bodyPr lIns="0" tIns="0" rIns="0" bIns="0" anchor="t"/>
          <a:lstStyle/>
          <a:p>
            <a:r>
              <a:rPr lang="en-US" dirty="0">
                <a:ea typeface="Roboto Black"/>
              </a:rPr>
              <a:t>T4: Support and guidance for digital skills development</a:t>
            </a:r>
            <a:endParaRPr lang="en-GB" dirty="0">
              <a:ea typeface="Roboto Black"/>
            </a:endParaRPr>
          </a:p>
        </p:txBody>
      </p:sp>
      <p:sp>
        <p:nvSpPr>
          <p:cNvPr id="7" name="Content Placeholder 5">
            <a:extLst>
              <a:ext uri="{FF2B5EF4-FFF2-40B4-BE49-F238E27FC236}">
                <a16:creationId xmlns:a16="http://schemas.microsoft.com/office/drawing/2014/main" id="{899AB4B5-8535-4684-82E0-4FEDCE984E8B}"/>
              </a:ext>
            </a:extLst>
          </p:cNvPr>
          <p:cNvSpPr txBox="1">
            <a:spLocks/>
          </p:cNvSpPr>
          <p:nvPr/>
        </p:nvSpPr>
        <p:spPr>
          <a:xfrm>
            <a:off x="377280" y="1331345"/>
            <a:ext cx="2621101"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8E1558"/>
                </a:highlight>
              </a:rPr>
              <a:t>(Q23)</a:t>
            </a:r>
            <a:r>
              <a:rPr lang="en-US" sz="1600" b="1" dirty="0">
                <a:solidFill>
                  <a:schemeClr val="bg1"/>
                </a:solidFill>
              </a:rPr>
              <a:t>. </a:t>
            </a:r>
            <a:r>
              <a:rPr lang="en-US" sz="1600" dirty="0">
                <a:solidFill>
                  <a:schemeClr val="bg1"/>
                </a:solidFill>
              </a:rPr>
              <a:t>Researchers were asked four questions about the support and guidance they received for digital skills development. </a:t>
            </a:r>
          </a:p>
          <a:p>
            <a:r>
              <a:rPr lang="en-US" sz="1600" dirty="0">
                <a:solidFill>
                  <a:schemeClr val="bg1"/>
                </a:solidFill>
                <a:highlight>
                  <a:srgbClr val="8E1558"/>
                </a:highlight>
              </a:rPr>
              <a:t>[Add any insights from the data here]</a:t>
            </a:r>
          </a:p>
          <a:p>
            <a:pPr marL="0" indent="0">
              <a:buFont typeface="Arial" panose="020B0604020202020204" pitchFamily="34" charset="0"/>
              <a:buNone/>
            </a:pPr>
            <a:endParaRPr lang="en-GB" sz="1600" dirty="0"/>
          </a:p>
        </p:txBody>
      </p:sp>
      <p:graphicFrame>
        <p:nvGraphicFramePr>
          <p:cNvPr id="5" name="Chart 4" descr="Stacked bar chart for question 16">
            <a:extLst>
              <a:ext uri="{FF2B5EF4-FFF2-40B4-BE49-F238E27FC236}">
                <a16:creationId xmlns:a16="http://schemas.microsoft.com/office/drawing/2014/main" id="{4D6BB6FB-B5A7-4591-8539-08CC40492F69}"/>
              </a:ext>
            </a:extLst>
          </p:cNvPr>
          <p:cNvGraphicFramePr>
            <a:graphicFrameLocks/>
          </p:cNvGraphicFramePr>
          <p:nvPr>
            <p:extLst>
              <p:ext uri="{D42A27DB-BD31-4B8C-83A1-F6EECF244321}">
                <p14:modId xmlns:p14="http://schemas.microsoft.com/office/powerpoint/2010/main" val="2530665423"/>
              </p:ext>
            </p:extLst>
          </p:nvPr>
        </p:nvGraphicFramePr>
        <p:xfrm>
          <a:off x="2998381" y="1105787"/>
          <a:ext cx="5844063" cy="381731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8A9FE6DD-1F07-4375-8F92-771ADC160154}"/>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41201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17483" cy="341572"/>
          </a:xfrm>
        </p:spPr>
        <p:txBody>
          <a:bodyPr/>
          <a:lstStyle/>
          <a:p>
            <a:r>
              <a:rPr lang="en-US" dirty="0"/>
              <a:t>T4: Where do researchers go for help with online and digital skills?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2586444" cy="3013858"/>
          </a:xfrm>
        </p:spPr>
        <p:txBody>
          <a:bodyPr/>
          <a:lstStyle/>
          <a:p>
            <a:pPr marL="0" indent="0">
              <a:buNone/>
            </a:pPr>
            <a:r>
              <a:rPr lang="en-US" sz="1600" b="1" dirty="0">
                <a:highlight>
                  <a:srgbClr val="8E1558"/>
                </a:highlight>
              </a:rPr>
              <a:t>(Q24</a:t>
            </a:r>
            <a:r>
              <a:rPr lang="en-US" sz="1600" b="1" dirty="0">
                <a:solidFill>
                  <a:schemeClr val="bg1"/>
                </a:solidFill>
                <a:highlight>
                  <a:srgbClr val="8E1558"/>
                </a:highlight>
              </a:rPr>
              <a:t>)</a:t>
            </a:r>
            <a:r>
              <a:rPr lang="en-US" sz="1600" b="1" dirty="0">
                <a:solidFill>
                  <a:schemeClr val="bg1"/>
                </a:solidFill>
              </a:rPr>
              <a:t>.</a:t>
            </a:r>
            <a:endParaRPr lang="en-US" sz="1600" b="1" dirty="0"/>
          </a:p>
          <a:p>
            <a:pPr marL="177800" indent="-177800"/>
            <a:r>
              <a:rPr lang="en-US" sz="1600" dirty="0">
                <a:solidFill>
                  <a:schemeClr val="bg1"/>
                </a:solidFill>
                <a:highlight>
                  <a:srgbClr val="8E1558"/>
                </a:highlight>
              </a:rPr>
              <a:t>[Add any insights from the data here]</a:t>
            </a:r>
          </a:p>
        </p:txBody>
      </p:sp>
      <p:graphicFrame>
        <p:nvGraphicFramePr>
          <p:cNvPr id="6" name="Chart 5" descr="Example of bar chart showing responses to question 22.">
            <a:extLst>
              <a:ext uri="{FF2B5EF4-FFF2-40B4-BE49-F238E27FC236}">
                <a16:creationId xmlns:a16="http://schemas.microsoft.com/office/drawing/2014/main" id="{60CE67CB-5CC8-4A69-832D-4DB31724BD65}"/>
              </a:ext>
            </a:extLst>
          </p:cNvPr>
          <p:cNvGraphicFramePr>
            <a:graphicFrameLocks/>
          </p:cNvGraphicFramePr>
          <p:nvPr>
            <p:extLst>
              <p:ext uri="{D42A27DB-BD31-4B8C-83A1-F6EECF244321}">
                <p14:modId xmlns:p14="http://schemas.microsoft.com/office/powerpoint/2010/main" val="1929994007"/>
              </p:ext>
            </p:extLst>
          </p:nvPr>
        </p:nvGraphicFramePr>
        <p:xfrm>
          <a:off x="2945218" y="1183758"/>
          <a:ext cx="5840007" cy="360184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9DA563E7-C785-4E19-BBB5-6ACD9CBC7D75}"/>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173889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p:txBody>
          <a:bodyPr/>
          <a:lstStyle/>
          <a:p>
            <a:r>
              <a:rPr lang="en-US"/>
              <a:t>T4: Which skills have we provided </a:t>
            </a:r>
            <a:br>
              <a:rPr lang="en-US"/>
            </a:br>
            <a:r>
              <a:rPr lang="en-US"/>
              <a:t>support and training for? </a:t>
            </a:r>
            <a:endParaRPr lang="en-GB"/>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388304"/>
            <a:ext cx="2370249" cy="3013858"/>
          </a:xfrm>
        </p:spPr>
        <p:txBody>
          <a:bodyPr/>
          <a:lstStyle/>
          <a:p>
            <a:pPr marL="0" indent="0">
              <a:buNone/>
            </a:pPr>
            <a:r>
              <a:rPr lang="en-US" sz="1600" b="1" dirty="0">
                <a:highlight>
                  <a:srgbClr val="8E1558"/>
                </a:highlight>
              </a:rPr>
              <a:t>(Q25</a:t>
            </a:r>
            <a:r>
              <a:rPr lang="en-US" sz="1600" b="1" dirty="0">
                <a:solidFill>
                  <a:schemeClr val="bg1"/>
                </a:solidFill>
                <a:highlight>
                  <a:srgbClr val="8E1558"/>
                </a:highlight>
              </a:rPr>
              <a:t>)</a:t>
            </a:r>
            <a:r>
              <a:rPr lang="en-US" sz="1600" b="1" dirty="0">
                <a:solidFill>
                  <a:schemeClr val="bg1"/>
                </a:solidFill>
              </a:rPr>
              <a:t>.</a:t>
            </a:r>
          </a:p>
          <a:p>
            <a:pPr marL="177800" indent="-177800"/>
            <a:r>
              <a:rPr lang="en-US" sz="1600" dirty="0">
                <a:solidFill>
                  <a:schemeClr val="bg1"/>
                </a:solidFill>
                <a:highlight>
                  <a:srgbClr val="8E1558"/>
                </a:highlight>
              </a:rPr>
              <a:t>[Add any insights from the data here].</a:t>
            </a:r>
          </a:p>
          <a:p>
            <a:pPr marL="0" indent="0">
              <a:buNone/>
            </a:pPr>
            <a:endParaRPr lang="en-US" sz="1600" b="1" dirty="0">
              <a:highlight>
                <a:srgbClr val="FF0000"/>
              </a:highlight>
            </a:endParaRPr>
          </a:p>
          <a:p>
            <a:endParaRPr lang="en-US" sz="1600" dirty="0">
              <a:highlight>
                <a:srgbClr val="FF0000"/>
              </a:highlight>
            </a:endParaRPr>
          </a:p>
        </p:txBody>
      </p:sp>
      <p:graphicFrame>
        <p:nvGraphicFramePr>
          <p:cNvPr id="8" name="Chart 7" descr="Example of bar chart showing responses to question 22.">
            <a:extLst>
              <a:ext uri="{FF2B5EF4-FFF2-40B4-BE49-F238E27FC236}">
                <a16:creationId xmlns:a16="http://schemas.microsoft.com/office/drawing/2014/main" id="{2E09463E-B11B-4669-9598-6B9EDD5D313F}"/>
              </a:ext>
            </a:extLst>
          </p:cNvPr>
          <p:cNvGraphicFramePr>
            <a:graphicFrameLocks/>
          </p:cNvGraphicFramePr>
          <p:nvPr>
            <p:extLst>
              <p:ext uri="{D42A27DB-BD31-4B8C-83A1-F6EECF244321}">
                <p14:modId xmlns:p14="http://schemas.microsoft.com/office/powerpoint/2010/main" val="3246034213"/>
              </p:ext>
            </p:extLst>
          </p:nvPr>
        </p:nvGraphicFramePr>
        <p:xfrm>
          <a:off x="2850205" y="1109580"/>
          <a:ext cx="5570782" cy="383101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C5F642B2-8B0F-44CF-9ED9-9F34BD1B19C5}"/>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790277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D22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25769" cy="341572"/>
          </a:xfrm>
        </p:spPr>
        <p:txBody>
          <a:bodyPr/>
          <a:lstStyle/>
          <a:p>
            <a:r>
              <a:rPr lang="en-US" dirty="0"/>
              <a:t>T4: Support to help researchers work effectively online</a:t>
            </a:r>
            <a:endParaRPr lang="en-GB" dirty="0"/>
          </a:p>
        </p:txBody>
      </p:sp>
      <p:sp>
        <p:nvSpPr>
          <p:cNvPr id="5" name="TextBox 1">
            <a:extLst>
              <a:ext uri="{FF2B5EF4-FFF2-40B4-BE49-F238E27FC236}">
                <a16:creationId xmlns:a16="http://schemas.microsoft.com/office/drawing/2014/main" id="{947DF88F-958D-4085-A9FB-8495908FDADA}"/>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8484974" cy="1067984"/>
          </a:xfrm>
        </p:spPr>
        <p:txBody>
          <a:bodyPr/>
          <a:lstStyle/>
          <a:p>
            <a:pPr marL="0" indent="0">
              <a:buNone/>
            </a:pPr>
            <a:r>
              <a:rPr lang="en-US" sz="1600" b="1" dirty="0">
                <a:highlight>
                  <a:srgbClr val="8E1558"/>
                </a:highlight>
              </a:rPr>
              <a:t>(Q26</a:t>
            </a:r>
            <a:r>
              <a:rPr lang="en-US" sz="1600" b="1" dirty="0">
                <a:solidFill>
                  <a:schemeClr val="bg1"/>
                </a:solidFill>
                <a:highlight>
                  <a:srgbClr val="8E1558"/>
                </a:highlight>
              </a:rPr>
              <a:t>)</a:t>
            </a:r>
            <a:r>
              <a:rPr lang="en-US" sz="1600" b="1" dirty="0"/>
              <a:t>. </a:t>
            </a:r>
            <a:r>
              <a:rPr lang="en-US" sz="1600" dirty="0"/>
              <a:t>Researchers were asked to provide a rating for how well supported they felt to work effectively online. </a:t>
            </a:r>
            <a:r>
              <a:rPr lang="en-US" sz="1600" dirty="0">
                <a:highlight>
                  <a:srgbClr val="8E1558"/>
                </a:highlight>
              </a:rPr>
              <a:t>XX%</a:t>
            </a:r>
            <a:r>
              <a:rPr lang="en-US" sz="1600" dirty="0"/>
              <a:t> rated us as good or above.</a:t>
            </a:r>
          </a:p>
          <a:p>
            <a:pPr marL="177800" indent="-177800"/>
            <a:r>
              <a:rPr lang="en-US" sz="1600" dirty="0">
                <a:highlight>
                  <a:srgbClr val="8E1558"/>
                </a:highlight>
              </a:rPr>
              <a:t>Add any comments based on findings from your data</a:t>
            </a:r>
          </a:p>
        </p:txBody>
      </p:sp>
      <p:graphicFrame>
        <p:nvGraphicFramePr>
          <p:cNvPr id="7" name="Chart 6" descr="Example of bar chart showing responses to question 25.">
            <a:extLst>
              <a:ext uri="{FF2B5EF4-FFF2-40B4-BE49-F238E27FC236}">
                <a16:creationId xmlns:a16="http://schemas.microsoft.com/office/drawing/2014/main" id="{1519B035-DB5C-45E7-89A6-426F843BF0BF}"/>
              </a:ext>
            </a:extLst>
          </p:cNvPr>
          <p:cNvGraphicFramePr>
            <a:graphicFrameLocks/>
          </p:cNvGraphicFramePr>
          <p:nvPr>
            <p:extLst>
              <p:ext uri="{D42A27DB-BD31-4B8C-83A1-F6EECF244321}">
                <p14:modId xmlns:p14="http://schemas.microsoft.com/office/powerpoint/2010/main" val="1993469710"/>
              </p:ext>
            </p:extLst>
          </p:nvPr>
        </p:nvGraphicFramePr>
        <p:xfrm>
          <a:off x="379479" y="2373549"/>
          <a:ext cx="8297593" cy="23542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49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2574C1-3A60-412D-999C-38787F585C59}"/>
              </a:ext>
            </a:extLst>
          </p:cNvPr>
          <p:cNvSpPr>
            <a:spLocks noGrp="1"/>
          </p:cNvSpPr>
          <p:nvPr>
            <p:ph type="title"/>
          </p:nvPr>
        </p:nvSpPr>
        <p:spPr>
          <a:xfrm>
            <a:off x="358774" y="339725"/>
            <a:ext cx="8354573" cy="341572"/>
          </a:xfrm>
        </p:spPr>
        <p:txBody>
          <a:bodyPr/>
          <a:lstStyle/>
          <a:p>
            <a:r>
              <a:rPr lang="en-US" dirty="0"/>
              <a:t>What is the </a:t>
            </a:r>
            <a:r>
              <a:rPr lang="en-US" sz="2400" dirty="0">
                <a:ea typeface="Roboto Light"/>
              </a:rPr>
              <a:t>researchers </a:t>
            </a:r>
            <a:r>
              <a:rPr lang="en-US" dirty="0"/>
              <a:t>digital experience insights survey?</a:t>
            </a:r>
            <a:endParaRPr lang="en-GB" dirty="0"/>
          </a:p>
        </p:txBody>
      </p:sp>
      <p:sp>
        <p:nvSpPr>
          <p:cNvPr id="8" name="Content Placeholder 7">
            <a:extLst>
              <a:ext uri="{FF2B5EF4-FFF2-40B4-BE49-F238E27FC236}">
                <a16:creationId xmlns:a16="http://schemas.microsoft.com/office/drawing/2014/main" id="{5DFD0766-8F2F-41D4-933F-0A19FCECF430}"/>
              </a:ext>
            </a:extLst>
          </p:cNvPr>
          <p:cNvSpPr>
            <a:spLocks noGrp="1"/>
          </p:cNvSpPr>
          <p:nvPr>
            <p:ph idx="1"/>
          </p:nvPr>
        </p:nvSpPr>
        <p:spPr>
          <a:xfrm>
            <a:off x="560843" y="1266598"/>
            <a:ext cx="4564049" cy="3013858"/>
          </a:xfrm>
        </p:spPr>
        <p:txBody>
          <a:bodyPr lIns="0" tIns="0" rIns="0" bIns="0" anchor="t"/>
          <a:lstStyle/>
          <a:p>
            <a:pPr marL="177800" indent="-177800"/>
            <a:r>
              <a:rPr lang="en-US" sz="1600" dirty="0"/>
              <a:t>Asks researchers about their experiences of using technology at their college or university </a:t>
            </a:r>
          </a:p>
          <a:p>
            <a:pPr marL="177800" indent="-177800"/>
            <a:r>
              <a:rPr lang="en-US" sz="1600" dirty="0"/>
              <a:t>Run by </a:t>
            </a:r>
            <a:r>
              <a:rPr lang="en-US" sz="1600" dirty="0" err="1"/>
              <a:t>Jisc</a:t>
            </a:r>
            <a:r>
              <a:rPr lang="en-US" sz="1600" dirty="0"/>
              <a:t> </a:t>
            </a:r>
            <a:endParaRPr lang="en-US" sz="1600" dirty="0">
              <a:cs typeface="Arial" panose="020B0604020202020204"/>
            </a:endParaRPr>
          </a:p>
          <a:p>
            <a:pPr marL="177800" indent="-177800"/>
            <a:r>
              <a:rPr lang="en-US" sz="1600" dirty="0">
                <a:ea typeface="Roboto Light"/>
              </a:rPr>
              <a:t>For 2020/21 there were over 900 responses from UK researchers</a:t>
            </a:r>
            <a:endParaRPr lang="en-US" sz="1600" dirty="0">
              <a:solidFill>
                <a:srgbClr val="FF0000"/>
              </a:solidFill>
              <a:ea typeface="Roboto Light"/>
            </a:endParaRPr>
          </a:p>
          <a:p>
            <a:pPr marL="177800" indent="-177800"/>
            <a:r>
              <a:rPr lang="en-US" sz="1600" dirty="0"/>
              <a:t>This presentation summarises some key findings from data collected from our researchers</a:t>
            </a:r>
            <a:endParaRPr lang="en-US" sz="1600" dirty="0">
              <a:cs typeface="Arial" panose="020B0604020202020204"/>
            </a:endParaRPr>
          </a:p>
          <a:p>
            <a:endParaRPr lang="en-GB" sz="1600" dirty="0">
              <a:cs typeface="Arial" panose="020B0604020202020204"/>
            </a:endParaRPr>
          </a:p>
        </p:txBody>
      </p:sp>
      <p:pic>
        <p:nvPicPr>
          <p:cNvPr id="16" name="Picture 15" descr="Model showing the four surveys and their themes available through the digital experience insights service: for students; teaching staff, professional services staff and researchers.">
            <a:extLst>
              <a:ext uri="{FF2B5EF4-FFF2-40B4-BE49-F238E27FC236}">
                <a16:creationId xmlns:a16="http://schemas.microsoft.com/office/drawing/2014/main" id="{34866673-5B5A-47B0-BE37-BAE2F2935C36}"/>
              </a:ext>
            </a:extLst>
          </p:cNvPr>
          <p:cNvPicPr>
            <a:picLocks noChangeAspect="1"/>
          </p:cNvPicPr>
          <p:nvPr/>
        </p:nvPicPr>
        <p:blipFill>
          <a:blip r:embed="rId3"/>
          <a:srcRect/>
          <a:stretch/>
        </p:blipFill>
        <p:spPr>
          <a:xfrm>
            <a:off x="5244931" y="1103642"/>
            <a:ext cx="3338225" cy="3339771"/>
          </a:xfrm>
          <a:prstGeom prst="rect">
            <a:avLst/>
          </a:prstGeom>
        </p:spPr>
      </p:pic>
    </p:spTree>
    <p:extLst>
      <p:ext uri="{BB962C8B-B14F-4D97-AF65-F5344CB8AC3E}">
        <p14:creationId xmlns:p14="http://schemas.microsoft.com/office/powerpoint/2010/main" val="4108087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p:txBody>
          <a:bodyPr/>
          <a:lstStyle/>
          <a:p>
            <a:r>
              <a:rPr lang="en-US" dirty="0"/>
              <a:t>T4: Working effectively online</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064821"/>
            <a:ext cx="6518276" cy="3013858"/>
          </a:xfrm>
        </p:spPr>
        <p:txBody>
          <a:bodyPr/>
          <a:lstStyle/>
          <a:p>
            <a:pPr marL="0" indent="0">
              <a:buNone/>
            </a:pPr>
            <a:r>
              <a:rPr lang="en-US" sz="1600" b="1" dirty="0">
                <a:solidFill>
                  <a:schemeClr val="bg1"/>
                </a:solidFill>
                <a:highlight>
                  <a:srgbClr val="8E1558"/>
                </a:highlight>
              </a:rPr>
              <a:t>(Q27)</a:t>
            </a:r>
            <a:r>
              <a:rPr lang="en-US" sz="1600" b="1" dirty="0"/>
              <a:t>. </a:t>
            </a:r>
            <a:r>
              <a:rPr lang="en-US" sz="1600" dirty="0"/>
              <a:t>What one thing should we do to help you to work effectively online?</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8E1558"/>
                </a:highlight>
              </a:rPr>
              <a:t>XX% of researchers that commented mentioned this...</a:t>
            </a:r>
          </a:p>
          <a:p>
            <a:pPr marL="361950" lvl="1" indent="-271463"/>
            <a:r>
              <a:rPr lang="en-US" sz="1600" dirty="0">
                <a:highlight>
                  <a:srgbClr val="8E1558"/>
                </a:highlight>
              </a:rPr>
              <a:t>XX% of researchers that commented mentioned this…</a:t>
            </a:r>
          </a:p>
          <a:p>
            <a:pPr marL="0" indent="0">
              <a:buNone/>
            </a:pPr>
            <a:endParaRPr lang="en-US" sz="1600" dirty="0"/>
          </a:p>
        </p:txBody>
      </p:sp>
      <p:sp>
        <p:nvSpPr>
          <p:cNvPr id="5" name="TextBox 4">
            <a:extLst>
              <a:ext uri="{FF2B5EF4-FFF2-40B4-BE49-F238E27FC236}">
                <a16:creationId xmlns:a16="http://schemas.microsoft.com/office/drawing/2014/main" id="{494C86F2-98B1-401A-A3A1-3E1ADA17430D}"/>
              </a:ext>
            </a:extLst>
          </p:cNvPr>
          <p:cNvSpPr txBox="1"/>
          <p:nvPr/>
        </p:nvSpPr>
        <p:spPr>
          <a:xfrm>
            <a:off x="358774" y="3857362"/>
            <a:ext cx="8276343" cy="946413"/>
          </a:xfrm>
          <a:prstGeom prst="rect">
            <a:avLst/>
          </a:prstGeom>
          <a:noFill/>
        </p:spPr>
        <p:txBody>
          <a:bodyPr wrap="square" rtlCol="0">
            <a:spAutoFit/>
          </a:bodyPr>
          <a:lstStyle/>
          <a:p>
            <a:r>
              <a:rPr lang="en-US" sz="1400" dirty="0">
                <a:solidFill>
                  <a:schemeClr val="bg1"/>
                </a:solidFill>
                <a:highlight>
                  <a:srgbClr val="A74977"/>
                </a:highlight>
              </a:rPr>
              <a:t>[Download your free text data via Jisc online surveys ‘</a:t>
            </a:r>
            <a:r>
              <a:rPr lang="en-US" sz="1400" dirty="0" err="1">
                <a:solidFill>
                  <a:schemeClr val="bg1"/>
                </a:solidFill>
                <a:highlight>
                  <a:srgbClr val="A74977"/>
                </a:highlight>
              </a:rPr>
              <a:t>analyse</a:t>
            </a:r>
            <a:r>
              <a:rPr lang="en-US" sz="1400" dirty="0">
                <a:solidFill>
                  <a:schemeClr val="bg1"/>
                </a:solidFill>
                <a:highlight>
                  <a:srgbClr val="A74977"/>
                </a:highlight>
              </a:rPr>
              <a:t>’ area, open in Word or Excel, read the feedback and try to group into themes (see accompanying Excel sheet to carry out grouping </a:t>
            </a:r>
            <a:r>
              <a:rPr lang="en-US" sz="1400" dirty="0">
                <a:solidFill>
                  <a:schemeClr val="bg1"/>
                </a:solidFill>
                <a:highlight>
                  <a:srgbClr val="A74977"/>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 Also, the guide to </a:t>
            </a:r>
            <a:r>
              <a:rPr lang="en-US" sz="1400" dirty="0" err="1">
                <a:solidFill>
                  <a:schemeClr val="bg1"/>
                </a:solidFill>
                <a:highlight>
                  <a:srgbClr val="A74977"/>
                </a:highlight>
              </a:rPr>
              <a:t>analysing</a:t>
            </a:r>
            <a:r>
              <a:rPr lang="en-US" sz="1400" dirty="0">
                <a:solidFill>
                  <a:schemeClr val="bg1"/>
                </a:solidFill>
                <a:highlight>
                  <a:srgbClr val="A74977"/>
                </a:highlight>
              </a:rPr>
              <a:t> your qualitative data can be found </a:t>
            </a:r>
            <a:r>
              <a:rPr lang="en-US" sz="1400" dirty="0">
                <a:solidFill>
                  <a:schemeClr val="bg1"/>
                </a:solidFill>
                <a:highlight>
                  <a:srgbClr val="A74977"/>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a:t>
            </a:r>
          </a:p>
          <a:p>
            <a:endParaRPr lang="en-GB" dirty="0">
              <a:solidFill>
                <a:schemeClr val="bg1"/>
              </a:solidFill>
            </a:endParaRPr>
          </a:p>
        </p:txBody>
      </p:sp>
    </p:spTree>
    <p:extLst>
      <p:ext uri="{BB962C8B-B14F-4D97-AF65-F5344CB8AC3E}">
        <p14:creationId xmlns:p14="http://schemas.microsoft.com/office/powerpoint/2010/main" val="2387615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86452-ED28-4227-8528-67E50342A61C}"/>
              </a:ext>
            </a:extLst>
          </p:cNvPr>
          <p:cNvSpPr>
            <a:spLocks noGrp="1"/>
          </p:cNvSpPr>
          <p:nvPr>
            <p:ph type="title"/>
          </p:nvPr>
        </p:nvSpPr>
        <p:spPr/>
        <p:txBody>
          <a:bodyPr/>
          <a:lstStyle/>
          <a:p>
            <a:r>
              <a:rPr lang="en-US"/>
              <a:t>What next?</a:t>
            </a:r>
            <a:endParaRPr lang="en-GB"/>
          </a:p>
        </p:txBody>
      </p:sp>
      <p:sp>
        <p:nvSpPr>
          <p:cNvPr id="8" name="Text Placeholder 7">
            <a:extLst>
              <a:ext uri="{FF2B5EF4-FFF2-40B4-BE49-F238E27FC236}">
                <a16:creationId xmlns:a16="http://schemas.microsoft.com/office/drawing/2014/main" id="{EB744730-14B7-4C47-AF61-B309C8D04058}"/>
              </a:ext>
            </a:extLst>
          </p:cNvPr>
          <p:cNvSpPr>
            <a:spLocks noGrp="1"/>
          </p:cNvSpPr>
          <p:nvPr>
            <p:ph type="body" idx="13"/>
          </p:nvPr>
        </p:nvSpPr>
        <p:spPr/>
        <p:txBody>
          <a:bodyPr/>
          <a:lstStyle/>
          <a:p>
            <a:r>
              <a:rPr lang="en-US"/>
              <a:t>Some further things to consider include:</a:t>
            </a:r>
            <a:endParaRPr lang="en-GB"/>
          </a:p>
        </p:txBody>
      </p:sp>
      <p:sp>
        <p:nvSpPr>
          <p:cNvPr id="7" name="Content Placeholder 6">
            <a:extLst>
              <a:ext uri="{FF2B5EF4-FFF2-40B4-BE49-F238E27FC236}">
                <a16:creationId xmlns:a16="http://schemas.microsoft.com/office/drawing/2014/main" id="{7E286820-060A-4C41-A122-50471E05A381}"/>
              </a:ext>
            </a:extLst>
          </p:cNvPr>
          <p:cNvSpPr>
            <a:spLocks noGrp="1"/>
          </p:cNvSpPr>
          <p:nvPr>
            <p:ph idx="1"/>
          </p:nvPr>
        </p:nvSpPr>
        <p:spPr>
          <a:xfrm>
            <a:off x="358775" y="1578411"/>
            <a:ext cx="5382806" cy="3013858"/>
          </a:xfrm>
          <a:prstGeom prst="rect">
            <a:avLst/>
          </a:prstGeom>
        </p:spPr>
        <p:txBody>
          <a:bodyPr/>
          <a:lstStyle/>
          <a:p>
            <a:pPr marL="177800" indent="-177800">
              <a:spcAft>
                <a:spcPts val="1200"/>
              </a:spcAft>
            </a:pPr>
            <a:r>
              <a:rPr lang="en-US" sz="1600" dirty="0"/>
              <a:t>Do you have any insights survey data from other surveys to compare with the researcher data?</a:t>
            </a:r>
          </a:p>
          <a:p>
            <a:pPr marL="177800" indent="-177800">
              <a:spcAft>
                <a:spcPts val="1200"/>
              </a:spcAft>
            </a:pPr>
            <a:r>
              <a:rPr lang="en-US" sz="1600" dirty="0"/>
              <a:t>Who will you communicate these findings to?</a:t>
            </a:r>
          </a:p>
          <a:p>
            <a:pPr marL="177800" indent="-177800">
              <a:spcAft>
                <a:spcPts val="1200"/>
              </a:spcAft>
            </a:pPr>
            <a:r>
              <a:rPr lang="en-US" sz="1600" dirty="0"/>
              <a:t>How will you feed back results to teaching staff across your </a:t>
            </a:r>
            <a:r>
              <a:rPr lang="en-US" sz="1600" dirty="0" err="1"/>
              <a:t>organisation</a:t>
            </a:r>
            <a:r>
              <a:rPr lang="en-US" sz="1600" dirty="0"/>
              <a:t>? </a:t>
            </a:r>
          </a:p>
          <a:p>
            <a:pPr marL="177800" indent="-177800">
              <a:spcAft>
                <a:spcPts val="1200"/>
              </a:spcAft>
            </a:pPr>
            <a:r>
              <a:rPr lang="en-US" sz="1600" dirty="0"/>
              <a:t>How do you plan to work in partnership with researcher staff to take forward actions resulting from the data?</a:t>
            </a:r>
          </a:p>
          <a:p>
            <a:pPr>
              <a:spcAft>
                <a:spcPts val="1200"/>
              </a:spcAft>
            </a:pPr>
            <a:endParaRPr lang="en-GB" sz="1600" dirty="0"/>
          </a:p>
        </p:txBody>
      </p:sp>
      <p:pic>
        <p:nvPicPr>
          <p:cNvPr id="6" name="Graphic 5">
            <a:extLst>
              <a:ext uri="{FF2B5EF4-FFF2-40B4-BE49-F238E27FC236}">
                <a16:creationId xmlns:a16="http://schemas.microsoft.com/office/drawing/2014/main" id="{2253E170-FA70-4CB7-BB18-1C95C0F594EA}"/>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1655" y="1052668"/>
            <a:ext cx="3043570" cy="30435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21120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551B64-4105-4393-9FA1-FCD7297C8EA8}"/>
              </a:ext>
            </a:extLst>
          </p:cNvPr>
          <p:cNvSpPr>
            <a:spLocks noGrp="1"/>
          </p:cNvSpPr>
          <p:nvPr>
            <p:ph type="title"/>
          </p:nvPr>
        </p:nvSpPr>
        <p:spPr>
          <a:xfrm>
            <a:off x="358774" y="2269633"/>
            <a:ext cx="6518277" cy="341572"/>
          </a:xfrm>
        </p:spPr>
        <p:txBody>
          <a:bodyPr/>
          <a:lstStyle/>
          <a:p>
            <a:r>
              <a:rPr lang="en-US"/>
              <a:t>Suggested next steps…</a:t>
            </a:r>
            <a:endParaRPr lang="en-GB"/>
          </a:p>
        </p:txBody>
      </p:sp>
      <p:sp>
        <p:nvSpPr>
          <p:cNvPr id="4" name="Content Placeholder 6">
            <a:extLst>
              <a:ext uri="{FF2B5EF4-FFF2-40B4-BE49-F238E27FC236}">
                <a16:creationId xmlns:a16="http://schemas.microsoft.com/office/drawing/2014/main" id="{AF4A88E3-05A7-4929-B91D-97091F17533B}"/>
              </a:ext>
            </a:extLst>
          </p:cNvPr>
          <p:cNvSpPr txBox="1">
            <a:spLocks/>
          </p:cNvSpPr>
          <p:nvPr/>
        </p:nvSpPr>
        <p:spPr>
          <a:xfrm>
            <a:off x="273714" y="3039035"/>
            <a:ext cx="6518276" cy="2904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a:solidFill>
                  <a:schemeClr val="bg1"/>
                </a:solidFill>
                <a:highlight>
                  <a:srgbClr val="000000"/>
                </a:highlight>
              </a:rPr>
              <a:t>[Add any recommendations for your organisation]</a:t>
            </a:r>
          </a:p>
          <a:p>
            <a:pPr marL="0" indent="0">
              <a:buNone/>
            </a:pPr>
            <a:endParaRPr lang="en-GB" sz="1600">
              <a:solidFill>
                <a:schemeClr val="bg1"/>
              </a:solidFill>
            </a:endParaRPr>
          </a:p>
        </p:txBody>
      </p:sp>
    </p:spTree>
    <p:extLst>
      <p:ext uri="{BB962C8B-B14F-4D97-AF65-F5344CB8AC3E}">
        <p14:creationId xmlns:p14="http://schemas.microsoft.com/office/powerpoint/2010/main" val="342271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4A04C5-CF20-48E7-A219-18CA723925DA}"/>
              </a:ext>
            </a:extLst>
          </p:cNvPr>
          <p:cNvSpPr>
            <a:spLocks noGrp="1"/>
          </p:cNvSpPr>
          <p:nvPr>
            <p:ph type="title"/>
          </p:nvPr>
        </p:nvSpPr>
        <p:spPr/>
        <p:txBody>
          <a:bodyPr/>
          <a:lstStyle/>
          <a:p>
            <a:r>
              <a:rPr lang="en-GB"/>
              <a:t>Summary of key metrics</a:t>
            </a:r>
            <a:br>
              <a:rPr lang="en-GB"/>
            </a:br>
            <a:endParaRPr lang="en-GB"/>
          </a:p>
        </p:txBody>
      </p:sp>
      <p:sp>
        <p:nvSpPr>
          <p:cNvPr id="8" name="Content Placeholder 7">
            <a:extLst>
              <a:ext uri="{FF2B5EF4-FFF2-40B4-BE49-F238E27FC236}">
                <a16:creationId xmlns:a16="http://schemas.microsoft.com/office/drawing/2014/main" id="{DF1635EC-7000-489F-9087-7ED9181A235A}"/>
              </a:ext>
            </a:extLst>
          </p:cNvPr>
          <p:cNvSpPr>
            <a:spLocks noGrp="1"/>
          </p:cNvSpPr>
          <p:nvPr>
            <p:ph idx="1"/>
          </p:nvPr>
        </p:nvSpPr>
        <p:spPr>
          <a:xfrm>
            <a:off x="358774" y="1210494"/>
            <a:ext cx="3460667" cy="3732766"/>
          </a:xfrm>
        </p:spPr>
        <p:txBody>
          <a:bodyPr/>
          <a:lstStyle/>
          <a:p>
            <a:pPr marL="0" indent="0">
              <a:buNone/>
            </a:pPr>
            <a:r>
              <a:rPr lang="en-US" sz="1100" b="1" dirty="0"/>
              <a:t>Technology at your </a:t>
            </a:r>
            <a:r>
              <a:rPr lang="en-US" sz="1100" b="1" dirty="0" err="1"/>
              <a:t>organisation</a:t>
            </a:r>
            <a:endParaRPr lang="en-US" sz="1100" b="1" dirty="0"/>
          </a:p>
          <a:p>
            <a:pPr marL="177800" indent="-177800"/>
            <a:r>
              <a:rPr lang="en-US" sz="1050" b="1" dirty="0">
                <a:highlight>
                  <a:srgbClr val="8E1558"/>
                </a:highlight>
              </a:rPr>
              <a:t>XX%</a:t>
            </a:r>
            <a:r>
              <a:rPr lang="en-US" sz="1050" b="1" dirty="0"/>
              <a:t> </a:t>
            </a:r>
            <a:r>
              <a:rPr lang="en-US" sz="1050" dirty="0"/>
              <a:t>agreed they were supported to use their own devices (</a:t>
            </a:r>
            <a:r>
              <a:rPr lang="en-US" sz="1050" b="1" dirty="0">
                <a:highlight>
                  <a:srgbClr val="8E1558"/>
                </a:highlight>
              </a:rPr>
              <a:t>Q10a</a:t>
            </a:r>
            <a:r>
              <a:rPr lang="en-US" sz="1050" dirty="0"/>
              <a:t>)</a:t>
            </a:r>
          </a:p>
          <a:p>
            <a:pPr marL="177800" indent="-177800"/>
            <a:r>
              <a:rPr lang="en-US" sz="1050" b="1" dirty="0">
                <a:highlight>
                  <a:srgbClr val="8E1558"/>
                </a:highlight>
              </a:rPr>
              <a:t>XX%</a:t>
            </a:r>
            <a:r>
              <a:rPr lang="en-US" sz="1050" dirty="0"/>
              <a:t> agreed we supported them to access online platforms/services off site (</a:t>
            </a:r>
            <a:r>
              <a:rPr lang="en-US" sz="1050" b="1" dirty="0">
                <a:highlight>
                  <a:srgbClr val="8E1558"/>
                </a:highlight>
              </a:rPr>
              <a:t>Q10b</a:t>
            </a:r>
            <a:r>
              <a:rPr lang="en-US" sz="1050" dirty="0"/>
              <a:t>)</a:t>
            </a:r>
          </a:p>
          <a:p>
            <a:pPr marL="177800" indent="-177800"/>
            <a:r>
              <a:rPr lang="en-US" sz="1050" b="1" dirty="0">
                <a:highlight>
                  <a:srgbClr val="8E1558"/>
                </a:highlight>
              </a:rPr>
              <a:t>XX%</a:t>
            </a:r>
            <a:r>
              <a:rPr lang="en-US" sz="1050" dirty="0"/>
              <a:t> </a:t>
            </a:r>
            <a:r>
              <a:rPr lang="en-GB" sz="1050" dirty="0"/>
              <a:t>rated the quality of the online environment for research as good or above </a:t>
            </a:r>
            <a:r>
              <a:rPr lang="en-US" sz="1050" dirty="0"/>
              <a:t>(</a:t>
            </a:r>
            <a:r>
              <a:rPr lang="en-US" sz="1050" b="1" dirty="0">
                <a:highlight>
                  <a:srgbClr val="8E1558"/>
                </a:highlight>
              </a:rPr>
              <a:t>Q12</a:t>
            </a:r>
            <a:r>
              <a:rPr lang="en-US" sz="1050" dirty="0"/>
              <a:t>)</a:t>
            </a:r>
          </a:p>
          <a:p>
            <a:pPr marL="177800" indent="-177800">
              <a:buNone/>
            </a:pPr>
            <a:r>
              <a:rPr lang="en-US" sz="1100" b="1" dirty="0"/>
              <a:t>Technology in your researching</a:t>
            </a:r>
          </a:p>
          <a:p>
            <a:pPr marL="177800" indent="-177800"/>
            <a:r>
              <a:rPr lang="en-US" sz="1050" b="1" dirty="0">
                <a:highlight>
                  <a:srgbClr val="8E1558"/>
                </a:highlight>
              </a:rPr>
              <a:t>XX%</a:t>
            </a:r>
            <a:r>
              <a:rPr lang="en-US" sz="1050" dirty="0"/>
              <a:t> agreed that working online was convenient (</a:t>
            </a:r>
            <a:r>
              <a:rPr lang="en-US" sz="1050" b="1" dirty="0">
                <a:highlight>
                  <a:srgbClr val="8E1558"/>
                </a:highlight>
              </a:rPr>
              <a:t>Q19a</a:t>
            </a:r>
            <a:r>
              <a:rPr lang="en-US" sz="1050" dirty="0"/>
              <a:t>)</a:t>
            </a:r>
          </a:p>
          <a:p>
            <a:pPr marL="0" indent="0">
              <a:buNone/>
            </a:pPr>
            <a:r>
              <a:rPr lang="en-US" sz="1100" b="1" dirty="0"/>
              <a:t>Developing your digital skills</a:t>
            </a:r>
          </a:p>
          <a:p>
            <a:pPr marL="177800" indent="-177800"/>
            <a:r>
              <a:rPr lang="en-US" sz="1050" b="1" dirty="0">
                <a:highlight>
                  <a:srgbClr val="8E1558"/>
                </a:highlight>
              </a:rPr>
              <a:t>XX%</a:t>
            </a:r>
            <a:r>
              <a:rPr lang="en-US" sz="1050" dirty="0"/>
              <a:t> agreed we provided them with </a:t>
            </a:r>
            <a:r>
              <a:rPr lang="en-GB" sz="1050" dirty="0"/>
              <a:t>reward</a:t>
            </a:r>
            <a:r>
              <a:rPr lang="en-US" sz="1050" dirty="0"/>
              <a:t> and recognition for their digital skills (</a:t>
            </a:r>
            <a:r>
              <a:rPr lang="en-US" sz="1050" b="1" dirty="0">
                <a:highlight>
                  <a:srgbClr val="8E1558"/>
                </a:highlight>
              </a:rPr>
              <a:t>Q23d</a:t>
            </a:r>
            <a:r>
              <a:rPr lang="en-US" sz="1050" dirty="0"/>
              <a:t>) </a:t>
            </a:r>
          </a:p>
          <a:p>
            <a:pPr marL="177800" indent="-177800"/>
            <a:r>
              <a:rPr lang="en-US" sz="1050" b="1" dirty="0">
                <a:highlight>
                  <a:srgbClr val="8E1558"/>
                </a:highlight>
              </a:rPr>
              <a:t>XX%</a:t>
            </a:r>
            <a:r>
              <a:rPr lang="en-US" sz="1050" dirty="0"/>
              <a:t> rated the support we offered them to work effectively online as good or above (</a:t>
            </a:r>
            <a:r>
              <a:rPr lang="en-US" sz="1050" b="1" dirty="0">
                <a:highlight>
                  <a:srgbClr val="8E1558"/>
                </a:highlight>
              </a:rPr>
              <a:t>Q26</a:t>
            </a:r>
            <a:r>
              <a:rPr lang="en-US" sz="1050" dirty="0"/>
              <a:t>)</a:t>
            </a:r>
          </a:p>
        </p:txBody>
      </p:sp>
      <p:graphicFrame>
        <p:nvGraphicFramePr>
          <p:cNvPr id="6" name="Chart 5" descr="Example of radar graph showing key metrics results.">
            <a:extLst>
              <a:ext uri="{FF2B5EF4-FFF2-40B4-BE49-F238E27FC236}">
                <a16:creationId xmlns:a16="http://schemas.microsoft.com/office/drawing/2014/main" id="{F1A6C1D9-CBC1-3E43-AF09-D0F93F34CC81}"/>
              </a:ext>
            </a:extLst>
          </p:cNvPr>
          <p:cNvGraphicFramePr>
            <a:graphicFrameLocks/>
          </p:cNvGraphicFramePr>
          <p:nvPr>
            <p:extLst>
              <p:ext uri="{D42A27DB-BD31-4B8C-83A1-F6EECF244321}">
                <p14:modId xmlns:p14="http://schemas.microsoft.com/office/powerpoint/2010/main" val="10630747"/>
              </p:ext>
            </p:extLst>
          </p:nvPr>
        </p:nvGraphicFramePr>
        <p:xfrm>
          <a:off x="3617912" y="1060512"/>
          <a:ext cx="5311302" cy="312828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8C75C38B-4208-4DD2-8BB9-28A4DA3B1418}"/>
              </a:ext>
            </a:extLst>
          </p:cNvPr>
          <p:cNvSpPr txBox="1"/>
          <p:nvPr/>
        </p:nvSpPr>
        <p:spPr>
          <a:xfrm flipH="1">
            <a:off x="6131444" y="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6005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B98B11E-875E-4CA8-964A-52CB99B68D41}"/>
              </a:ext>
            </a:extLst>
          </p:cNvPr>
          <p:cNvSpPr>
            <a:spLocks noGrp="1"/>
          </p:cNvSpPr>
          <p:nvPr>
            <p:ph type="title"/>
          </p:nvPr>
        </p:nvSpPr>
        <p:spPr/>
        <p:txBody>
          <a:bodyPr/>
          <a:lstStyle/>
          <a:p>
            <a:r>
              <a:rPr lang="en-US"/>
              <a:t>Benchmarking with other UK organisations</a:t>
            </a:r>
            <a:endParaRPr lang="en-GB"/>
          </a:p>
        </p:txBody>
      </p:sp>
    </p:spTree>
    <p:extLst>
      <p:ext uri="{BB962C8B-B14F-4D97-AF65-F5344CB8AC3E}">
        <p14:creationId xmlns:p14="http://schemas.microsoft.com/office/powerpoint/2010/main" val="410230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D917-F7C0-4FC7-BB29-1DF80ECA5405}"/>
              </a:ext>
            </a:extLst>
          </p:cNvPr>
          <p:cNvSpPr>
            <a:spLocks noGrp="1"/>
          </p:cNvSpPr>
          <p:nvPr>
            <p:ph type="title"/>
          </p:nvPr>
        </p:nvSpPr>
        <p:spPr/>
        <p:txBody>
          <a:bodyPr/>
          <a:lstStyle/>
          <a:p>
            <a:r>
              <a:rPr lang="en-GB"/>
              <a:t>Benchmark comparisons</a:t>
            </a:r>
          </a:p>
        </p:txBody>
      </p:sp>
      <p:sp>
        <p:nvSpPr>
          <p:cNvPr id="3" name="Content Placeholder 2">
            <a:extLst>
              <a:ext uri="{FF2B5EF4-FFF2-40B4-BE49-F238E27FC236}">
                <a16:creationId xmlns:a16="http://schemas.microsoft.com/office/drawing/2014/main" id="{24CE6CE5-9444-45EB-BA71-07202DD8DEF8}"/>
              </a:ext>
            </a:extLst>
          </p:cNvPr>
          <p:cNvSpPr>
            <a:spLocks noGrp="1"/>
          </p:cNvSpPr>
          <p:nvPr>
            <p:ph idx="1"/>
          </p:nvPr>
        </p:nvSpPr>
        <p:spPr>
          <a:xfrm>
            <a:off x="358775" y="951708"/>
            <a:ext cx="8431264" cy="1236953"/>
          </a:xfrm>
        </p:spPr>
        <p:txBody>
          <a:bodyPr/>
          <a:lstStyle/>
          <a:p>
            <a:pPr marL="0" indent="0">
              <a:buNone/>
            </a:pPr>
            <a:r>
              <a:rPr lang="en-US" dirty="0"/>
              <a:t>The digital experience insights surveys national dataset allows us to compare our results with </a:t>
            </a:r>
            <a:r>
              <a:rPr lang="en-US" dirty="0" err="1"/>
              <a:t>anonymised</a:t>
            </a:r>
            <a:r>
              <a:rPr lang="en-US" dirty="0"/>
              <a:t> overall results from other UK </a:t>
            </a:r>
            <a:r>
              <a:rPr lang="en-US" dirty="0" err="1"/>
              <a:t>organisations</a:t>
            </a:r>
            <a:r>
              <a:rPr lang="en-US" dirty="0"/>
              <a:t> that ran the researcher insights survey (see table below). Section 4 of our guide to </a:t>
            </a:r>
            <a:r>
              <a:rPr lang="en-US" dirty="0">
                <a:hlinkClick r:id="rId3"/>
              </a:rPr>
              <a:t>using insights surveys in Jisc online surveys </a:t>
            </a:r>
            <a:r>
              <a:rPr lang="en-US" dirty="0"/>
              <a:t>provides information on how to view, download, </a:t>
            </a:r>
            <a:r>
              <a:rPr lang="en-US" dirty="0" err="1"/>
              <a:t>analyse</a:t>
            </a:r>
            <a:r>
              <a:rPr lang="en-US" dirty="0"/>
              <a:t> and benchmark your data.</a:t>
            </a:r>
          </a:p>
          <a:p>
            <a:pPr marL="0" indent="0">
              <a:buNone/>
            </a:pPr>
            <a:r>
              <a:rPr lang="en-US" dirty="0"/>
              <a:t>We have compared the six key metrics shown earlier in this presentation on slide 4.</a:t>
            </a:r>
          </a:p>
          <a:p>
            <a:pPr marL="177800" indent="-177800"/>
            <a:r>
              <a:rPr lang="en-US" dirty="0">
                <a:highlight>
                  <a:srgbClr val="8E1558"/>
                </a:highlight>
              </a:rPr>
              <a:t>Add any insight or comments relevant to your data in comparison with the UK data.</a:t>
            </a:r>
          </a:p>
          <a:p>
            <a:endParaRPr lang="en-GB" dirty="0"/>
          </a:p>
        </p:txBody>
      </p:sp>
      <p:graphicFrame>
        <p:nvGraphicFramePr>
          <p:cNvPr id="7" name="Table 6">
            <a:extLst>
              <a:ext uri="{FF2B5EF4-FFF2-40B4-BE49-F238E27FC236}">
                <a16:creationId xmlns:a16="http://schemas.microsoft.com/office/drawing/2014/main" id="{CE90504C-21AE-4D23-82EB-C504C7E9C528}"/>
              </a:ext>
            </a:extLst>
          </p:cNvPr>
          <p:cNvGraphicFramePr>
            <a:graphicFrameLocks noGrp="1"/>
          </p:cNvGraphicFramePr>
          <p:nvPr>
            <p:extLst>
              <p:ext uri="{D42A27DB-BD31-4B8C-83A1-F6EECF244321}">
                <p14:modId xmlns:p14="http://schemas.microsoft.com/office/powerpoint/2010/main" val="3622694304"/>
              </p:ext>
            </p:extLst>
          </p:nvPr>
        </p:nvGraphicFramePr>
        <p:xfrm>
          <a:off x="452889" y="2281268"/>
          <a:ext cx="7011167" cy="2441986"/>
        </p:xfrm>
        <a:graphic>
          <a:graphicData uri="http://schemas.openxmlformats.org/drawingml/2006/table">
            <a:tbl>
              <a:tblPr firstRow="1" bandRow="1">
                <a:tableStyleId>{912C8C85-51F0-491E-9774-3900AFEF0FD7}</a:tableStyleId>
              </a:tblPr>
              <a:tblGrid>
                <a:gridCol w="4464871">
                  <a:extLst>
                    <a:ext uri="{9D8B030D-6E8A-4147-A177-3AD203B41FA5}">
                      <a16:colId xmlns:a16="http://schemas.microsoft.com/office/drawing/2014/main" val="1019755238"/>
                    </a:ext>
                  </a:extLst>
                </a:gridCol>
                <a:gridCol w="1115191">
                  <a:extLst>
                    <a:ext uri="{9D8B030D-6E8A-4147-A177-3AD203B41FA5}">
                      <a16:colId xmlns:a16="http://schemas.microsoft.com/office/drawing/2014/main" val="3587111748"/>
                    </a:ext>
                  </a:extLst>
                </a:gridCol>
                <a:gridCol w="1431105">
                  <a:extLst>
                    <a:ext uri="{9D8B030D-6E8A-4147-A177-3AD203B41FA5}">
                      <a16:colId xmlns:a16="http://schemas.microsoft.com/office/drawing/2014/main" val="3047347951"/>
                    </a:ext>
                  </a:extLst>
                </a:gridCol>
              </a:tblGrid>
              <a:tr h="329532">
                <a:tc>
                  <a:txBody>
                    <a:bodyPr/>
                    <a:lstStyle/>
                    <a:p>
                      <a:r>
                        <a:rPr lang="en-US" sz="900">
                          <a:solidFill>
                            <a:schemeClr val="tx1"/>
                          </a:solidFill>
                        </a:rPr>
                        <a:t>Question</a:t>
                      </a:r>
                      <a:endParaRPr lang="en-US" sz="900">
                        <a:solidFill>
                          <a:schemeClr val="tx1"/>
                        </a:solidFill>
                        <a:latin typeface="Roboto black"/>
                      </a:endParaRPr>
                    </a:p>
                  </a:txBody>
                  <a:tcPr marL="57854" marR="57854" marT="28927" marB="28927" anchor="ctr"/>
                </a:tc>
                <a:tc>
                  <a:txBody>
                    <a:bodyPr/>
                    <a:lstStyle/>
                    <a:p>
                      <a:pPr algn="r"/>
                      <a:r>
                        <a:rPr lang="en-US" sz="900">
                          <a:solidFill>
                            <a:schemeClr val="tx1"/>
                          </a:solidFill>
                        </a:rPr>
                        <a:t>Our data</a:t>
                      </a:r>
                      <a:endParaRPr lang="en-US" sz="900">
                        <a:solidFill>
                          <a:schemeClr val="tx1"/>
                        </a:solidFill>
                        <a:latin typeface="Roboto black"/>
                      </a:endParaRPr>
                    </a:p>
                  </a:txBody>
                  <a:tcPr marL="57854" marR="57854" marT="28927" marB="28927" anchor="ctr"/>
                </a:tc>
                <a:tc>
                  <a:txBody>
                    <a:bodyPr/>
                    <a:lstStyle/>
                    <a:p>
                      <a:pPr algn="r"/>
                      <a:r>
                        <a:rPr lang="en-US" sz="900" dirty="0">
                          <a:solidFill>
                            <a:schemeClr val="tx1"/>
                          </a:solidFill>
                        </a:rPr>
                        <a:t>UK data</a:t>
                      </a:r>
                      <a:endParaRPr lang="en-US" sz="9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352689">
                <a:tc>
                  <a:txBody>
                    <a:bodyPr/>
                    <a:lstStyle/>
                    <a:p>
                      <a:r>
                        <a:rPr lang="en-GB" sz="900" b="0" dirty="0">
                          <a:solidFill>
                            <a:schemeClr val="bg1"/>
                          </a:solidFill>
                          <a:latin typeface="+mj-lt"/>
                        </a:rPr>
                        <a:t>Supported to use own devices </a:t>
                      </a:r>
                      <a:r>
                        <a:rPr lang="en-US" sz="900" b="1" dirty="0">
                          <a:solidFill>
                            <a:schemeClr val="bg1"/>
                          </a:solidFill>
                          <a:latin typeface="+mj-lt"/>
                        </a:rPr>
                        <a:t>(</a:t>
                      </a:r>
                      <a:r>
                        <a:rPr lang="en-GB" sz="900" b="1" kern="1200" dirty="0">
                          <a:solidFill>
                            <a:schemeClr val="bg1"/>
                          </a:solidFill>
                          <a:highlight>
                            <a:srgbClr val="8E1558"/>
                          </a:highlight>
                          <a:latin typeface="+mn-lt"/>
                          <a:ea typeface="+mn-ea"/>
                          <a:cs typeface="+mn-cs"/>
                        </a:rPr>
                        <a:t>Q10a</a:t>
                      </a:r>
                      <a:r>
                        <a:rPr lang="en-US" sz="900" b="1" dirty="0">
                          <a:solidFill>
                            <a:schemeClr val="bg1"/>
                          </a:solidFill>
                          <a:latin typeface="+mj-lt"/>
                        </a:rPr>
                        <a:t>)</a:t>
                      </a: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44654">
                <a:tc>
                  <a:txBody>
                    <a:bodyPr/>
                    <a:lstStyle/>
                    <a:p>
                      <a:r>
                        <a:rPr lang="en-GB" sz="900" b="0" dirty="0">
                          <a:solidFill>
                            <a:schemeClr val="bg1"/>
                          </a:solidFill>
                          <a:latin typeface="+mj-lt"/>
                        </a:rPr>
                        <a:t>Support access to online platforms/services off site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Q10b</a:t>
                      </a:r>
                      <a:r>
                        <a:rPr lang="en-GB" sz="900" b="1" dirty="0">
                          <a:solidFill>
                            <a:schemeClr val="bg1"/>
                          </a:solidFill>
                          <a:latin typeface="+mj-lt"/>
                        </a:rPr>
                        <a:t>)</a:t>
                      </a: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3295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Quality of the online environment for research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Q12</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329532">
                <a:tc>
                  <a:txBody>
                    <a:bodyPr/>
                    <a:lstStyle/>
                    <a:p>
                      <a:r>
                        <a:rPr lang="en-GB" sz="900" b="0" dirty="0">
                          <a:solidFill>
                            <a:schemeClr val="bg1"/>
                          </a:solidFill>
                          <a:latin typeface="+mj-lt"/>
                        </a:rPr>
                        <a:t>Online working is convenient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Q19a</a:t>
                      </a:r>
                      <a:r>
                        <a:rPr lang="en-GB" sz="900" b="1" dirty="0">
                          <a:solidFill>
                            <a:schemeClr val="bg1"/>
                          </a:solidFill>
                          <a:latin typeface="+mj-lt"/>
                        </a:rPr>
                        <a:t>)</a:t>
                      </a:r>
                      <a:endParaRPr lang="en-US" sz="900" b="1" dirty="0">
                        <a:solidFill>
                          <a:schemeClr val="bg1"/>
                        </a:solidFill>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13054441"/>
                  </a:ext>
                </a:extLst>
              </a:tr>
              <a:tr h="339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Provided reward/recognition for digital skills </a:t>
                      </a:r>
                      <a:r>
                        <a:rPr lang="en-GB" sz="900" b="1" dirty="0">
                          <a:solidFill>
                            <a:schemeClr val="bg1"/>
                          </a:solidFill>
                          <a:latin typeface="+mj-lt"/>
                        </a:rPr>
                        <a:t>(</a:t>
                      </a:r>
                      <a:r>
                        <a:rPr lang="en-GB" sz="900" b="1" kern="1200" dirty="0">
                          <a:solidFill>
                            <a:schemeClr val="bg1"/>
                          </a:solidFill>
                          <a:highlight>
                            <a:srgbClr val="8E1558"/>
                          </a:highlight>
                          <a:latin typeface="+mn-lt"/>
                          <a:ea typeface="+mn-ea"/>
                          <a:cs typeface="+mn-cs"/>
                        </a:rPr>
                        <a:t>Q23d</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866107132"/>
                  </a:ext>
                </a:extLst>
              </a:tr>
              <a:tr h="416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latin typeface="+mj-lt"/>
                        </a:rPr>
                        <a:t>Supported to work effectively online (</a:t>
                      </a:r>
                      <a:r>
                        <a:rPr lang="en-GB" sz="900" b="1" kern="1200" dirty="0">
                          <a:solidFill>
                            <a:schemeClr val="bg1"/>
                          </a:solidFill>
                          <a:highlight>
                            <a:srgbClr val="8E1558"/>
                          </a:highlight>
                          <a:latin typeface="+mn-lt"/>
                          <a:ea typeface="+mn-ea"/>
                          <a:cs typeface="+mn-cs"/>
                        </a:rPr>
                        <a:t>Q26</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758766194"/>
                  </a:ext>
                </a:extLst>
              </a:tr>
            </a:tbl>
          </a:graphicData>
        </a:graphic>
      </p:graphicFrame>
    </p:spTree>
    <p:extLst>
      <p:ext uri="{BB962C8B-B14F-4D97-AF65-F5344CB8AC3E}">
        <p14:creationId xmlns:p14="http://schemas.microsoft.com/office/powerpoint/2010/main" val="43009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B8928-EEB4-4B6E-BB98-14EF88AEBB00}"/>
              </a:ext>
            </a:extLst>
          </p:cNvPr>
          <p:cNvSpPr>
            <a:spLocks noGrp="1"/>
          </p:cNvSpPr>
          <p:nvPr>
            <p:ph type="title"/>
          </p:nvPr>
        </p:nvSpPr>
        <p:spPr/>
        <p:txBody>
          <a:bodyPr/>
          <a:lstStyle/>
          <a:p>
            <a:r>
              <a:rPr lang="en-US"/>
              <a:t>Findings by theme</a:t>
            </a:r>
            <a:endParaRPr lang="en-GB"/>
          </a:p>
        </p:txBody>
      </p:sp>
    </p:spTree>
    <p:extLst>
      <p:ext uri="{BB962C8B-B14F-4D97-AF65-F5344CB8AC3E}">
        <p14:creationId xmlns:p14="http://schemas.microsoft.com/office/powerpoint/2010/main" val="8146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57A1-DF14-4EE1-A4A6-D6FEB28972D8}"/>
              </a:ext>
            </a:extLst>
          </p:cNvPr>
          <p:cNvSpPr>
            <a:spLocks noGrp="1"/>
          </p:cNvSpPr>
          <p:nvPr>
            <p:ph type="title"/>
          </p:nvPr>
        </p:nvSpPr>
        <p:spPr/>
        <p:txBody>
          <a:bodyPr lIns="0" tIns="0" rIns="0" bIns="0" anchor="t"/>
          <a:lstStyle/>
          <a:p>
            <a:r>
              <a:rPr lang="en-US" dirty="0">
                <a:ea typeface="Roboto Black"/>
              </a:rPr>
              <a:t>Our researcher sample</a:t>
            </a:r>
            <a:endParaRPr lang="en-GB" dirty="0">
              <a:ea typeface="Roboto Black"/>
            </a:endParaRPr>
          </a:p>
        </p:txBody>
      </p:sp>
      <p:sp>
        <p:nvSpPr>
          <p:cNvPr id="6" name="Content Placeholder 5">
            <a:extLst>
              <a:ext uri="{FF2B5EF4-FFF2-40B4-BE49-F238E27FC236}">
                <a16:creationId xmlns:a16="http://schemas.microsoft.com/office/drawing/2014/main" id="{B99FDB4B-BB9A-4065-9F5F-AB48F30ABF8B}"/>
              </a:ext>
            </a:extLst>
          </p:cNvPr>
          <p:cNvSpPr>
            <a:spLocks noGrp="1"/>
          </p:cNvSpPr>
          <p:nvPr>
            <p:ph idx="1"/>
          </p:nvPr>
        </p:nvSpPr>
        <p:spPr>
          <a:xfrm>
            <a:off x="358775" y="1283097"/>
            <a:ext cx="4854670" cy="3013858"/>
          </a:xfrm>
        </p:spPr>
        <p:txBody>
          <a:bodyPr/>
          <a:lstStyle/>
          <a:p>
            <a:pPr marL="177800" indent="-177800"/>
            <a:r>
              <a:rPr lang="en-US" sz="1400" dirty="0"/>
              <a:t>We asked </a:t>
            </a:r>
            <a:r>
              <a:rPr lang="en-US" sz="1400" dirty="0">
                <a:highlight>
                  <a:srgbClr val="8E1558"/>
                </a:highlight>
              </a:rPr>
              <a:t>XXX</a:t>
            </a:r>
            <a:r>
              <a:rPr lang="en-US" sz="1400" dirty="0"/>
              <a:t> researchers (in </a:t>
            </a:r>
            <a:r>
              <a:rPr lang="en-US" sz="1400" dirty="0">
                <a:highlight>
                  <a:srgbClr val="8E1558"/>
                </a:highlight>
              </a:rPr>
              <a:t>XXX</a:t>
            </a:r>
            <a:r>
              <a:rPr lang="en-US" sz="1400" dirty="0"/>
              <a:t> year group, </a:t>
            </a:r>
            <a:r>
              <a:rPr lang="en-US" sz="1400" dirty="0">
                <a:highlight>
                  <a:srgbClr val="8E1558"/>
                </a:highlight>
              </a:rPr>
              <a:t>XXX</a:t>
            </a:r>
            <a:r>
              <a:rPr lang="en-US" sz="1400" dirty="0"/>
              <a:t> campus)</a:t>
            </a:r>
          </a:p>
          <a:p>
            <a:pPr marL="177800" indent="-177800"/>
            <a:r>
              <a:rPr lang="en-US" sz="1400" dirty="0"/>
              <a:t>They were sent the link by </a:t>
            </a:r>
            <a:r>
              <a:rPr lang="en-US" sz="1400" dirty="0">
                <a:highlight>
                  <a:srgbClr val="8E1558"/>
                </a:highlight>
              </a:rPr>
              <a:t>(which marketing methods did you use to reach out to your researchers? Did you advertise one link to the survey, or did you email them unique links to the survey?)</a:t>
            </a:r>
          </a:p>
          <a:p>
            <a:pPr marL="177800" indent="-177800"/>
            <a:r>
              <a:rPr lang="en-US" sz="1400" dirty="0">
                <a:highlight>
                  <a:srgbClr val="8E1558"/>
                </a:highlight>
              </a:rPr>
              <a:t>XXX</a:t>
            </a:r>
            <a:r>
              <a:rPr lang="en-US" sz="1400" dirty="0"/>
              <a:t> number of our researchers responded to the insights survey </a:t>
            </a:r>
            <a:r>
              <a:rPr lang="en-US" sz="1400" dirty="0">
                <a:highlight>
                  <a:srgbClr val="8E1558"/>
                </a:highlight>
              </a:rPr>
              <a:t>(% response rate)</a:t>
            </a:r>
          </a:p>
          <a:p>
            <a:pPr marL="177800" indent="-177800"/>
            <a:r>
              <a:rPr lang="en-US" sz="1400" dirty="0"/>
              <a:t>The following slides </a:t>
            </a:r>
            <a:r>
              <a:rPr lang="en-US" sz="1400" dirty="0" err="1"/>
              <a:t>summarise</a:t>
            </a:r>
            <a:r>
              <a:rPr lang="en-US" sz="1400" dirty="0"/>
              <a:t> data from key questions in the four areas of the insights question set</a:t>
            </a:r>
          </a:p>
          <a:p>
            <a:pPr marL="177800" indent="-177800"/>
            <a:r>
              <a:rPr lang="en-US" sz="1400" dirty="0"/>
              <a:t>Whenever researchers were asked how much they agreed with a statement they could answer either agree, neutral, or disagree</a:t>
            </a:r>
            <a:endParaRPr lang="en-GB" sz="1400" dirty="0"/>
          </a:p>
        </p:txBody>
      </p:sp>
      <p:pic>
        <p:nvPicPr>
          <p:cNvPr id="13" name="Graphic 12">
            <a:extLst>
              <a:ext uri="{FF2B5EF4-FFF2-40B4-BE49-F238E27FC236}">
                <a16:creationId xmlns:a16="http://schemas.microsoft.com/office/drawing/2014/main" id="{1318D0DD-38A2-469E-8970-D6BEDCBDE0D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68622" y="1391510"/>
            <a:ext cx="2797032" cy="2797032"/>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26179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one (T1)</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a:xfrm>
            <a:off x="358774" y="2863678"/>
            <a:ext cx="6518277" cy="255741"/>
          </a:xfrm>
        </p:spPr>
        <p:txBody>
          <a:bodyPr/>
          <a:lstStyle/>
          <a:p>
            <a:r>
              <a:rPr lang="en-US" dirty="0"/>
              <a:t>You and your technology</a:t>
            </a:r>
            <a:endParaRPr lang="en-GB" dirty="0"/>
          </a:p>
        </p:txBody>
      </p:sp>
    </p:spTree>
    <p:extLst>
      <p:ext uri="{BB962C8B-B14F-4D97-AF65-F5344CB8AC3E}">
        <p14:creationId xmlns:p14="http://schemas.microsoft.com/office/powerpoint/2010/main" val="3602027418"/>
      </p:ext>
    </p:extLst>
  </p:cSld>
  <p:clrMapOvr>
    <a:masterClrMapping/>
  </p:clrMapOvr>
</p:sld>
</file>

<file path=ppt/theme/theme1.xml><?xml version="1.0" encoding="utf-8"?>
<a:theme xmlns:a="http://schemas.openxmlformats.org/drawingml/2006/main" name="COVER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544DADBA-7B20-43B9-A7D2-09D0D3D88105}"/>
    </a:ext>
  </a:extLst>
</a:theme>
</file>

<file path=ppt/theme/theme2.xml><?xml version="1.0" encoding="utf-8"?>
<a:theme xmlns:a="http://schemas.openxmlformats.org/drawingml/2006/main" name="NAVY">
  <a:themeElements>
    <a:clrScheme name="Custom 6">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D24B467F-D050-40E6-8AC2-C443AF5EFC78}"/>
    </a:ext>
  </a:extLst>
</a:theme>
</file>

<file path=ppt/theme/theme3.xml><?xml version="1.0" encoding="utf-8"?>
<a:theme xmlns:a="http://schemas.openxmlformats.org/drawingml/2006/main" name="JADE">
  <a:themeElements>
    <a:clrScheme name="Custom 7">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F8A8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275DFE6-ABC0-411C-9AAA-B2285766D0CC}"/>
    </a:ext>
  </a:extLst>
</a:theme>
</file>

<file path=ppt/theme/theme4.xml><?xml version="1.0" encoding="utf-8"?>
<a:theme xmlns:a="http://schemas.openxmlformats.org/drawingml/2006/main" name="PURPL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63C908BA-6967-4CAA-A75F-B097D56CBD19}"/>
    </a:ext>
  </a:extLst>
</a:theme>
</file>

<file path=ppt/theme/theme5.xml><?xml version="1.0" encoding="utf-8"?>
<a:theme xmlns:a="http://schemas.openxmlformats.org/drawingml/2006/main" name="GRAP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8F0077AF-7F64-4295-9038-109644601E95}"/>
    </a:ext>
  </a:extLst>
</a:theme>
</file>

<file path=ppt/theme/theme6.xml><?xml version="1.0" encoding="utf-8"?>
<a:theme xmlns:a="http://schemas.openxmlformats.org/drawingml/2006/main" name="PALE YELLOW">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9AB5F12-86A4-47DC-8041-5999D996B1A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9c6cfb5-50bc-4fca-81ee-f60fcea9a646"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7F5BAF426B6CA42A46F86DDD19EF36B" ma:contentTypeVersion="16" ma:contentTypeDescription="Create a new document." ma:contentTypeScope="" ma:versionID="a2c9a340fef0a74ca7951a0481c78a55">
  <xsd:schema xmlns:xsd="http://www.w3.org/2001/XMLSchema" xmlns:xs="http://www.w3.org/2001/XMLSchema" xmlns:p="http://schemas.microsoft.com/office/2006/metadata/properties" xmlns:ns2="ee420528-4246-48a4-97fc-5cfca612d481" xmlns:ns3="2efba9e0-ac84-4b66-865d-62adf5750049" xmlns:ns4="7c455f33-77d2-4545-9ec6-8ece34099d2f" targetNamespace="http://schemas.microsoft.com/office/2006/metadata/properties" ma:root="true" ma:fieldsID="19b8ddbdabedefa10b89532e90657411" ns2:_="" ns3:_="" ns4:_="">
    <xsd:import namespace="ee420528-4246-48a4-97fc-5cfca612d481"/>
    <xsd:import namespace="2efba9e0-ac84-4b66-865d-62adf5750049"/>
    <xsd:import namespace="7c455f33-77d2-4545-9ec6-8ece34099d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a08c6c49846448cdbe031beb676e5697"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20528-4246-48a4-97fc-5cfca612d4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a08c6c49846448cdbe031beb676e5697" ma:index="22" nillable="true" ma:taxonomy="true" ma:internalName="a08c6c49846448cdbe031beb676e5697" ma:taxonomyFieldName="Topics" ma:displayName="Topics" ma:default="" ma:fieldId="{a08c6c49-8464-48cd-be03-1beb676e5697}" ma:taxonomyMulti="true" ma:sspId="79c6cfb5-50bc-4fca-81ee-f60fcea9a646" ma:termSetId="b227aaae-c111-4928-b3eb-51757a770edf"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fba9e0-ac84-4b66-865d-62adf575004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455f33-77d2-4545-9ec6-8ece34099d2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e9c2e415-3b5f-4fa6-a7d0-985636e97b37}" ma:internalName="TaxCatchAll" ma:showField="CatchAllData" ma:web="2efba9e0-ac84-4b66-865d-62adf57500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a08c6c49846448cdbe031beb676e5697 xmlns="ee420528-4246-48a4-97fc-5cfca612d481">
      <Terms xmlns="http://schemas.microsoft.com/office/infopath/2007/PartnerControls"/>
    </a08c6c49846448cdbe031beb676e5697>
    <TaxCatchAll xmlns="7c455f33-77d2-4545-9ec6-8ece34099d2f" xsi:nil="true"/>
  </documentManagement>
</p:properties>
</file>

<file path=customXml/itemProps1.xml><?xml version="1.0" encoding="utf-8"?>
<ds:datastoreItem xmlns:ds="http://schemas.openxmlformats.org/officeDocument/2006/customXml" ds:itemID="{0093AEE6-8894-4729-B320-400AF9839A39}">
  <ds:schemaRefs>
    <ds:schemaRef ds:uri="http://schemas.microsoft.com/sharepoint/v3/contenttype/forms"/>
  </ds:schemaRefs>
</ds:datastoreItem>
</file>

<file path=customXml/itemProps2.xml><?xml version="1.0" encoding="utf-8"?>
<ds:datastoreItem xmlns:ds="http://schemas.openxmlformats.org/officeDocument/2006/customXml" ds:itemID="{6ABE3AD4-AF9D-4CC1-9F19-23A90541742C}">
  <ds:schemaRefs>
    <ds:schemaRef ds:uri="Microsoft.SharePoint.Taxonomy.ContentTypeSync"/>
  </ds:schemaRefs>
</ds:datastoreItem>
</file>

<file path=customXml/itemProps3.xml><?xml version="1.0" encoding="utf-8"?>
<ds:datastoreItem xmlns:ds="http://schemas.openxmlformats.org/officeDocument/2006/customXml" ds:itemID="{0C098546-0FBE-44C6-BCF4-DC15B7C3E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20528-4246-48a4-97fc-5cfca612d481"/>
    <ds:schemaRef ds:uri="2efba9e0-ac84-4b66-865d-62adf5750049"/>
    <ds:schemaRef ds:uri="7c455f33-77d2-4545-9ec6-8ece34099d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8637127-AF7A-4F16-8DF8-B3422FC946F0}">
  <ds:schemaRefs>
    <ds:schemaRef ds:uri="http://purl.org/dc/terms/"/>
    <ds:schemaRef ds:uri="http://schemas.microsoft.com/office/infopath/2007/PartnerControls"/>
    <ds:schemaRef ds:uri="ee420528-4246-48a4-97fc-5cfca612d481"/>
    <ds:schemaRef ds:uri="2efba9e0-ac84-4b66-865d-62adf5750049"/>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7c455f33-77d2-4545-9ec6-8ece34099d2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JISC_PRESENTATION_TEMPLATE_FEB19_16x9</Template>
  <TotalTime>0</TotalTime>
  <Words>2341</Words>
  <Application>Microsoft Office PowerPoint</Application>
  <PresentationFormat>On-screen Show (16:9)</PresentationFormat>
  <Paragraphs>196</Paragraphs>
  <Slides>32</Slides>
  <Notes>7</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32</vt:i4>
      </vt:variant>
    </vt:vector>
  </HeadingPairs>
  <TitlesOfParts>
    <vt:vector size="42" baseType="lpstr">
      <vt:lpstr>Arial</vt:lpstr>
      <vt:lpstr>Calibri</vt:lpstr>
      <vt:lpstr>Roboto black</vt:lpstr>
      <vt:lpstr>Roboto Medium</vt:lpstr>
      <vt:lpstr>COVERS</vt:lpstr>
      <vt:lpstr>NAVY</vt:lpstr>
      <vt:lpstr>JADE</vt:lpstr>
      <vt:lpstr>PURPLE</vt:lpstr>
      <vt:lpstr>GRAPE</vt:lpstr>
      <vt:lpstr>PALE YELLOW</vt:lpstr>
      <vt:lpstr>Digital experience insights survey: findings from researcher survey conducted [dates] at [name of college or university]​</vt:lpstr>
      <vt:lpstr>Instructions for using this template (delete this slide)</vt:lpstr>
      <vt:lpstr>What is the researchers digital experience insights survey?</vt:lpstr>
      <vt:lpstr>Summary of key metrics </vt:lpstr>
      <vt:lpstr>Benchmarking with other UK organisations</vt:lpstr>
      <vt:lpstr>Benchmark comparisons</vt:lpstr>
      <vt:lpstr>Findings by theme</vt:lpstr>
      <vt:lpstr>Our researcher sample</vt:lpstr>
      <vt:lpstr>Theme one (T1)</vt:lpstr>
      <vt:lpstr>Our survey sample</vt:lpstr>
      <vt:lpstr>T1: Role within your organisation</vt:lpstr>
      <vt:lpstr>T1: Devices used regularly for research</vt:lpstr>
      <vt:lpstr>Theme two (T2)</vt:lpstr>
      <vt:lpstr>T2: Digital platforms and services at your organisation</vt:lpstr>
      <vt:lpstr>T2: Digital tool or app really useful for researching</vt:lpstr>
      <vt:lpstr>T2: Overall quality of the online environment for research</vt:lpstr>
      <vt:lpstr>T2: Prefer us to invest in</vt:lpstr>
      <vt:lpstr>Theme three (T3)</vt:lpstr>
      <vt:lpstr>T3: Responsibilities in their job roles</vt:lpstr>
      <vt:lpstr>T3: Difficulties when working online</vt:lpstr>
      <vt:lpstr>T3: Research activities carried out</vt:lpstr>
      <vt:lpstr>T3: Working online</vt:lpstr>
      <vt:lpstr>T3: Positive aspects of online working </vt:lpstr>
      <vt:lpstr>T3: Negative aspects of online working</vt:lpstr>
      <vt:lpstr>Theme four (T4)</vt:lpstr>
      <vt:lpstr>T4: Support and guidance for digital skills development</vt:lpstr>
      <vt:lpstr>T4: Where do researchers go for help with online and digital skills? </vt:lpstr>
      <vt:lpstr>T4: Which skills have we provided  support and training for? </vt:lpstr>
      <vt:lpstr>T4: Support to help researchers work effectively online</vt:lpstr>
      <vt:lpstr>T4: Working effectively online</vt:lpstr>
      <vt:lpstr>What next?</vt:lpstr>
      <vt:lpstr>Suggested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Rachel.Horsfall@jisc.ac.uk</dc:creator>
  <cp:lastModifiedBy>Mark Langer-Crame</cp:lastModifiedBy>
  <cp:revision>131</cp:revision>
  <cp:lastPrinted>2018-08-23T11:32:46Z</cp:lastPrinted>
  <dcterms:created xsi:type="dcterms:W3CDTF">2020-01-20T13:50:08Z</dcterms:created>
  <dcterms:modified xsi:type="dcterms:W3CDTF">2022-04-05T10:00:18Z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0x010100C7F5BAF426B6CA42A46F86DDD19EF36B</vt:lpwstr>
  </property>
  <property fmtid="{D5CDD505-2E9C-101B-9397-08002B2CF9AE}" pid="3" name="Topics">
    <vt:lpwstr/>
  </property>
</Properties>
</file>