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5"/>
    <p:sldMasterId id="2147483652" r:id="rId6"/>
    <p:sldMasterId id="2147483662" r:id="rId7"/>
    <p:sldMasterId id="2147483693" r:id="rId8"/>
    <p:sldMasterId id="2147483698" r:id="rId9"/>
    <p:sldMasterId id="2147483665" r:id="rId10"/>
  </p:sldMasterIdLst>
  <p:notesMasterIdLst>
    <p:notesMasterId r:id="rId45"/>
  </p:notesMasterIdLst>
  <p:handoutMasterIdLst>
    <p:handoutMasterId r:id="rId46"/>
  </p:handoutMasterIdLst>
  <p:sldIdLst>
    <p:sldId id="256" r:id="rId11"/>
    <p:sldId id="270" r:id="rId12"/>
    <p:sldId id="286" r:id="rId13"/>
    <p:sldId id="271" r:id="rId14"/>
    <p:sldId id="287" r:id="rId15"/>
    <p:sldId id="288" r:id="rId16"/>
    <p:sldId id="289" r:id="rId17"/>
    <p:sldId id="290" r:id="rId18"/>
    <p:sldId id="292" r:id="rId19"/>
    <p:sldId id="319" r:id="rId20"/>
    <p:sldId id="311" r:id="rId21"/>
    <p:sldId id="325" r:id="rId22"/>
    <p:sldId id="295" r:id="rId23"/>
    <p:sldId id="296" r:id="rId24"/>
    <p:sldId id="321" r:id="rId25"/>
    <p:sldId id="312" r:id="rId26"/>
    <p:sldId id="313" r:id="rId27"/>
    <p:sldId id="314" r:id="rId28"/>
    <p:sldId id="299" r:id="rId29"/>
    <p:sldId id="323" r:id="rId30"/>
    <p:sldId id="315" r:id="rId31"/>
    <p:sldId id="316" r:id="rId32"/>
    <p:sldId id="317" r:id="rId33"/>
    <p:sldId id="302" r:id="rId34"/>
    <p:sldId id="324" r:id="rId35"/>
    <p:sldId id="322" r:id="rId36"/>
    <p:sldId id="304" r:id="rId37"/>
    <p:sldId id="305" r:id="rId38"/>
    <p:sldId id="306" r:id="rId39"/>
    <p:sldId id="318" r:id="rId40"/>
    <p:sldId id="307" r:id="rId41"/>
    <p:sldId id="308" r:id="rId42"/>
    <p:sldId id="309" r:id="rId43"/>
    <p:sldId id="310" r:id="rId4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4" pos="5239" userDrawn="1">
          <p15:clr>
            <a:srgbClr val="A4A3A4"/>
          </p15:clr>
        </p15:guide>
        <p15:guide id="5" pos="2880" userDrawn="1">
          <p15:clr>
            <a:srgbClr val="A4A3A4"/>
          </p15:clr>
        </p15:guide>
        <p15:guide id="6" orient="horz" pos="16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AB7D0A-7807-17F7-8D65-61EE0CE6FFCE}" name="Rachel Horsfall" initials="RH" userId="S::Rachel.Horsfall@jisc.ac.uk::01ee7d5e-db6a-4659-9af8-eda7d4136131" providerId="AD"/>
  <p188:author id="{B9722F0D-04A3-D4F5-872C-B405246A2F2D}" name="Mark Langer-Crame" initials="ML" userId="S::mark.langer-crame@jisc.ac.uk::6ec005be-9392-41a7-be3e-e5bf643478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chel Horsfall" initials="RH" lastIdx="34" clrIdx="0">
    <p:extLst>
      <p:ext uri="{19B8F6BF-5375-455C-9EA6-DF929625EA0E}">
        <p15:presenceInfo xmlns:p15="http://schemas.microsoft.com/office/powerpoint/2012/main" userId="S::Rachel.Horsfall@jisc.ac.uk::01ee7d5e-db6a-4659-9af8-eda7d4136131" providerId="AD"/>
      </p:ext>
    </p:extLst>
  </p:cmAuthor>
  <p:cmAuthor id="2" name="Clare Killen" initials="CK" lastIdx="30" clrIdx="1">
    <p:extLst>
      <p:ext uri="{19B8F6BF-5375-455C-9EA6-DF929625EA0E}">
        <p15:presenceInfo xmlns:p15="http://schemas.microsoft.com/office/powerpoint/2012/main" userId="S::clare.killen@jisc.ac.uk::a00f7c11-7611-48fa-9026-8645f644ffc1" providerId="AD"/>
      </p:ext>
    </p:extLst>
  </p:cmAuthor>
  <p:cmAuthor id="3" name="Mark Langer-Crame" initials="ML" lastIdx="7" clrIdx="2">
    <p:extLst>
      <p:ext uri="{19B8F6BF-5375-455C-9EA6-DF929625EA0E}">
        <p15:presenceInfo xmlns:p15="http://schemas.microsoft.com/office/powerpoint/2012/main" userId="S::mark.langer-crame@jisc.ac.uk::6ec005be-9392-41a7-be3e-e5bf643478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4977"/>
    <a:srgbClr val="8E1558"/>
    <a:srgbClr val="00857D"/>
    <a:srgbClr val="6D2077"/>
    <a:srgbClr val="0D224C"/>
    <a:srgbClr val="007FB3"/>
    <a:srgbClr val="2A4898"/>
    <a:srgbClr val="003D50"/>
    <a:srgbClr val="384973"/>
    <a:srgbClr val="F8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0AD49D-D7B1-4743-AC73-F3B65952173C}" v="116" dt="2022-11-24T13:38:22.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600" y="44"/>
      </p:cViewPr>
      <p:guideLst>
        <p:guide pos="5239"/>
        <p:guide pos="2880"/>
        <p:guide orient="horz" pos="16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presProps" Target="presProps.xml"/><Relationship Id="rId8" Type="http://schemas.openxmlformats.org/officeDocument/2006/relationships/slideMaster" Target="slideMasters/slideMaster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handoutMaster" Target="handoutMasters/handoutMaster1.xml"/><Relationship Id="rId20" Type="http://schemas.openxmlformats.org/officeDocument/2006/relationships/slide" Target="slides/slide10.xml"/><Relationship Id="rId41" Type="http://schemas.openxmlformats.org/officeDocument/2006/relationships/slide" Target="slides/slide31.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Langer-Crame" userId="6ec005be-9392-41a7-be3e-e5bf6434789f" providerId="ADAL" clId="{830AD49D-D7B1-4743-AC73-F3B65952173C}"/>
    <pc:docChg chg="undo custSel addSld modSld">
      <pc:chgData name="Mark Langer-Crame" userId="6ec005be-9392-41a7-be3e-e5bf6434789f" providerId="ADAL" clId="{830AD49D-D7B1-4743-AC73-F3B65952173C}" dt="2022-11-24T14:30:22.178" v="2003" actId="1076"/>
      <pc:docMkLst>
        <pc:docMk/>
      </pc:docMkLst>
      <pc:sldChg chg="modSp mod">
        <pc:chgData name="Mark Langer-Crame" userId="6ec005be-9392-41a7-be3e-e5bf6434789f" providerId="ADAL" clId="{830AD49D-D7B1-4743-AC73-F3B65952173C}" dt="2022-11-24T14:01:03.626" v="1963" actId="33524"/>
        <pc:sldMkLst>
          <pc:docMk/>
          <pc:sldMk cId="1168070629" sldId="256"/>
        </pc:sldMkLst>
        <pc:spChg chg="mod">
          <ac:chgData name="Mark Langer-Crame" userId="6ec005be-9392-41a7-be3e-e5bf6434789f" providerId="ADAL" clId="{830AD49D-D7B1-4743-AC73-F3B65952173C}" dt="2022-11-24T14:01:03.626" v="1963" actId="33524"/>
          <ac:spMkLst>
            <pc:docMk/>
            <pc:sldMk cId="1168070629" sldId="256"/>
            <ac:spMk id="3" creationId="{CF7AA6CB-5D21-4674-86F5-DE40783F2BD1}"/>
          </ac:spMkLst>
        </pc:spChg>
      </pc:sldChg>
      <pc:sldChg chg="modSp mod">
        <pc:chgData name="Mark Langer-Crame" userId="6ec005be-9392-41a7-be3e-e5bf6434789f" providerId="ADAL" clId="{830AD49D-D7B1-4743-AC73-F3B65952173C}" dt="2022-11-24T13:54:34.317" v="1962" actId="13926"/>
        <pc:sldMkLst>
          <pc:docMk/>
          <pc:sldMk cId="2666663585" sldId="270"/>
        </pc:sldMkLst>
        <pc:spChg chg="mod">
          <ac:chgData name="Mark Langer-Crame" userId="6ec005be-9392-41a7-be3e-e5bf6434789f" providerId="ADAL" clId="{830AD49D-D7B1-4743-AC73-F3B65952173C}" dt="2022-11-24T13:54:34.317" v="1962" actId="13926"/>
          <ac:spMkLst>
            <pc:docMk/>
            <pc:sldMk cId="2666663585" sldId="270"/>
            <ac:spMk id="3" creationId="{B82772F2-4FA3-44E4-985B-55A77ED3A731}"/>
          </ac:spMkLst>
        </pc:spChg>
      </pc:sldChg>
      <pc:sldChg chg="modSp mod">
        <pc:chgData name="Mark Langer-Crame" userId="6ec005be-9392-41a7-be3e-e5bf6434789f" providerId="ADAL" clId="{830AD49D-D7B1-4743-AC73-F3B65952173C}" dt="2022-11-24T14:17:45.200" v="1965" actId="27918"/>
        <pc:sldMkLst>
          <pc:docMk/>
          <pc:sldMk cId="460056184" sldId="271"/>
        </pc:sldMkLst>
        <pc:spChg chg="mod">
          <ac:chgData name="Mark Langer-Crame" userId="6ec005be-9392-41a7-be3e-e5bf6434789f" providerId="ADAL" clId="{830AD49D-D7B1-4743-AC73-F3B65952173C}" dt="2022-11-24T12:56:48.318" v="355" actId="20577"/>
          <ac:spMkLst>
            <pc:docMk/>
            <pc:sldMk cId="460056184" sldId="271"/>
            <ac:spMk id="8" creationId="{DF1635EC-7000-489F-9087-7ED9181A235A}"/>
          </ac:spMkLst>
        </pc:spChg>
      </pc:sldChg>
      <pc:sldChg chg="modSp mod">
        <pc:chgData name="Mark Langer-Crame" userId="6ec005be-9392-41a7-be3e-e5bf6434789f" providerId="ADAL" clId="{830AD49D-D7B1-4743-AC73-F3B65952173C}" dt="2022-11-24T12:50:01.989" v="228" actId="20577"/>
        <pc:sldMkLst>
          <pc:docMk/>
          <pc:sldMk cId="4108087840" sldId="286"/>
        </pc:sldMkLst>
        <pc:spChg chg="mod">
          <ac:chgData name="Mark Langer-Crame" userId="6ec005be-9392-41a7-be3e-e5bf6434789f" providerId="ADAL" clId="{830AD49D-D7B1-4743-AC73-F3B65952173C}" dt="2022-11-24T12:46:10.157" v="115" actId="20577"/>
          <ac:spMkLst>
            <pc:docMk/>
            <pc:sldMk cId="4108087840" sldId="286"/>
            <ac:spMk id="7" creationId="{242574C1-3A60-412D-999C-38787F585C59}"/>
          </ac:spMkLst>
        </pc:spChg>
        <pc:spChg chg="mod">
          <ac:chgData name="Mark Langer-Crame" userId="6ec005be-9392-41a7-be3e-e5bf6434789f" providerId="ADAL" clId="{830AD49D-D7B1-4743-AC73-F3B65952173C}" dt="2022-11-24T12:50:01.989" v="228" actId="20577"/>
          <ac:spMkLst>
            <pc:docMk/>
            <pc:sldMk cId="4108087840" sldId="286"/>
            <ac:spMk id="8" creationId="{5DFD0766-8F2F-41D4-933F-0A19FCECF430}"/>
          </ac:spMkLst>
        </pc:spChg>
      </pc:sldChg>
      <pc:sldChg chg="modSp mod">
        <pc:chgData name="Mark Langer-Crame" userId="6ec005be-9392-41a7-be3e-e5bf6434789f" providerId="ADAL" clId="{830AD49D-D7B1-4743-AC73-F3B65952173C}" dt="2022-11-24T13:03:52.039" v="463" actId="20577"/>
        <pc:sldMkLst>
          <pc:docMk/>
          <pc:sldMk cId="430091244" sldId="288"/>
        </pc:sldMkLst>
        <pc:spChg chg="mod">
          <ac:chgData name="Mark Langer-Crame" userId="6ec005be-9392-41a7-be3e-e5bf6434789f" providerId="ADAL" clId="{830AD49D-D7B1-4743-AC73-F3B65952173C}" dt="2022-11-24T13:01:27.001" v="372" actId="20577"/>
          <ac:spMkLst>
            <pc:docMk/>
            <pc:sldMk cId="430091244" sldId="288"/>
            <ac:spMk id="3" creationId="{24CE6CE5-9444-45EB-BA71-07202DD8DEF8}"/>
          </ac:spMkLst>
        </pc:spChg>
        <pc:graphicFrameChg chg="modGraphic">
          <ac:chgData name="Mark Langer-Crame" userId="6ec005be-9392-41a7-be3e-e5bf6434789f" providerId="ADAL" clId="{830AD49D-D7B1-4743-AC73-F3B65952173C}" dt="2022-11-24T13:03:52.039" v="463" actId="20577"/>
          <ac:graphicFrameMkLst>
            <pc:docMk/>
            <pc:sldMk cId="430091244" sldId="288"/>
            <ac:graphicFrameMk id="7" creationId="{CE90504C-21AE-4D23-82EB-C504C7E9C528}"/>
          </ac:graphicFrameMkLst>
        </pc:graphicFrameChg>
      </pc:sldChg>
      <pc:sldChg chg="modSp mod">
        <pc:chgData name="Mark Langer-Crame" userId="6ec005be-9392-41a7-be3e-e5bf6434789f" providerId="ADAL" clId="{830AD49D-D7B1-4743-AC73-F3B65952173C}" dt="2022-11-24T13:05:18.669" v="523" actId="1076"/>
        <pc:sldMkLst>
          <pc:docMk/>
          <pc:sldMk cId="2261798290" sldId="290"/>
        </pc:sldMkLst>
        <pc:spChg chg="mod">
          <ac:chgData name="Mark Langer-Crame" userId="6ec005be-9392-41a7-be3e-e5bf6434789f" providerId="ADAL" clId="{830AD49D-D7B1-4743-AC73-F3B65952173C}" dt="2022-11-24T13:05:11.944" v="522" actId="20577"/>
          <ac:spMkLst>
            <pc:docMk/>
            <pc:sldMk cId="2261798290" sldId="290"/>
            <ac:spMk id="2" creationId="{EABF57A1-DF14-4EE1-A4A6-D6FEB28972D8}"/>
          </ac:spMkLst>
        </pc:spChg>
        <pc:spChg chg="mod">
          <ac:chgData name="Mark Langer-Crame" userId="6ec005be-9392-41a7-be3e-e5bf6434789f" providerId="ADAL" clId="{830AD49D-D7B1-4743-AC73-F3B65952173C}" dt="2022-11-24T13:05:18.669" v="523" actId="1076"/>
          <ac:spMkLst>
            <pc:docMk/>
            <pc:sldMk cId="2261798290" sldId="290"/>
            <ac:spMk id="6" creationId="{B99FDB4B-BB9A-4065-9F5F-AB48F30ABF8B}"/>
          </ac:spMkLst>
        </pc:spChg>
      </pc:sldChg>
      <pc:sldChg chg="modSp mod">
        <pc:chgData name="Mark Langer-Crame" userId="6ec005be-9392-41a7-be3e-e5bf6434789f" providerId="ADAL" clId="{830AD49D-D7B1-4743-AC73-F3B65952173C}" dt="2022-11-24T13:19:37.421" v="800" actId="20577"/>
        <pc:sldMkLst>
          <pc:docMk/>
          <pc:sldMk cId="3934983560" sldId="296"/>
        </pc:sldMkLst>
        <pc:spChg chg="mod">
          <ac:chgData name="Mark Langer-Crame" userId="6ec005be-9392-41a7-be3e-e5bf6434789f" providerId="ADAL" clId="{830AD49D-D7B1-4743-AC73-F3B65952173C}" dt="2022-11-24T13:19:37.421" v="800" actId="20577"/>
          <ac:spMkLst>
            <pc:docMk/>
            <pc:sldMk cId="3934983560" sldId="296"/>
            <ac:spMk id="6" creationId="{0DF107C5-DE13-461A-B545-F872154370C4}"/>
          </ac:spMkLst>
        </pc:spChg>
      </pc:sldChg>
      <pc:sldChg chg="modSp mod">
        <pc:chgData name="Mark Langer-Crame" userId="6ec005be-9392-41a7-be3e-e5bf6434789f" providerId="ADAL" clId="{830AD49D-D7B1-4743-AC73-F3B65952173C}" dt="2022-11-24T13:28:54.653" v="1080" actId="20577"/>
        <pc:sldMkLst>
          <pc:docMk/>
          <pc:sldMk cId="86057290" sldId="299"/>
        </pc:sldMkLst>
        <pc:spChg chg="mod">
          <ac:chgData name="Mark Langer-Crame" userId="6ec005be-9392-41a7-be3e-e5bf6434789f" providerId="ADAL" clId="{830AD49D-D7B1-4743-AC73-F3B65952173C}" dt="2022-11-24T13:28:54.653" v="1080" actId="20577"/>
          <ac:spMkLst>
            <pc:docMk/>
            <pc:sldMk cId="86057290" sldId="299"/>
            <ac:spMk id="8" creationId="{8B8FCC62-7E78-46F4-9D69-59D64D413988}"/>
          </ac:spMkLst>
        </pc:spChg>
      </pc:sldChg>
      <pc:sldChg chg="modSp mod">
        <pc:chgData name="Mark Langer-Crame" userId="6ec005be-9392-41a7-be3e-e5bf6434789f" providerId="ADAL" clId="{830AD49D-D7B1-4743-AC73-F3B65952173C}" dt="2022-11-24T13:41:40.840" v="1473" actId="20577"/>
        <pc:sldMkLst>
          <pc:docMk/>
          <pc:sldMk cId="638538621" sldId="302"/>
        </pc:sldMkLst>
        <pc:spChg chg="mod">
          <ac:chgData name="Mark Langer-Crame" userId="6ec005be-9392-41a7-be3e-e5bf6434789f" providerId="ADAL" clId="{830AD49D-D7B1-4743-AC73-F3B65952173C}" dt="2022-11-24T13:41:05.266" v="1392" actId="20577"/>
          <ac:spMkLst>
            <pc:docMk/>
            <pc:sldMk cId="638538621" sldId="302"/>
            <ac:spMk id="2" creationId="{F9C12A45-C55B-43D4-8D52-AA39DEFB1B11}"/>
          </ac:spMkLst>
        </pc:spChg>
        <pc:spChg chg="mod">
          <ac:chgData name="Mark Langer-Crame" userId="6ec005be-9392-41a7-be3e-e5bf6434789f" providerId="ADAL" clId="{830AD49D-D7B1-4743-AC73-F3B65952173C}" dt="2022-11-24T13:41:40.840" v="1473" actId="20577"/>
          <ac:spMkLst>
            <pc:docMk/>
            <pc:sldMk cId="638538621" sldId="302"/>
            <ac:spMk id="6" creationId="{1002BF96-E4DE-4654-89A9-B21446AEF3D6}"/>
          </ac:spMkLst>
        </pc:spChg>
      </pc:sldChg>
      <pc:sldChg chg="modSp mod">
        <pc:chgData name="Mark Langer-Crame" userId="6ec005be-9392-41a7-be3e-e5bf6434789f" providerId="ADAL" clId="{830AD49D-D7B1-4743-AC73-F3B65952173C}" dt="2022-11-24T14:28:16.968" v="1996" actId="27918"/>
        <pc:sldMkLst>
          <pc:docMk/>
          <pc:sldMk cId="841201018" sldId="305"/>
        </pc:sldMkLst>
        <pc:spChg chg="mod">
          <ac:chgData name="Mark Langer-Crame" userId="6ec005be-9392-41a7-be3e-e5bf6434789f" providerId="ADAL" clId="{830AD49D-D7B1-4743-AC73-F3B65952173C}" dt="2022-11-24T13:45:00.232" v="1724" actId="20577"/>
          <ac:spMkLst>
            <pc:docMk/>
            <pc:sldMk cId="841201018" sldId="305"/>
            <ac:spMk id="7" creationId="{899AB4B5-8535-4684-82E0-4FEDCE984E8B}"/>
          </ac:spMkLst>
        </pc:spChg>
      </pc:sldChg>
      <pc:sldChg chg="modSp mod">
        <pc:chgData name="Mark Langer-Crame" userId="6ec005be-9392-41a7-be3e-e5bf6434789f" providerId="ADAL" clId="{830AD49D-D7B1-4743-AC73-F3B65952173C}" dt="2022-11-24T14:28:51.426" v="1998" actId="27918"/>
        <pc:sldMkLst>
          <pc:docMk/>
          <pc:sldMk cId="3173889090" sldId="306"/>
        </pc:sldMkLst>
        <pc:spChg chg="mod">
          <ac:chgData name="Mark Langer-Crame" userId="6ec005be-9392-41a7-be3e-e5bf6434789f" providerId="ADAL" clId="{830AD49D-D7B1-4743-AC73-F3B65952173C}" dt="2022-11-24T13:46:50.543" v="1740" actId="20577"/>
          <ac:spMkLst>
            <pc:docMk/>
            <pc:sldMk cId="3173889090" sldId="306"/>
            <ac:spMk id="2" creationId="{A3948FF8-82B3-4A16-9AEF-D867B280CA99}"/>
          </ac:spMkLst>
        </pc:spChg>
        <pc:spChg chg="mod">
          <ac:chgData name="Mark Langer-Crame" userId="6ec005be-9392-41a7-be3e-e5bf6434789f" providerId="ADAL" clId="{830AD49D-D7B1-4743-AC73-F3B65952173C}" dt="2022-11-24T13:46:55.850" v="1742" actId="20577"/>
          <ac:spMkLst>
            <pc:docMk/>
            <pc:sldMk cId="3173889090" sldId="306"/>
            <ac:spMk id="3" creationId="{915ECFB5-1975-4409-AA9D-58AFCA1A031C}"/>
          </ac:spMkLst>
        </pc:spChg>
      </pc:sldChg>
      <pc:sldChg chg="modSp mod">
        <pc:chgData name="Mark Langer-Crame" userId="6ec005be-9392-41a7-be3e-e5bf6434789f" providerId="ADAL" clId="{830AD49D-D7B1-4743-AC73-F3B65952173C}" dt="2022-11-24T14:29:45.817" v="2002" actId="27918"/>
        <pc:sldMkLst>
          <pc:docMk/>
          <pc:sldMk cId="3396497855" sldId="307"/>
        </pc:sldMkLst>
        <pc:spChg chg="mod">
          <ac:chgData name="Mark Langer-Crame" userId="6ec005be-9392-41a7-be3e-e5bf6434789f" providerId="ADAL" clId="{830AD49D-D7B1-4743-AC73-F3B65952173C}" dt="2022-11-24T13:50:34.413" v="1772" actId="20577"/>
          <ac:spMkLst>
            <pc:docMk/>
            <pc:sldMk cId="3396497855" sldId="307"/>
            <ac:spMk id="2" creationId="{A3948FF8-82B3-4A16-9AEF-D867B280CA99}"/>
          </ac:spMkLst>
        </pc:spChg>
        <pc:spChg chg="mod">
          <ac:chgData name="Mark Langer-Crame" userId="6ec005be-9392-41a7-be3e-e5bf6434789f" providerId="ADAL" clId="{830AD49D-D7B1-4743-AC73-F3B65952173C}" dt="2022-11-24T13:50:47.114" v="1811" actId="113"/>
          <ac:spMkLst>
            <pc:docMk/>
            <pc:sldMk cId="3396497855" sldId="307"/>
            <ac:spMk id="3" creationId="{915ECFB5-1975-4409-AA9D-58AFCA1A031C}"/>
          </ac:spMkLst>
        </pc:spChg>
      </pc:sldChg>
      <pc:sldChg chg="modSp mod">
        <pc:chgData name="Mark Langer-Crame" userId="6ec005be-9392-41a7-be3e-e5bf6434789f" providerId="ADAL" clId="{830AD49D-D7B1-4743-AC73-F3B65952173C}" dt="2022-11-24T13:52:03.084" v="1896" actId="20577"/>
        <pc:sldMkLst>
          <pc:docMk/>
          <pc:sldMk cId="2387615643" sldId="308"/>
        </pc:sldMkLst>
        <pc:spChg chg="mod">
          <ac:chgData name="Mark Langer-Crame" userId="6ec005be-9392-41a7-be3e-e5bf6434789f" providerId="ADAL" clId="{830AD49D-D7B1-4743-AC73-F3B65952173C}" dt="2022-11-24T13:52:03.084" v="1896" actId="20577"/>
          <ac:spMkLst>
            <pc:docMk/>
            <pc:sldMk cId="2387615643" sldId="308"/>
            <ac:spMk id="6" creationId="{1002BF96-E4DE-4654-89A9-B21446AEF3D6}"/>
          </ac:spMkLst>
        </pc:spChg>
      </pc:sldChg>
      <pc:sldChg chg="modSp mod">
        <pc:chgData name="Mark Langer-Crame" userId="6ec005be-9392-41a7-be3e-e5bf6434789f" providerId="ADAL" clId="{830AD49D-D7B1-4743-AC73-F3B65952173C}" dt="2022-11-24T14:30:22.178" v="2003" actId="1076"/>
        <pc:sldMkLst>
          <pc:docMk/>
          <pc:sldMk cId="3221120138" sldId="309"/>
        </pc:sldMkLst>
        <pc:spChg chg="mod">
          <ac:chgData name="Mark Langer-Crame" userId="6ec005be-9392-41a7-be3e-e5bf6434789f" providerId="ADAL" clId="{830AD49D-D7B1-4743-AC73-F3B65952173C}" dt="2022-11-24T14:30:22.178" v="2003" actId="1076"/>
          <ac:spMkLst>
            <pc:docMk/>
            <pc:sldMk cId="3221120138" sldId="309"/>
            <ac:spMk id="7" creationId="{7E286820-060A-4C41-A122-50471E05A381}"/>
          </ac:spMkLst>
        </pc:spChg>
      </pc:sldChg>
      <pc:sldChg chg="modSp mod">
        <pc:chgData name="Mark Langer-Crame" userId="6ec005be-9392-41a7-be3e-e5bf6434789f" providerId="ADAL" clId="{830AD49D-D7B1-4743-AC73-F3B65952173C}" dt="2022-11-24T14:21:51.018" v="1967" actId="27918"/>
        <pc:sldMkLst>
          <pc:docMk/>
          <pc:sldMk cId="4292712864" sldId="311"/>
        </pc:sldMkLst>
        <pc:spChg chg="mod">
          <ac:chgData name="Mark Langer-Crame" userId="6ec005be-9392-41a7-be3e-e5bf6434789f" providerId="ADAL" clId="{830AD49D-D7B1-4743-AC73-F3B65952173C}" dt="2022-11-24T13:08:20.263" v="622" actId="20577"/>
          <ac:spMkLst>
            <pc:docMk/>
            <pc:sldMk cId="4292712864" sldId="311"/>
            <ac:spMk id="2" creationId="{B9C1EE79-A8B9-434B-98C6-E0FE8B0D8DAD}"/>
          </ac:spMkLst>
        </pc:spChg>
        <pc:spChg chg="mod">
          <ac:chgData name="Mark Langer-Crame" userId="6ec005be-9392-41a7-be3e-e5bf6434789f" providerId="ADAL" clId="{830AD49D-D7B1-4743-AC73-F3B65952173C}" dt="2022-11-24T13:09:08.421" v="676" actId="20577"/>
          <ac:spMkLst>
            <pc:docMk/>
            <pc:sldMk cId="4292712864" sldId="311"/>
            <ac:spMk id="6" creationId="{B747660D-21F0-45AC-856F-F9E0DFEC0BB7}"/>
          </ac:spMkLst>
        </pc:spChg>
        <pc:graphicFrameChg chg="mod">
          <ac:chgData name="Mark Langer-Crame" userId="6ec005be-9392-41a7-be3e-e5bf6434789f" providerId="ADAL" clId="{830AD49D-D7B1-4743-AC73-F3B65952173C}" dt="2022-11-24T13:28:07.993" v="1056"/>
          <ac:graphicFrameMkLst>
            <pc:docMk/>
            <pc:sldMk cId="4292712864" sldId="311"/>
            <ac:graphicFrameMk id="5" creationId="{B5DA0F36-F249-4989-83D5-7E8BAE9642C2}"/>
          </ac:graphicFrameMkLst>
        </pc:graphicFrameChg>
      </pc:sldChg>
      <pc:sldChg chg="modSp mod">
        <pc:chgData name="Mark Langer-Crame" userId="6ec005be-9392-41a7-be3e-e5bf6434789f" providerId="ADAL" clId="{830AD49D-D7B1-4743-AC73-F3B65952173C}" dt="2022-11-24T13:21:29.016" v="928" actId="20577"/>
        <pc:sldMkLst>
          <pc:docMk/>
          <pc:sldMk cId="1170402183" sldId="312"/>
        </pc:sldMkLst>
        <pc:spChg chg="mod">
          <ac:chgData name="Mark Langer-Crame" userId="6ec005be-9392-41a7-be3e-e5bf6434789f" providerId="ADAL" clId="{830AD49D-D7B1-4743-AC73-F3B65952173C}" dt="2022-11-24T13:20:55.440" v="850" actId="20577"/>
          <ac:spMkLst>
            <pc:docMk/>
            <pc:sldMk cId="1170402183" sldId="312"/>
            <ac:spMk id="2" creationId="{72A83C8E-6372-4CE6-88BE-63E8B8922537}"/>
          </ac:spMkLst>
        </pc:spChg>
        <pc:spChg chg="mod">
          <ac:chgData name="Mark Langer-Crame" userId="6ec005be-9392-41a7-be3e-e5bf6434789f" providerId="ADAL" clId="{830AD49D-D7B1-4743-AC73-F3B65952173C}" dt="2022-11-24T13:21:29.016" v="928" actId="20577"/>
          <ac:spMkLst>
            <pc:docMk/>
            <pc:sldMk cId="1170402183" sldId="312"/>
            <ac:spMk id="7" creationId="{D2EDA545-53ED-4049-B371-F69646DF32DD}"/>
          </ac:spMkLst>
        </pc:spChg>
      </pc:sldChg>
      <pc:sldChg chg="modSp mod">
        <pc:chgData name="Mark Langer-Crame" userId="6ec005be-9392-41a7-be3e-e5bf6434789f" providerId="ADAL" clId="{830AD49D-D7B1-4743-AC73-F3B65952173C}" dt="2022-11-24T14:23:59.866" v="1981" actId="27918"/>
        <pc:sldMkLst>
          <pc:docMk/>
          <pc:sldMk cId="881198136" sldId="313"/>
        </pc:sldMkLst>
        <pc:spChg chg="mod">
          <ac:chgData name="Mark Langer-Crame" userId="6ec005be-9392-41a7-be3e-e5bf6434789f" providerId="ADAL" clId="{830AD49D-D7B1-4743-AC73-F3B65952173C}" dt="2022-11-24T13:21:59.355" v="949" actId="20577"/>
          <ac:spMkLst>
            <pc:docMk/>
            <pc:sldMk cId="881198136" sldId="313"/>
            <ac:spMk id="2" creationId="{BB6B3CAC-4ADF-4073-9832-D9B2BD9C0F29}"/>
          </ac:spMkLst>
        </pc:spChg>
        <pc:spChg chg="mod">
          <ac:chgData name="Mark Langer-Crame" userId="6ec005be-9392-41a7-be3e-e5bf6434789f" providerId="ADAL" clId="{830AD49D-D7B1-4743-AC73-F3B65952173C}" dt="2022-11-24T13:22:56.575" v="1021" actId="20577"/>
          <ac:spMkLst>
            <pc:docMk/>
            <pc:sldMk cId="881198136" sldId="313"/>
            <ac:spMk id="6" creationId="{8CAAD266-73ED-459D-8F4D-1496E066E0F4}"/>
          </ac:spMkLst>
        </pc:spChg>
        <pc:graphicFrameChg chg="mod">
          <ac:chgData name="Mark Langer-Crame" userId="6ec005be-9392-41a7-be3e-e5bf6434789f" providerId="ADAL" clId="{830AD49D-D7B1-4743-AC73-F3B65952173C}" dt="2022-11-24T13:23:37.592" v="1042" actId="20577"/>
          <ac:graphicFrameMkLst>
            <pc:docMk/>
            <pc:sldMk cId="881198136" sldId="313"/>
            <ac:graphicFrameMk id="5" creationId="{DFEE8C74-7138-4BC7-A7FD-683E925BF346}"/>
          </ac:graphicFrameMkLst>
        </pc:graphicFrameChg>
      </pc:sldChg>
      <pc:sldChg chg="modSp mod">
        <pc:chgData name="Mark Langer-Crame" userId="6ec005be-9392-41a7-be3e-e5bf6434789f" providerId="ADAL" clId="{830AD49D-D7B1-4743-AC73-F3B65952173C}" dt="2022-11-24T14:24:24.500" v="1983" actId="27918"/>
        <pc:sldMkLst>
          <pc:docMk/>
          <pc:sldMk cId="4262422419" sldId="314"/>
        </pc:sldMkLst>
        <pc:spChg chg="mod">
          <ac:chgData name="Mark Langer-Crame" userId="6ec005be-9392-41a7-be3e-e5bf6434789f" providerId="ADAL" clId="{830AD49D-D7B1-4743-AC73-F3B65952173C}" dt="2022-11-24T13:28:42.244" v="1072" actId="20577"/>
          <ac:spMkLst>
            <pc:docMk/>
            <pc:sldMk cId="4262422419" sldId="314"/>
            <ac:spMk id="6" creationId="{8CAAD266-73ED-459D-8F4D-1496E066E0F4}"/>
          </ac:spMkLst>
        </pc:spChg>
      </pc:sldChg>
      <pc:sldChg chg="modSp mod">
        <pc:chgData name="Mark Langer-Crame" userId="6ec005be-9392-41a7-be3e-e5bf6434789f" providerId="ADAL" clId="{830AD49D-D7B1-4743-AC73-F3B65952173C}" dt="2022-11-24T14:25:59.333" v="1987" actId="27918"/>
        <pc:sldMkLst>
          <pc:docMk/>
          <pc:sldMk cId="1146012150" sldId="315"/>
        </pc:sldMkLst>
        <pc:spChg chg="mod">
          <ac:chgData name="Mark Langer-Crame" userId="6ec005be-9392-41a7-be3e-e5bf6434789f" providerId="ADAL" clId="{830AD49D-D7B1-4743-AC73-F3B65952173C}" dt="2022-11-24T13:31:45.593" v="1228" actId="20577"/>
          <ac:spMkLst>
            <pc:docMk/>
            <pc:sldMk cId="1146012150" sldId="315"/>
            <ac:spMk id="6" creationId="{CD6A9824-0541-41AA-A570-9952E541C2B0}"/>
          </ac:spMkLst>
        </pc:spChg>
        <pc:graphicFrameChg chg="mod">
          <ac:chgData name="Mark Langer-Crame" userId="6ec005be-9392-41a7-be3e-e5bf6434789f" providerId="ADAL" clId="{830AD49D-D7B1-4743-AC73-F3B65952173C}" dt="2022-11-24T13:31:52.238" v="1240" actId="20577"/>
          <ac:graphicFrameMkLst>
            <pc:docMk/>
            <pc:sldMk cId="1146012150" sldId="315"/>
            <ac:graphicFrameMk id="8" creationId="{71ADF81C-8C88-904A-A79F-2FDB4B9503CA}"/>
          </ac:graphicFrameMkLst>
        </pc:graphicFrameChg>
      </pc:sldChg>
      <pc:sldChg chg="modSp mod">
        <pc:chgData name="Mark Langer-Crame" userId="6ec005be-9392-41a7-be3e-e5bf6434789f" providerId="ADAL" clId="{830AD49D-D7B1-4743-AC73-F3B65952173C}" dt="2022-11-24T14:26:23.499" v="1989" actId="27918"/>
        <pc:sldMkLst>
          <pc:docMk/>
          <pc:sldMk cId="705419668" sldId="316"/>
        </pc:sldMkLst>
        <pc:spChg chg="mod">
          <ac:chgData name="Mark Langer-Crame" userId="6ec005be-9392-41a7-be3e-e5bf6434789f" providerId="ADAL" clId="{830AD49D-D7B1-4743-AC73-F3B65952173C}" dt="2022-11-24T13:33:38.880" v="1281" actId="20577"/>
          <ac:spMkLst>
            <pc:docMk/>
            <pc:sldMk cId="705419668" sldId="316"/>
            <ac:spMk id="5" creationId="{0785C5D3-0279-4915-AA29-17B70C5F4A31}"/>
          </ac:spMkLst>
        </pc:spChg>
        <pc:spChg chg="mod">
          <ac:chgData name="Mark Langer-Crame" userId="6ec005be-9392-41a7-be3e-e5bf6434789f" providerId="ADAL" clId="{830AD49D-D7B1-4743-AC73-F3B65952173C}" dt="2022-11-24T13:33:22.658" v="1255" actId="20577"/>
          <ac:spMkLst>
            <pc:docMk/>
            <pc:sldMk cId="705419668" sldId="316"/>
            <ac:spMk id="7" creationId="{5395B14F-82BC-444D-830E-726FDB6FA939}"/>
          </ac:spMkLst>
        </pc:spChg>
        <pc:graphicFrameChg chg="mod">
          <ac:chgData name="Mark Langer-Crame" userId="6ec005be-9392-41a7-be3e-e5bf6434789f" providerId="ADAL" clId="{830AD49D-D7B1-4743-AC73-F3B65952173C}" dt="2022-11-24T13:37:25.294" v="1315" actId="255"/>
          <ac:graphicFrameMkLst>
            <pc:docMk/>
            <pc:sldMk cId="705419668" sldId="316"/>
            <ac:graphicFrameMk id="8" creationId="{C45D8FF2-A193-4E7F-B0EE-5BA69B29D4B3}"/>
          </ac:graphicFrameMkLst>
        </pc:graphicFrameChg>
      </pc:sldChg>
      <pc:sldChg chg="modSp mod">
        <pc:chgData name="Mark Langer-Crame" userId="6ec005be-9392-41a7-be3e-e5bf6434789f" providerId="ADAL" clId="{830AD49D-D7B1-4743-AC73-F3B65952173C}" dt="2022-11-24T14:26:51.277" v="1991" actId="27918"/>
        <pc:sldMkLst>
          <pc:docMk/>
          <pc:sldMk cId="2117588258" sldId="317"/>
        </pc:sldMkLst>
        <pc:spChg chg="mod">
          <ac:chgData name="Mark Langer-Crame" userId="6ec005be-9392-41a7-be3e-e5bf6434789f" providerId="ADAL" clId="{830AD49D-D7B1-4743-AC73-F3B65952173C}" dt="2022-11-24T13:37:54.810" v="1327" actId="20577"/>
          <ac:spMkLst>
            <pc:docMk/>
            <pc:sldMk cId="2117588258" sldId="317"/>
            <ac:spMk id="2" creationId="{F04FB155-7ADE-4F6B-B92B-95484F9529AE}"/>
          </ac:spMkLst>
        </pc:spChg>
        <pc:spChg chg="mod">
          <ac:chgData name="Mark Langer-Crame" userId="6ec005be-9392-41a7-be3e-e5bf6434789f" providerId="ADAL" clId="{830AD49D-D7B1-4743-AC73-F3B65952173C}" dt="2022-11-24T13:38:14.520" v="1356" actId="20577"/>
          <ac:spMkLst>
            <pc:docMk/>
            <pc:sldMk cId="2117588258" sldId="317"/>
            <ac:spMk id="6" creationId="{B15ABF82-041C-4C09-A167-5E8AE36090F6}"/>
          </ac:spMkLst>
        </pc:spChg>
        <pc:graphicFrameChg chg="mod">
          <ac:chgData name="Mark Langer-Crame" userId="6ec005be-9392-41a7-be3e-e5bf6434789f" providerId="ADAL" clId="{830AD49D-D7B1-4743-AC73-F3B65952173C}" dt="2022-11-24T13:38:22.738" v="1371" actId="20577"/>
          <ac:graphicFrameMkLst>
            <pc:docMk/>
            <pc:sldMk cId="2117588258" sldId="317"/>
            <ac:graphicFrameMk id="5" creationId="{126C0B86-BFAF-4A2C-AA50-127657EDEB80}"/>
          </ac:graphicFrameMkLst>
        </pc:graphicFrameChg>
      </pc:sldChg>
      <pc:sldChg chg="modSp mod">
        <pc:chgData name="Mark Langer-Crame" userId="6ec005be-9392-41a7-be3e-e5bf6434789f" providerId="ADAL" clId="{830AD49D-D7B1-4743-AC73-F3B65952173C}" dt="2022-11-24T14:29:18.480" v="2000" actId="27918"/>
        <pc:sldMkLst>
          <pc:docMk/>
          <pc:sldMk cId="3790277358" sldId="318"/>
        </pc:sldMkLst>
        <pc:spChg chg="mod">
          <ac:chgData name="Mark Langer-Crame" userId="6ec005be-9392-41a7-be3e-e5bf6434789f" providerId="ADAL" clId="{830AD49D-D7B1-4743-AC73-F3B65952173C}" dt="2022-11-24T13:47:53.610" v="1750" actId="20577"/>
          <ac:spMkLst>
            <pc:docMk/>
            <pc:sldMk cId="3790277358" sldId="318"/>
            <ac:spMk id="3" creationId="{915ECFB5-1975-4409-AA9D-58AFCA1A031C}"/>
          </ac:spMkLst>
        </pc:spChg>
      </pc:sldChg>
      <pc:sldChg chg="modSp mod">
        <pc:chgData name="Mark Langer-Crame" userId="6ec005be-9392-41a7-be3e-e5bf6434789f" providerId="ADAL" clId="{830AD49D-D7B1-4743-AC73-F3B65952173C}" dt="2022-11-24T13:07:09.008" v="580" actId="20577"/>
        <pc:sldMkLst>
          <pc:docMk/>
          <pc:sldMk cId="765314703" sldId="319"/>
        </pc:sldMkLst>
        <pc:spChg chg="mod">
          <ac:chgData name="Mark Langer-Crame" userId="6ec005be-9392-41a7-be3e-e5bf6434789f" providerId="ADAL" clId="{830AD49D-D7B1-4743-AC73-F3B65952173C}" dt="2022-11-24T13:07:09.008" v="580" actId="20577"/>
          <ac:spMkLst>
            <pc:docMk/>
            <pc:sldMk cId="765314703" sldId="319"/>
            <ac:spMk id="6" creationId="{0DF107C5-DE13-461A-B545-F872154370C4}"/>
          </ac:spMkLst>
        </pc:spChg>
        <pc:graphicFrameChg chg="modGraphic">
          <ac:chgData name="Mark Langer-Crame" userId="6ec005be-9392-41a7-be3e-e5bf6434789f" providerId="ADAL" clId="{830AD49D-D7B1-4743-AC73-F3B65952173C}" dt="2022-11-24T13:06:12.153" v="561" actId="20577"/>
          <ac:graphicFrameMkLst>
            <pc:docMk/>
            <pc:sldMk cId="765314703" sldId="319"/>
            <ac:graphicFrameMk id="7" creationId="{ADCDDBC7-17AC-4721-976E-423CD96C0A94}"/>
          </ac:graphicFrameMkLst>
        </pc:graphicFrameChg>
      </pc:sldChg>
      <pc:sldChg chg="modSp mod">
        <pc:chgData name="Mark Langer-Crame" userId="6ec005be-9392-41a7-be3e-e5bf6434789f" providerId="ADAL" clId="{830AD49D-D7B1-4743-AC73-F3B65952173C}" dt="2022-11-24T14:23:19.671" v="1979" actId="20577"/>
        <pc:sldMkLst>
          <pc:docMk/>
          <pc:sldMk cId="2200606320" sldId="321"/>
        </pc:sldMkLst>
        <pc:spChg chg="mod">
          <ac:chgData name="Mark Langer-Crame" userId="6ec005be-9392-41a7-be3e-e5bf6434789f" providerId="ADAL" clId="{830AD49D-D7B1-4743-AC73-F3B65952173C}" dt="2022-11-24T14:23:19.671" v="1979" actId="20577"/>
          <ac:spMkLst>
            <pc:docMk/>
            <pc:sldMk cId="2200606320" sldId="321"/>
            <ac:spMk id="6" creationId="{0DF107C5-DE13-461A-B545-F872154370C4}"/>
          </ac:spMkLst>
        </pc:spChg>
      </pc:sldChg>
      <pc:sldChg chg="modSp mod">
        <pc:chgData name="Mark Langer-Crame" userId="6ec005be-9392-41a7-be3e-e5bf6434789f" providerId="ADAL" clId="{830AD49D-D7B1-4743-AC73-F3B65952173C}" dt="2022-11-24T14:27:48.188" v="1994" actId="27918"/>
        <pc:sldMkLst>
          <pc:docMk/>
          <pc:sldMk cId="2172756060" sldId="322"/>
        </pc:sldMkLst>
        <pc:spChg chg="mod">
          <ac:chgData name="Mark Langer-Crame" userId="6ec005be-9392-41a7-be3e-e5bf6434789f" providerId="ADAL" clId="{830AD49D-D7B1-4743-AC73-F3B65952173C}" dt="2022-11-24T14:27:38.951" v="1992" actId="113"/>
          <ac:spMkLst>
            <pc:docMk/>
            <pc:sldMk cId="2172756060" sldId="322"/>
            <ac:spMk id="6" creationId="{8CAAD266-73ED-459D-8F4D-1496E066E0F4}"/>
          </ac:spMkLst>
        </pc:spChg>
      </pc:sldChg>
      <pc:sldChg chg="modSp mod">
        <pc:chgData name="Mark Langer-Crame" userId="6ec005be-9392-41a7-be3e-e5bf6434789f" providerId="ADAL" clId="{830AD49D-D7B1-4743-AC73-F3B65952173C}" dt="2022-11-24T14:25:24.555" v="1985" actId="27918"/>
        <pc:sldMkLst>
          <pc:docMk/>
          <pc:sldMk cId="2259611663" sldId="323"/>
        </pc:sldMkLst>
        <pc:spChg chg="mod">
          <ac:chgData name="Mark Langer-Crame" userId="6ec005be-9392-41a7-be3e-e5bf6434789f" providerId="ADAL" clId="{830AD49D-D7B1-4743-AC73-F3B65952173C}" dt="2022-11-24T13:29:26.058" v="1104" actId="20577"/>
          <ac:spMkLst>
            <pc:docMk/>
            <pc:sldMk cId="2259611663" sldId="323"/>
            <ac:spMk id="2" creationId="{BB6B3CAC-4ADF-4073-9832-D9B2BD9C0F29}"/>
          </ac:spMkLst>
        </pc:spChg>
        <pc:spChg chg="mod">
          <ac:chgData name="Mark Langer-Crame" userId="6ec005be-9392-41a7-be3e-e5bf6434789f" providerId="ADAL" clId="{830AD49D-D7B1-4743-AC73-F3B65952173C}" dt="2022-11-24T13:29:56.270" v="1171" actId="20577"/>
          <ac:spMkLst>
            <pc:docMk/>
            <pc:sldMk cId="2259611663" sldId="323"/>
            <ac:spMk id="6" creationId="{8CAAD266-73ED-459D-8F4D-1496E066E0F4}"/>
          </ac:spMkLst>
        </pc:spChg>
        <pc:graphicFrameChg chg="mod">
          <ac:chgData name="Mark Langer-Crame" userId="6ec005be-9392-41a7-be3e-e5bf6434789f" providerId="ADAL" clId="{830AD49D-D7B1-4743-AC73-F3B65952173C}" dt="2022-11-24T13:31:19.131" v="1175" actId="255"/>
          <ac:graphicFrameMkLst>
            <pc:docMk/>
            <pc:sldMk cId="2259611663" sldId="323"/>
            <ac:graphicFrameMk id="8" creationId="{EBAA2D4D-2AEE-D842-A9D2-5C5C98C64F3B}"/>
          </ac:graphicFrameMkLst>
        </pc:graphicFrameChg>
      </pc:sldChg>
      <pc:sldChg chg="modSp mod">
        <pc:chgData name="Mark Langer-Crame" userId="6ec005be-9392-41a7-be3e-e5bf6434789f" providerId="ADAL" clId="{830AD49D-D7B1-4743-AC73-F3B65952173C}" dt="2022-11-24T13:42:26.629" v="1624" actId="20577"/>
        <pc:sldMkLst>
          <pc:docMk/>
          <pc:sldMk cId="89503767" sldId="324"/>
        </pc:sldMkLst>
        <pc:spChg chg="mod">
          <ac:chgData name="Mark Langer-Crame" userId="6ec005be-9392-41a7-be3e-e5bf6434789f" providerId="ADAL" clId="{830AD49D-D7B1-4743-AC73-F3B65952173C}" dt="2022-11-24T13:41:52.782" v="1490" actId="20577"/>
          <ac:spMkLst>
            <pc:docMk/>
            <pc:sldMk cId="89503767" sldId="324"/>
            <ac:spMk id="2" creationId="{F9C12A45-C55B-43D4-8D52-AA39DEFB1B11}"/>
          </ac:spMkLst>
        </pc:spChg>
        <pc:spChg chg="mod">
          <ac:chgData name="Mark Langer-Crame" userId="6ec005be-9392-41a7-be3e-e5bf6434789f" providerId="ADAL" clId="{830AD49D-D7B1-4743-AC73-F3B65952173C}" dt="2022-11-24T13:42:26.629" v="1624" actId="20577"/>
          <ac:spMkLst>
            <pc:docMk/>
            <pc:sldMk cId="89503767" sldId="324"/>
            <ac:spMk id="6" creationId="{1002BF96-E4DE-4654-89A9-B21446AEF3D6}"/>
          </ac:spMkLst>
        </pc:spChg>
      </pc:sldChg>
      <pc:sldChg chg="modSp add mod">
        <pc:chgData name="Mark Langer-Crame" userId="6ec005be-9392-41a7-be3e-e5bf6434789f" providerId="ADAL" clId="{830AD49D-D7B1-4743-AC73-F3B65952173C}" dt="2022-11-24T14:22:45.032" v="1970" actId="27918"/>
        <pc:sldMkLst>
          <pc:docMk/>
          <pc:sldMk cId="4245090857" sldId="325"/>
        </pc:sldMkLst>
        <pc:spChg chg="mod">
          <ac:chgData name="Mark Langer-Crame" userId="6ec005be-9392-41a7-be3e-e5bf6434789f" providerId="ADAL" clId="{830AD49D-D7B1-4743-AC73-F3B65952173C}" dt="2022-11-24T14:22:16.986" v="1968" actId="1076"/>
          <ac:spMkLst>
            <pc:docMk/>
            <pc:sldMk cId="4245090857" sldId="325"/>
            <ac:spMk id="2" creationId="{B9C1EE79-A8B9-434B-98C6-E0FE8B0D8DAD}"/>
          </ac:spMkLst>
        </pc:spChg>
        <pc:spChg chg="mod">
          <ac:chgData name="Mark Langer-Crame" userId="6ec005be-9392-41a7-be3e-e5bf6434789f" providerId="ADAL" clId="{830AD49D-D7B1-4743-AC73-F3B65952173C}" dt="2022-11-24T13:17:32.044" v="791" actId="20577"/>
          <ac:spMkLst>
            <pc:docMk/>
            <pc:sldMk cId="4245090857" sldId="325"/>
            <ac:spMk id="6" creationId="{B747660D-21F0-45AC-856F-F9E0DFEC0BB7}"/>
          </ac:spMkLst>
        </pc:spChg>
        <pc:graphicFrameChg chg="mod">
          <ac:chgData name="Mark Langer-Crame" userId="6ec005be-9392-41a7-be3e-e5bf6434789f" providerId="ADAL" clId="{830AD49D-D7B1-4743-AC73-F3B65952173C}" dt="2022-11-24T13:17:23.512" v="789"/>
          <ac:graphicFrameMkLst>
            <pc:docMk/>
            <pc:sldMk cId="4245090857" sldId="325"/>
            <ac:graphicFrameMk id="5" creationId="{B5DA0F36-F249-4989-83D5-7E8BAE9642C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1"/>
          <c:order val="0"/>
          <c:spPr>
            <a:ln w="12700" cap="flat" cmpd="sng" algn="ctr">
              <a:solidFill>
                <a:srgbClr val="F8A800"/>
              </a:solidFill>
              <a:prstDash val="solid"/>
              <a:miter lim="800000"/>
            </a:ln>
            <a:effectLst/>
          </c:spPr>
          <c:marker>
            <c:symbol val="none"/>
          </c:marker>
          <c:dLbls>
            <c:spPr>
              <a:solidFill>
                <a:schemeClr val="accent2">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'Key metrics summary (slide 4)'!$C$8:$C$16</c:f>
              <c:strCache>
                <c:ptCount val="9"/>
                <c:pt idx="0">
                  <c:v>Supported to use own devices</c:v>
                </c:pt>
                <c:pt idx="1">
                  <c:v>Support access to online platforms/services off campus</c:v>
                </c:pt>
                <c:pt idx="2">
                  <c:v>Comfortable how their data was collected/used</c:v>
                </c:pt>
                <c:pt idx="3">
                  <c:v>Quality of the online working environment for research</c:v>
                </c:pt>
                <c:pt idx="4">
                  <c:v>Use of digital resources was convenient</c:v>
                </c:pt>
                <c:pt idx="5">
                  <c:v>Use of digital resources enabled them to make progress in their research</c:v>
                </c:pt>
                <c:pt idx="6">
                  <c:v>Use of digital resources allowed them to assess student/learners fairly</c:v>
                </c:pt>
                <c:pt idx="7">
                  <c:v>Provided formal recognition, accreditation/certification for digital skills </c:v>
                </c:pt>
                <c:pt idx="8">
                  <c:v>Supported to work effectively online</c:v>
                </c:pt>
              </c:strCache>
            </c:strRef>
          </c:cat>
          <c:val>
            <c:numRef>
              <c:f>'Key metrics summary (slide 4)'!$D$8:$D$16</c:f>
              <c:numCache>
                <c:formatCode>0%</c:formatCode>
                <c:ptCount val="9"/>
                <c:pt idx="0">
                  <c:v>0.5</c:v>
                </c:pt>
                <c:pt idx="1">
                  <c:v>0.5</c:v>
                </c:pt>
                <c:pt idx="2">
                  <c:v>0.5</c:v>
                </c:pt>
                <c:pt idx="3">
                  <c:v>0.5</c:v>
                </c:pt>
                <c:pt idx="4">
                  <c:v>0.5</c:v>
                </c:pt>
                <c:pt idx="5">
                  <c:v>0.5</c:v>
                </c:pt>
                <c:pt idx="6">
                  <c:v>0.5</c:v>
                </c:pt>
                <c:pt idx="7">
                  <c:v>0.5</c:v>
                </c:pt>
                <c:pt idx="8">
                  <c:v>0.5</c:v>
                </c:pt>
              </c:numCache>
            </c:numRef>
          </c:val>
          <c:extLst>
            <c:ext xmlns:c16="http://schemas.microsoft.com/office/drawing/2014/chart" uri="{C3380CC4-5D6E-409C-BE32-E72D297353CC}">
              <c16:uniqueId val="{00000000-EA81-4840-B459-55312AC342D7}"/>
            </c:ext>
          </c:extLst>
        </c:ser>
        <c:dLbls>
          <c:showLegendKey val="0"/>
          <c:showVal val="0"/>
          <c:showCatName val="0"/>
          <c:showSerName val="0"/>
          <c:showPercent val="0"/>
          <c:showBubbleSize val="0"/>
        </c:dLbls>
        <c:axId val="693082816"/>
        <c:axId val="693084512"/>
      </c:radarChart>
      <c:catAx>
        <c:axId val="693082816"/>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93084512"/>
        <c:crosses val="autoZero"/>
        <c:auto val="1"/>
        <c:lblAlgn val="ctr"/>
        <c:lblOffset val="100"/>
        <c:noMultiLvlLbl val="0"/>
      </c:catAx>
      <c:valAx>
        <c:axId val="693084512"/>
        <c:scaling>
          <c:orientation val="minMax"/>
          <c:max val="1"/>
        </c:scaling>
        <c:delete val="1"/>
        <c:axPos val="l"/>
        <c:majorGridlines>
          <c:spPr>
            <a:ln w="9525" cap="flat" cmpd="sng" algn="ctr">
              <a:solidFill>
                <a:schemeClr val="tx1">
                  <a:lumMod val="15000"/>
                  <a:lumOff val="85000"/>
                </a:schemeClr>
              </a:solidFill>
              <a:prstDash val="solid"/>
              <a:round/>
            </a:ln>
            <a:effectLst/>
          </c:spPr>
        </c:majorGridlines>
        <c:numFmt formatCode="0%" sourceLinked="1"/>
        <c:majorTickMark val="out"/>
        <c:minorTickMark val="none"/>
        <c:tickLblPos val="nextTo"/>
        <c:crossAx val="693082816"/>
        <c:crosses val="autoZero"/>
        <c:crossBetween val="between"/>
        <c:majorUnit val="0.2"/>
      </c:valAx>
      <c:spPr>
        <a:noFill/>
        <a:ln>
          <a:noFill/>
        </a:ln>
        <a:effectLst/>
      </c:spPr>
    </c:plotArea>
    <c:plotVisOnly val="1"/>
    <c:dispBlanksAs val="gap"/>
    <c:showDLblsOverMax val="0"/>
    <c:extLst/>
  </c:chart>
  <c:spPr>
    <a:noFill/>
    <a:ln w="6350" cap="flat" cmpd="sng" algn="ctr">
      <a:noFill/>
      <a:prstDash val="solid"/>
      <a:round/>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0" i="0" u="none" strike="noStrike" baseline="0" dirty="0">
                <a:effectLst/>
              </a:rPr>
              <a:t>How much do you agree you were given the chance to be involved in decisions about your digital experience</a:t>
            </a:r>
            <a:endParaRPr lang="en-US" sz="1100" b="1" dirty="0">
              <a:solidFill>
                <a:schemeClr val="bg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'Quality online learn (slide 26)'!$E$7</c:f>
              <c:strCache>
                <c:ptCount val="1"/>
                <c:pt idx="0">
                  <c:v>How much do you agree you were given the chance to be involved in decisions about your digital experience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online learn (slide 26)'!$D$8:$D$10</c:f>
              <c:strCache>
                <c:ptCount val="3"/>
                <c:pt idx="0">
                  <c:v>Agree</c:v>
                </c:pt>
                <c:pt idx="1">
                  <c:v>Neutral </c:v>
                </c:pt>
                <c:pt idx="2">
                  <c:v>Disagree</c:v>
                </c:pt>
              </c:strCache>
            </c:strRef>
          </c:cat>
          <c:val>
            <c:numRef>
              <c:f>'Quality online learn (slide 26)'!$E$8:$E$10</c:f>
              <c:numCache>
                <c:formatCode>0%</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DF4B-406E-B062-791BE463F8CA}"/>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a:solidFill>
                  <a:schemeClr val="bg1"/>
                </a:solidFill>
                <a:latin typeface="Arial" panose="020B0604020202020204" pitchFamily="34" charset="0"/>
                <a:cs typeface="Arial" panose="020B0604020202020204" pitchFamily="34" charset="0"/>
              </a:rPr>
              <a:t>How much do you agree that we have provided:</a:t>
            </a:r>
            <a:endParaRPr lang="en-GB" sz="1100">
              <a:solidFill>
                <a:schemeClr val="bg1"/>
              </a:solidFill>
              <a:latin typeface="Arial" panose="020B0604020202020204" pitchFamily="34" charset="0"/>
              <a:cs typeface="Arial" panose="020B0604020202020204" pitchFamily="34" charset="0"/>
            </a:endParaRPr>
          </a:p>
        </c:rich>
      </c:tx>
      <c:layout>
        <c:manualLayout>
          <c:xMode val="edge"/>
          <c:yMode val="edge"/>
          <c:x val="0.26552590941912385"/>
          <c:y val="3.0320909155401362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stacked"/>
        <c:varyColors val="0"/>
        <c:ser>
          <c:idx val="0"/>
          <c:order val="0"/>
          <c:tx>
            <c:strRef>
              <c:f>'Digital skills (slide 28)'!$G$7</c:f>
              <c:strCache>
                <c:ptCount val="1"/>
                <c:pt idx="0">
                  <c:v>Agree</c:v>
                </c:pt>
              </c:strCache>
            </c:strRef>
          </c:tx>
          <c:spPr>
            <a:solidFill>
              <a:srgbClr val="8E15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28)'!$F$8:$F$12</c:f>
              <c:strCache>
                <c:ptCount val="5"/>
                <c:pt idx="0">
                  <c:v>Guidance about the digital skills needed in your research?</c:v>
                </c:pt>
                <c:pt idx="1">
                  <c:v>An assessment of your digital skills and training needs?</c:v>
                </c:pt>
                <c:pt idx="2">
                  <c:v>Time to explore new digital tools and approaches? </c:v>
                </c:pt>
                <c:pt idx="3">
                  <c:v>Formal recognition, accreditation or certification for your digital skills?</c:v>
                </c:pt>
                <c:pt idx="4">
                  <c:v>Development opportunities to build digital skills for future employment?</c:v>
                </c:pt>
              </c:strCache>
            </c:strRef>
          </c:cat>
          <c:val>
            <c:numRef>
              <c:f>'Digital skills (slide 28)'!$G$8:$G$12</c:f>
              <c:numCache>
                <c:formatCode>0%</c:formatCode>
                <c:ptCount val="5"/>
                <c:pt idx="0">
                  <c:v>0.41666666666666669</c:v>
                </c:pt>
                <c:pt idx="1">
                  <c:v>0.41666666666666669</c:v>
                </c:pt>
                <c:pt idx="2">
                  <c:v>0.41666666666666669</c:v>
                </c:pt>
                <c:pt idx="3">
                  <c:v>0.41666666666666669</c:v>
                </c:pt>
                <c:pt idx="4">
                  <c:v>0.41666666666666669</c:v>
                </c:pt>
              </c:numCache>
            </c:numRef>
          </c:val>
          <c:extLst>
            <c:ext xmlns:c16="http://schemas.microsoft.com/office/drawing/2014/chart" uri="{C3380CC4-5D6E-409C-BE32-E72D297353CC}">
              <c16:uniqueId val="{00000000-FEB9-40EB-8112-075BA25FC786}"/>
            </c:ext>
          </c:extLst>
        </c:ser>
        <c:ser>
          <c:idx val="1"/>
          <c:order val="1"/>
          <c:tx>
            <c:strRef>
              <c:f>'Digital skills (slide 28)'!$H$7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28)'!$F$8:$F$12</c:f>
              <c:strCache>
                <c:ptCount val="5"/>
                <c:pt idx="0">
                  <c:v>Guidance about the digital skills needed in your research?</c:v>
                </c:pt>
                <c:pt idx="1">
                  <c:v>An assessment of your digital skills and training needs?</c:v>
                </c:pt>
                <c:pt idx="2">
                  <c:v>Time to explore new digital tools and approaches? </c:v>
                </c:pt>
                <c:pt idx="3">
                  <c:v>Formal recognition, accreditation or certification for your digital skills?</c:v>
                </c:pt>
                <c:pt idx="4">
                  <c:v>Development opportunities to build digital skills for future employment?</c:v>
                </c:pt>
              </c:strCache>
            </c:strRef>
          </c:cat>
          <c:val>
            <c:numRef>
              <c:f>'Digital skills (slide 28)'!$H$8:$H$12</c:f>
              <c:numCache>
                <c:formatCode>0%</c:formatCode>
                <c:ptCount val="5"/>
                <c:pt idx="0">
                  <c:v>0.33333333333333331</c:v>
                </c:pt>
                <c:pt idx="1">
                  <c:v>0.33333333333333331</c:v>
                </c:pt>
                <c:pt idx="2">
                  <c:v>0.33333333333333331</c:v>
                </c:pt>
                <c:pt idx="3">
                  <c:v>0.33333333333333331</c:v>
                </c:pt>
                <c:pt idx="4">
                  <c:v>0.33333333333333331</c:v>
                </c:pt>
              </c:numCache>
            </c:numRef>
          </c:val>
          <c:extLst>
            <c:ext xmlns:c16="http://schemas.microsoft.com/office/drawing/2014/chart" uri="{C3380CC4-5D6E-409C-BE32-E72D297353CC}">
              <c16:uniqueId val="{00000001-FEB9-40EB-8112-075BA25FC786}"/>
            </c:ext>
          </c:extLst>
        </c:ser>
        <c:ser>
          <c:idx val="2"/>
          <c:order val="2"/>
          <c:tx>
            <c:strRef>
              <c:f>'Digital skills (slide 28)'!$I$7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'Digital skills (slide 28)'!$F$8:$F$12</c:f>
              <c:strCache>
                <c:ptCount val="5"/>
                <c:pt idx="0">
                  <c:v>Guidance about the digital skills needed in your research?</c:v>
                </c:pt>
                <c:pt idx="1">
                  <c:v>An assessment of your digital skills and training needs?</c:v>
                </c:pt>
                <c:pt idx="2">
                  <c:v>Time to explore new digital tools and approaches? </c:v>
                </c:pt>
                <c:pt idx="3">
                  <c:v>Formal recognition, accreditation or certification for your digital skills?</c:v>
                </c:pt>
                <c:pt idx="4">
                  <c:v>Development opportunities to build digital skills for future employment?</c:v>
                </c:pt>
              </c:strCache>
            </c:strRef>
          </c:cat>
          <c:val>
            <c:numRef>
              <c:f>'Digital skills (slide 28)'!$I$8:$I$12</c:f>
              <c:numCache>
                <c:formatCode>0%</c:formatCode>
                <c:ptCount val="5"/>
                <c:pt idx="0">
                  <c:v>0.25</c:v>
                </c:pt>
                <c:pt idx="1">
                  <c:v>0.25</c:v>
                </c:pt>
                <c:pt idx="2">
                  <c:v>0.25</c:v>
                </c:pt>
                <c:pt idx="3">
                  <c:v>0.25</c:v>
                </c:pt>
                <c:pt idx="4">
                  <c:v>0.25</c:v>
                </c:pt>
              </c:numCache>
            </c:numRef>
          </c:val>
          <c:extLst>
            <c:ext xmlns:c16="http://schemas.microsoft.com/office/drawing/2014/chart" uri="{C3380CC4-5D6E-409C-BE32-E72D297353CC}">
              <c16:uniqueId val="{00000002-FEB9-40EB-8112-075BA25FC786}"/>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Where do you go for help with online and digital skills?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'Online help (slide 29)'!$E$9:$E$17</c:f>
              <c:strCache>
                <c:ptCount val="9"/>
                <c:pt idx="0">
                  <c:v>Research lead or supervisor</c:v>
                </c:pt>
                <c:pt idx="1">
                  <c:v>Colleagues/peers</c:v>
                </c:pt>
                <c:pt idx="2">
                  <c:v>Library/learning resources staff</c:v>
                </c:pt>
                <c:pt idx="3">
                  <c:v>IT staff</c:v>
                </c:pt>
                <c:pt idx="4">
                  <c:v>Research support staff</c:v>
                </c:pt>
                <c:pt idx="5">
                  <c:v>Other professional staff</c:v>
                </c:pt>
                <c:pt idx="6">
                  <c:v>Friends and family</c:v>
                </c:pt>
                <c:pt idx="7">
                  <c:v>Online videos and resources</c:v>
                </c:pt>
                <c:pt idx="8">
                  <c:v>I don't look for help</c:v>
                </c:pt>
              </c:strCache>
            </c:strRef>
          </c:cat>
          <c:val>
            <c:numRef>
              <c:f>'Online help (slide 29)'!$F$9:$F$17</c:f>
              <c:numCache>
                <c:formatCode>0%</c:formatCode>
                <c:ptCount val="9"/>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numCache>
            </c:numRef>
          </c:val>
          <c:extLst>
            <c:ext xmlns:c16="http://schemas.microsoft.com/office/drawing/2014/chart" uri="{C3380CC4-5D6E-409C-BE32-E72D297353CC}">
              <c16:uniqueId val="{00000000-7AD5-4D9E-ABEB-0961D64C2459}"/>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a:solidFill>
                  <a:schemeClr val="bg1"/>
                </a:solidFill>
                <a:effectLst/>
                <a:latin typeface="Arial" panose="020B0604020202020204" pitchFamily="34" charset="0"/>
                <a:cs typeface="Arial" panose="020B0604020202020204" pitchFamily="34" charset="0"/>
              </a:rPr>
              <a:t>Which of these skills have we provided support or training for?  </a:t>
            </a:r>
            <a:r>
              <a:rPr lang="en-GB" sz="1100" b="0" i="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833513991095477"/>
          <c:y val="1.9592532955429807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'Skills help (slide 30)'!$E$9:$E$22</c:f>
              <c:strCache>
                <c:ptCount val="14"/>
                <c:pt idx="0">
                  <c:v>Basic IT skills</c:v>
                </c:pt>
                <c:pt idx="1">
                  <c:v>Online research methods</c:v>
                </c:pt>
                <c:pt idx="2">
                  <c:v>Specialist software for your subject/role</c:v>
                </c:pt>
                <c:pt idx="3">
                  <c:v>Handling digital information, data and media</c:v>
                </c:pt>
                <c:pt idx="4">
                  <c:v>Data analysis</c:v>
                </c:pt>
                <c:pt idx="5">
                  <c:v>Coding or scripting</c:v>
                </c:pt>
                <c:pt idx="6">
                  <c:v>Creating accessible digital content</c:v>
                </c:pt>
                <c:pt idx="7">
                  <c:v>Managing social media or public web pages</c:v>
                </c:pt>
                <c:pt idx="8">
                  <c:v>Participating in digital assessments</c:v>
                </c:pt>
                <c:pt idx="9">
                  <c:v>Online publishing</c:v>
                </c:pt>
                <c:pt idx="10">
                  <c:v>Behaving safely and respectfully online</c:v>
                </c:pt>
                <c:pt idx="11">
                  <c:v>Keeping data secure</c:v>
                </c:pt>
                <c:pt idx="12">
                  <c:v>Digital copyright, IPR and licensing</c:v>
                </c:pt>
                <c:pt idx="13">
                  <c:v>None of these</c:v>
                </c:pt>
              </c:strCache>
            </c:strRef>
          </c:cat>
          <c:val>
            <c:numRef>
              <c:f>'Skills help (slide 30)'!$F$9:$F$22</c:f>
              <c:numCache>
                <c:formatCode>0%</c:formatCode>
                <c:ptCount val="14"/>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pt idx="10">
                  <c:v>0.83333333333333337</c:v>
                </c:pt>
                <c:pt idx="11">
                  <c:v>0.83333333333333337</c:v>
                </c:pt>
                <c:pt idx="12">
                  <c:v>0.83333333333333337</c:v>
                </c:pt>
                <c:pt idx="13">
                  <c:v>0.83333333333333337</c:v>
                </c:pt>
              </c:numCache>
            </c:numRef>
          </c:val>
          <c:extLst>
            <c:ext xmlns:c16="http://schemas.microsoft.com/office/drawing/2014/chart" uri="{C3380CC4-5D6E-409C-BE32-E72D297353CC}">
              <c16:uniqueId val="{00000000-AEB7-4D1C-953C-789D902E137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000" b="1" dirty="0">
                <a:solidFill>
                  <a:schemeClr val="bg1"/>
                </a:solidFill>
                <a:latin typeface="Arial" panose="020B0604020202020204" pitchFamily="34" charset="0"/>
                <a:cs typeface="Arial" panose="020B0604020202020204" pitchFamily="34" charset="0"/>
              </a:rPr>
              <a:t>Overall, how well do we support you to work effectively online?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'Support learn (slide 31)'!$E$7</c:f>
              <c:strCache>
                <c:ptCount val="1"/>
                <c:pt idx="0">
                  <c:v>Overall, how well do we support you to work effectively online?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'Support learn (slide 31)'!$D$8:$D$14</c:f>
              <c:strCache>
                <c:ptCount val="7"/>
                <c:pt idx="0">
                  <c:v>Best imaginable</c:v>
                </c:pt>
                <c:pt idx="1">
                  <c:v>Excellent</c:v>
                </c:pt>
                <c:pt idx="2">
                  <c:v>Good</c:v>
                </c:pt>
                <c:pt idx="3">
                  <c:v>Average</c:v>
                </c:pt>
                <c:pt idx="4">
                  <c:v>Poor</c:v>
                </c:pt>
                <c:pt idx="5">
                  <c:v>Awful</c:v>
                </c:pt>
                <c:pt idx="6">
                  <c:v>Worst imaginable</c:v>
                </c:pt>
              </c:strCache>
            </c:strRef>
          </c:cat>
          <c:val>
            <c:numRef>
              <c:f>'Support learn (slide 31)'!$E$8:$E$14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80DC-41A9-99B4-2A0E43A70EE1}"/>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US" sz="1100" b="1" i="0" u="none" strike="noStrike" cap="none" baseline="0" dirty="0">
                <a:effectLst/>
              </a:rPr>
              <a:t>Which of these best describes you? (select one option)</a:t>
            </a:r>
            <a:endParaRPr lang="en-GB" sz="1100" b="1" i="0" dirty="0">
              <a:solidFill>
                <a:schemeClr val="bg1"/>
              </a:solidFill>
              <a:effectLst/>
              <a:latin typeface="Arial" panose="020B0604020202020204" pitchFamily="34" charset="0"/>
              <a:cs typeface="Arial" panose="020B0604020202020204" pitchFamily="34" charset="0"/>
            </a:endParaRPr>
          </a:p>
        </c:rich>
      </c:tx>
      <c:layout>
        <c:manualLayout>
          <c:xMode val="edge"/>
          <c:yMode val="edge"/>
          <c:x val="0.27721156716613654"/>
          <c:y val="3.2031106481040093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2986472554045186"/>
          <c:y val="2.6212448173305213E-2"/>
          <c:w val="0.7663459231066998"/>
          <c:h val="0.83170514679787277"/>
        </c:manualLayout>
      </c:layout>
      <c:barChart>
        <c:barDir val="col"/>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'Devices used (slide 11)'!$D$10:$D$13</c:f>
              <c:strCache>
                <c:ptCount val="4"/>
                <c:pt idx="0">
                  <c:v>R1: First stage researcher (up to PhD)</c:v>
                </c:pt>
                <c:pt idx="1">
                  <c:v>R2: Recognised researcher (post-doc or equivalent, not fully independent)</c:v>
                </c:pt>
                <c:pt idx="2">
                  <c:v>R3: Established researcher (fully independent)</c:v>
                </c:pt>
                <c:pt idx="3">
                  <c:v>R4: Leading researcher (including PIs and team leaders)</c:v>
                </c:pt>
              </c:strCache>
            </c:strRef>
          </c:cat>
          <c:val>
            <c:numRef>
              <c:f>'Devices used (slide 11)'!$E$10:$E$13</c:f>
              <c:numCache>
                <c:formatCode>0%</c:formatCode>
                <c:ptCount val="4"/>
                <c:pt idx="0">
                  <c:v>0.25</c:v>
                </c:pt>
                <c:pt idx="1">
                  <c:v>0.25</c:v>
                </c:pt>
                <c:pt idx="2">
                  <c:v>0.25</c:v>
                </c:pt>
                <c:pt idx="3">
                  <c:v>0.25</c:v>
                </c:pt>
              </c:numCache>
            </c:numRef>
          </c:val>
          <c:extLst>
            <c:ext xmlns:c16="http://schemas.microsoft.com/office/drawing/2014/chart" uri="{C3380CC4-5D6E-409C-BE32-E72D297353CC}">
              <c16:uniqueId val="{00000000-EBC3-4E91-9FC5-7D68DC1DA17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r"/>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GB" sz="1100" b="1" i="0" dirty="0">
                <a:solidFill>
                  <a:schemeClr val="bg1"/>
                </a:solidFill>
                <a:effectLst/>
                <a:latin typeface="Arial" panose="020B0604020202020204" pitchFamily="34" charset="0"/>
                <a:cs typeface="Arial" panose="020B0604020202020204" pitchFamily="34" charset="0"/>
              </a:rPr>
              <a:t>Which of these devices do you regularly use for research work? </a:t>
            </a:r>
            <a:r>
              <a:rPr lang="en-GB" sz="1100" b="0" i="0" dirty="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8115075581705309"/>
          <c:y val="1.7265003871741864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7929466184191057"/>
          <c:y val="0.12588377908475262"/>
          <c:w val="0.62070533815808948"/>
          <c:h val="0.83170514679787277"/>
        </c:manualLayout>
      </c:layout>
      <c:barChart>
        <c:barDir val="bar"/>
        <c:grouping val="clustered"/>
        <c:varyColors val="0"/>
        <c:ser>
          <c:idx val="0"/>
          <c:order val="0"/>
          <c:spPr>
            <a:solidFill>
              <a:schemeClr val="accent4"/>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'Devices used (slide 12)'!$E$9:$E$18</c:f>
              <c:strCache>
                <c:ptCount val="10"/>
                <c:pt idx="0">
                  <c:v>Desktop computer</c:v>
                </c:pt>
                <c:pt idx="1">
                  <c:v>Laptop</c:v>
                </c:pt>
                <c:pt idx="2">
                  <c:v>Tablet</c:v>
                </c:pt>
                <c:pt idx="3">
                  <c:v>Smartphone</c:v>
                </c:pt>
                <c:pt idx="4">
                  <c:v>Virtual reality (VR), VR headset or simulated environment/virtual machinery</c:v>
                </c:pt>
                <c:pt idx="5">
                  <c:v>Additional screen</c:v>
                </c:pt>
                <c:pt idx="6">
                  <c:v>Microphone or headset</c:v>
                </c:pt>
                <c:pt idx="7">
                  <c:v>Camera or webcam</c:v>
                </c:pt>
                <c:pt idx="8">
                  <c:v>Other</c:v>
                </c:pt>
                <c:pt idx="9">
                  <c:v>None</c:v>
                </c:pt>
              </c:strCache>
            </c:strRef>
          </c:cat>
          <c:val>
            <c:numRef>
              <c:f>'Devices used (slide 12)'!$F$9:$F$18</c:f>
              <c:numCache>
                <c:formatCode>0%</c:formatCode>
                <c:ptCount val="10"/>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numCache>
            </c:numRef>
          </c:val>
          <c:extLst>
            <c:ext xmlns:c16="http://schemas.microsoft.com/office/drawing/2014/chart" uri="{C3380CC4-5D6E-409C-BE32-E72D297353CC}">
              <c16:uniqueId val="{00000000-EBC3-4E91-9FC5-7D68DC1DA174}"/>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Overall, how would you rate the quality of the online environment for research?</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'Online environment (slide 17)'!$E$7</c:f>
              <c:strCache>
                <c:ptCount val="1"/>
                <c:pt idx="0">
                  <c:v>Overall, how would you rate the quality of the online environment for research?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'Online environment (slide 17)'!$D$8:$D$14</c:f>
              <c:strCache>
                <c:ptCount val="7"/>
                <c:pt idx="0">
                  <c:v>Best imaginable</c:v>
                </c:pt>
                <c:pt idx="1">
                  <c:v>Excellent</c:v>
                </c:pt>
                <c:pt idx="2">
                  <c:v>Good</c:v>
                </c:pt>
                <c:pt idx="3">
                  <c:v>Average</c:v>
                </c:pt>
                <c:pt idx="4">
                  <c:v>Poor</c:v>
                </c:pt>
                <c:pt idx="5">
                  <c:v>Awful</c:v>
                </c:pt>
                <c:pt idx="6">
                  <c:v>Worst imaginable</c:v>
                </c:pt>
              </c:strCache>
            </c:strRef>
          </c:cat>
          <c:val>
            <c:numRef>
              <c:f>'Online environment (slide 17)'!$E$8:$E$14</c:f>
              <c:numCache>
                <c:formatCode>0%</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00-79C2-44D0-8B12-BACC1EC4C9BC}"/>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What would you prefer us to invest in if funds were available?</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'Prefer invest (slide 18)'!$E$7</c:f>
              <c:strCache>
                <c:ptCount val="1"/>
                <c:pt idx="0">
                  <c:v>What would you prefer us to invest in?</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'Prefer invest (slide 18)'!$D$8:$D$12</c:f>
              <c:strCache>
                <c:ptCount val="5"/>
                <c:pt idx="0">
                  <c:v>More computers and devices</c:v>
                </c:pt>
                <c:pt idx="1">
                  <c:v>Upgrade platforms and systems</c:v>
                </c:pt>
                <c:pt idx="2">
                  <c:v>Specialist software for your research area</c:v>
                </c:pt>
                <c:pt idx="3">
                  <c:v>IT support</c:v>
                </c:pt>
                <c:pt idx="4">
                  <c:v>Digital content eg augmented/virtual reality or simulations</c:v>
                </c:pt>
              </c:strCache>
            </c:strRef>
          </c:cat>
          <c:val>
            <c:numRef>
              <c:f>'Prefer invest (slide 18)'!$E$8:$E$12</c:f>
              <c:numCache>
                <c:formatCode>0%</c:formatCode>
                <c:ptCount val="5"/>
                <c:pt idx="0">
                  <c:v>0.2</c:v>
                </c:pt>
                <c:pt idx="1">
                  <c:v>0.2</c:v>
                </c:pt>
                <c:pt idx="2">
                  <c:v>0.2</c:v>
                </c:pt>
                <c:pt idx="3">
                  <c:v>0.2</c:v>
                </c:pt>
                <c:pt idx="4">
                  <c:v>0.2</c:v>
                </c:pt>
              </c:numCache>
            </c:numRef>
          </c:val>
          <c:extLst>
            <c:ext xmlns:c16="http://schemas.microsoft.com/office/drawing/2014/chart" uri="{C3380CC4-5D6E-409C-BE32-E72D297353CC}">
              <c16:uniqueId val="{00000000-C9B0-400D-B7A0-990DF4013F7A}"/>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latin typeface="Arial" panose="020B0604020202020204" pitchFamily="34" charset="0"/>
                <a:cs typeface="Arial" panose="020B0604020202020204" pitchFamily="34" charset="0"/>
              </a:rPr>
              <a:t>Thinking about the current academic year:</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'Quality online learn (slide 19)'!$G$7</c:f>
              <c:strCache>
                <c:ptCount val="1"/>
                <c:pt idx="0">
                  <c:v>Where has your research taken place?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online learn (slide 19)'!$F$8:$F$10</c:f>
              <c:strCache>
                <c:ptCount val="3"/>
                <c:pt idx="0">
                  <c:v>Mainly on campus</c:v>
                </c:pt>
                <c:pt idx="1">
                  <c:v>A mix of on campus and online</c:v>
                </c:pt>
                <c:pt idx="2">
                  <c:v>Mainly online</c:v>
                </c:pt>
              </c:strCache>
            </c:strRef>
          </c:cat>
          <c:val>
            <c:numRef>
              <c:f>'Quality online learn (slide 19)'!$G$8:$G$10</c:f>
              <c:numCache>
                <c:formatCode>0%</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DF4B-406E-B062-791BE463F8CA}"/>
            </c:ext>
          </c:extLst>
        </c:ser>
        <c:ser>
          <c:idx val="1"/>
          <c:order val="1"/>
          <c:tx>
            <c:strRef>
              <c:f>'Quality online learn (slide 19)'!$H$7</c:f>
              <c:strCache>
                <c:ptCount val="1"/>
                <c:pt idx="0">
                  <c:v>How do you prefer to research?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online learn (slide 19)'!$F$8:$F$10</c:f>
              <c:strCache>
                <c:ptCount val="3"/>
                <c:pt idx="0">
                  <c:v>Mainly on campus</c:v>
                </c:pt>
                <c:pt idx="1">
                  <c:v>A mix of on campus and online</c:v>
                </c:pt>
                <c:pt idx="2">
                  <c:v>Mainly online</c:v>
                </c:pt>
              </c:strCache>
            </c:strRef>
          </c:cat>
          <c:val>
            <c:numRef>
              <c:f>'Quality online learn (slide 19)'!$H$8:$H$10</c:f>
              <c:numCache>
                <c:formatCode>0%</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B6AC-4B7A-AB12-392DE3205C3D}"/>
            </c:ext>
          </c:extLst>
        </c:ser>
        <c:dLbls>
          <c:showLegendKey val="0"/>
          <c:showVal val="0"/>
          <c:showCatName val="0"/>
          <c:showSerName val="0"/>
          <c:showPercent val="0"/>
          <c:showBubbleSize val="0"/>
        </c:dLbls>
        <c:gapWidth val="219"/>
        <c:overlap val="-27"/>
        <c:axId val="694646528"/>
        <c:axId val="718484144"/>
      </c:barChart>
      <c:catAx>
        <c:axId val="69464652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718484144"/>
        <c:crosses val="autoZero"/>
        <c:auto val="1"/>
        <c:lblAlgn val="ctr"/>
        <c:lblOffset val="100"/>
        <c:noMultiLvlLbl val="0"/>
      </c:catAx>
      <c:valAx>
        <c:axId val="718484144"/>
        <c:scaling>
          <c:orientation val="minMax"/>
        </c:scaling>
        <c:delete val="1"/>
        <c:axPos val="l"/>
        <c:numFmt formatCode="0%" sourceLinked="1"/>
        <c:majorTickMark val="none"/>
        <c:minorTickMark val="none"/>
        <c:tickLblPos val="nextTo"/>
        <c:crossAx val="694646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US" sz="1100" b="1" dirty="0">
                <a:solidFill>
                  <a:schemeClr val="bg1"/>
                </a:solidFill>
              </a:rPr>
              <a:t>Have any of these made it difficult for you to use digital technologies in your research</a:t>
            </a:r>
            <a:r>
              <a:rPr lang="en-US" sz="1100" b="1" baseline="0" dirty="0">
                <a:solidFill>
                  <a:schemeClr val="bg1"/>
                </a:solidFill>
              </a:rPr>
              <a:t> (</a:t>
            </a:r>
            <a:r>
              <a:rPr lang="en-US" sz="1100" b="0" baseline="0" dirty="0">
                <a:solidFill>
                  <a:schemeClr val="bg1"/>
                </a:solidFill>
              </a:rPr>
              <a:t>tic</a:t>
            </a:r>
            <a:r>
              <a:rPr lang="en-GB" sz="1100" b="0" dirty="0">
                <a:solidFill>
                  <a:schemeClr val="bg1"/>
                </a:solidFill>
              </a:rPr>
              <a:t>k all that apply)</a:t>
            </a:r>
          </a:p>
        </c:rich>
      </c:tx>
      <c:layout>
        <c:manualLayout>
          <c:xMode val="edge"/>
          <c:yMode val="edge"/>
          <c:x val="0.12836649038813469"/>
          <c:y val="2.8612398851833309E-2"/>
        </c:manualLayout>
      </c:layout>
      <c:overlay val="0"/>
      <c:spPr>
        <a:noFill/>
        <a:ln>
          <a:noFill/>
        </a:ln>
        <a:effectLst/>
      </c:spPr>
      <c:txPr>
        <a:bodyPr rot="0" spcFirstLastPara="1" vertOverflow="ellipsis" vert="horz" wrap="square" anchor="ctr" anchorCtr="1"/>
        <a:lstStyle/>
        <a:p>
          <a:pPr>
            <a:defRPr sz="1100" b="0"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'Difficulties (slide 21)'!$I$9</c:f>
              <c:strCache>
                <c:ptCount val="1"/>
                <c:pt idx="0">
                  <c:v>On campus</c:v>
                </c:pt>
              </c:strCache>
            </c:strRef>
          </c:tx>
          <c:spPr>
            <a:solidFill>
              <a:srgbClr val="0D224C"/>
            </a:solidFill>
            <a:ln w="9525" cap="flat" cmpd="sng" algn="ctr">
              <a:noFill/>
              <a:round/>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'Difficulties (slide 21)'!$H$10:$H$16</c:f>
              <c:strCache>
                <c:ptCount val="7"/>
                <c:pt idx="0">
                  <c:v>No suitable computer/device</c:v>
                </c:pt>
                <c:pt idx="1">
                  <c:v>No safe area to work</c:v>
                </c:pt>
                <c:pt idx="2">
                  <c:v>No private area to work</c:v>
                </c:pt>
                <c:pt idx="3">
                  <c:v>Poor wifi connection</c:v>
                </c:pt>
                <c:pt idx="4">
                  <c:v>Mobile data costs</c:v>
                </c:pt>
                <c:pt idx="5">
                  <c:v>Can't access the systems you need</c:v>
                </c:pt>
                <c:pt idx="6">
                  <c:v>No issues</c:v>
                </c:pt>
              </c:strCache>
            </c:strRef>
          </c:cat>
          <c:val>
            <c:numRef>
              <c:f>'Difficulties (slide 21)'!$I$10:$I$16</c:f>
              <c:numCache>
                <c:formatCode>0%</c:formatCode>
                <c:ptCount val="7"/>
                <c:pt idx="0">
                  <c:v>0.83333333333333337</c:v>
                </c:pt>
                <c:pt idx="1">
                  <c:v>0.83333333333333337</c:v>
                </c:pt>
                <c:pt idx="2">
                  <c:v>0.83333333333333337</c:v>
                </c:pt>
                <c:pt idx="3">
                  <c:v>0.83333333333333337</c:v>
                </c:pt>
                <c:pt idx="4">
                  <c:v>0.83333333333333337</c:v>
                </c:pt>
                <c:pt idx="5">
                  <c:v>0.83333333333333337</c:v>
                </c:pt>
                <c:pt idx="6">
                  <c:v>0.83333333333333337</c:v>
                </c:pt>
              </c:numCache>
            </c:numRef>
          </c:val>
          <c:extLst>
            <c:ext xmlns:c16="http://schemas.microsoft.com/office/drawing/2014/chart" uri="{C3380CC4-5D6E-409C-BE32-E72D297353CC}">
              <c16:uniqueId val="{00000000-E0DC-4247-9181-B3036ADC37D4}"/>
            </c:ext>
          </c:extLst>
        </c:ser>
        <c:ser>
          <c:idx val="1"/>
          <c:order val="1"/>
          <c:tx>
            <c:strRef>
              <c:f>'Difficulties (slide 21)'!$J$9</c:f>
              <c:strCache>
                <c:ptCount val="1"/>
                <c:pt idx="0">
                  <c:v>Off campus</c:v>
                </c:pt>
              </c:strCache>
            </c:strRef>
          </c:tx>
          <c:spPr>
            <a:gradFill rotWithShape="1">
              <a:gsLst>
                <a:gs pos="0">
                  <a:schemeClr val="accent5">
                    <a:shade val="76000"/>
                    <a:lumMod val="110000"/>
                    <a:satMod val="105000"/>
                    <a:tint val="67000"/>
                  </a:schemeClr>
                </a:gs>
                <a:gs pos="50000">
                  <a:schemeClr val="accent5">
                    <a:shade val="76000"/>
                    <a:lumMod val="105000"/>
                    <a:satMod val="103000"/>
                    <a:tint val="73000"/>
                  </a:schemeClr>
                </a:gs>
                <a:gs pos="100000">
                  <a:schemeClr val="accent5">
                    <a:shade val="76000"/>
                    <a:lumMod val="105000"/>
                    <a:satMod val="109000"/>
                    <a:tint val="81000"/>
                  </a:schemeClr>
                </a:gs>
              </a:gsLst>
              <a:lin ang="5400000" scaled="0"/>
            </a:gradFill>
            <a:ln w="9525" cap="flat" cmpd="sng" algn="ctr">
              <a:solidFill>
                <a:schemeClr val="accent5">
                  <a:shade val="76000"/>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'Difficulties (slide 21)'!$H$10:$H$16</c:f>
              <c:strCache>
                <c:ptCount val="7"/>
                <c:pt idx="0">
                  <c:v>No suitable computer/device</c:v>
                </c:pt>
                <c:pt idx="1">
                  <c:v>No safe area to work</c:v>
                </c:pt>
                <c:pt idx="2">
                  <c:v>No private area to work</c:v>
                </c:pt>
                <c:pt idx="3">
                  <c:v>Poor wifi connection</c:v>
                </c:pt>
                <c:pt idx="4">
                  <c:v>Mobile data costs</c:v>
                </c:pt>
                <c:pt idx="5">
                  <c:v>Can't access the systems you need</c:v>
                </c:pt>
                <c:pt idx="6">
                  <c:v>No issues</c:v>
                </c:pt>
              </c:strCache>
            </c:strRef>
          </c:cat>
          <c:val>
            <c:numRef>
              <c:f>'Difficulties (slide 21)'!$J$10:$J$16</c:f>
              <c:numCache>
                <c:formatCode>0%</c:formatCode>
                <c:ptCount val="7"/>
                <c:pt idx="0">
                  <c:v>0.83333333333333337</c:v>
                </c:pt>
                <c:pt idx="1">
                  <c:v>0.83333333333333337</c:v>
                </c:pt>
                <c:pt idx="2">
                  <c:v>0.83333333333333337</c:v>
                </c:pt>
                <c:pt idx="3">
                  <c:v>0.83333333333333337</c:v>
                </c:pt>
                <c:pt idx="4">
                  <c:v>0.83333333333333337</c:v>
                </c:pt>
                <c:pt idx="5">
                  <c:v>0.83333333333333337</c:v>
                </c:pt>
                <c:pt idx="6">
                  <c:v>0.83333333333333337</c:v>
                </c:pt>
              </c:numCache>
            </c:numRef>
          </c:val>
          <c:extLst>
            <c:ext xmlns:c16="http://schemas.microsoft.com/office/drawing/2014/chart" uri="{C3380CC4-5D6E-409C-BE32-E72D297353CC}">
              <c16:uniqueId val="{00000000-00C1-49E4-BA59-7B0AC90C0791}"/>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r>
              <a:rPr lang="en-US" sz="1100" b="1" i="0" dirty="0">
                <a:solidFill>
                  <a:schemeClr val="bg1"/>
                </a:solidFill>
                <a:effectLst/>
                <a:latin typeface="Arial" panose="020B0604020202020204" pitchFamily="34" charset="0"/>
                <a:cs typeface="Arial" panose="020B0604020202020204" pitchFamily="34" charset="0"/>
              </a:rPr>
              <a:t>In the last academic year, which of these activities have you engaged in as part of your research? </a:t>
            </a:r>
            <a:r>
              <a:rPr lang="en-GB" sz="1100" b="0" i="0" dirty="0">
                <a:solidFill>
                  <a:schemeClr val="bg1"/>
                </a:solidFill>
                <a:effectLst/>
                <a:latin typeface="Arial" panose="020B0604020202020204" pitchFamily="34" charset="0"/>
                <a:cs typeface="Arial" panose="020B0604020202020204" pitchFamily="34" charset="0"/>
              </a:rPr>
              <a:t>(tick all that apply)</a:t>
            </a:r>
          </a:p>
        </c:rich>
      </c:tx>
      <c:layout>
        <c:manualLayout>
          <c:xMode val="edge"/>
          <c:yMode val="edge"/>
          <c:x val="0.12836654389763877"/>
          <c:y val="2.4648101236326839E-2"/>
        </c:manualLayout>
      </c:layout>
      <c:overlay val="0"/>
      <c:spPr>
        <a:noFill/>
        <a:ln>
          <a:noFill/>
        </a:ln>
        <a:effectLst/>
      </c:spPr>
      <c:txPr>
        <a:bodyPr rot="0" spcFirstLastPara="1" vertOverflow="ellipsis" vert="horz" wrap="square" anchor="ctr" anchorCtr="1"/>
        <a:lstStyle/>
        <a:p>
          <a:pPr>
            <a:defRPr sz="1100" b="1" i="0" u="none" strike="noStrike" kern="1200" cap="none" spc="2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0D224C"/>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'Which activities (slide 22)'!$E$9:$E$25</c:f>
              <c:strCache>
                <c:ptCount val="17"/>
                <c:pt idx="0">
                  <c:v>Delivered a live online lecture, class, presentation or workshop</c:v>
                </c:pt>
                <c:pt idx="1">
                  <c:v>Delivered a recorded lecture or class</c:v>
                </c:pt>
                <c:pt idx="2">
                  <c:v>Watched a recorded lecture or class</c:v>
                </c:pt>
                <c:pt idx="3">
                  <c:v>Produced, uploaded or shared content onliine</c:v>
                </c:pt>
                <c:pt idx="4">
                  <c:v>Mixed face-to-face/online session </c:v>
                </c:pt>
                <c:pt idx="5">
                  <c:v>Computer-marked test/assessment</c:v>
                </c:pt>
                <c:pt idx="6">
                  <c:v>Online quizzes</c:v>
                </c:pt>
                <c:pt idx="7">
                  <c:v>Live polling</c:v>
                </c:pt>
                <c:pt idx="8">
                  <c:v>Online research</c:v>
                </c:pt>
                <c:pt idx="9">
                  <c:v>Online data collection</c:v>
                </c:pt>
                <c:pt idx="10">
                  <c:v>Take part/moderate online text-based discussion </c:v>
                </c:pt>
                <c:pt idx="11">
                  <c:v>Collaborated online </c:v>
                </c:pt>
                <c:pt idx="12">
                  <c:v>Virtual lab, practical or fieldwork</c:v>
                </c:pt>
                <c:pt idx="13">
                  <c:v>Online game or simulation</c:v>
                </c:pt>
                <c:pt idx="14">
                  <c:v>Computer-based modelling</c:v>
                </c:pt>
                <c:pt idx="15">
                  <c:v>Virtual/augmented or extended reality</c:v>
                </c:pt>
                <c:pt idx="16">
                  <c:v>None of these</c:v>
                </c:pt>
              </c:strCache>
            </c:strRef>
          </c:cat>
          <c:val>
            <c:numRef>
              <c:f>'Which activities (slide 22)'!$F$9:$F$25</c:f>
              <c:numCache>
                <c:formatCode>0%</c:formatCode>
                <c:ptCount val="17"/>
                <c:pt idx="0">
                  <c:v>0.83333333333333337</c:v>
                </c:pt>
                <c:pt idx="1">
                  <c:v>0.83333333333333337</c:v>
                </c:pt>
                <c:pt idx="2">
                  <c:v>0.83333333333333337</c:v>
                </c:pt>
                <c:pt idx="3">
                  <c:v>0.83333333333333337</c:v>
                </c:pt>
                <c:pt idx="4">
                  <c:v>0.83333333333333337</c:v>
                </c:pt>
                <c:pt idx="5">
                  <c:v>0.83333333333333337</c:v>
                </c:pt>
                <c:pt idx="6">
                  <c:v>0.83333333333333337</c:v>
                </c:pt>
                <c:pt idx="7">
                  <c:v>0.83333333333333337</c:v>
                </c:pt>
                <c:pt idx="8">
                  <c:v>0.83333333333333337</c:v>
                </c:pt>
                <c:pt idx="9">
                  <c:v>0.83333333333333337</c:v>
                </c:pt>
                <c:pt idx="10">
                  <c:v>0.83333333333333337</c:v>
                </c:pt>
                <c:pt idx="11">
                  <c:v>0.83333333333333337</c:v>
                </c:pt>
                <c:pt idx="12">
                  <c:v>0.83333333333333337</c:v>
                </c:pt>
                <c:pt idx="13">
                  <c:v>0.83333333333333337</c:v>
                </c:pt>
                <c:pt idx="14">
                  <c:v>0.83333333333333337</c:v>
                </c:pt>
                <c:pt idx="15">
                  <c:v>0.83333333333333337</c:v>
                </c:pt>
                <c:pt idx="16">
                  <c:v>0.83333333333333337</c:v>
                </c:pt>
              </c:numCache>
            </c:numRef>
          </c:val>
          <c:extLst>
            <c:ext xmlns:c16="http://schemas.microsoft.com/office/drawing/2014/chart" uri="{C3380CC4-5D6E-409C-BE32-E72D297353CC}">
              <c16:uniqueId val="{00000000-30FC-47AB-88CF-0F2CAF21F736}"/>
            </c:ext>
          </c:extLst>
        </c:ser>
        <c:dLbls>
          <c:showLegendKey val="0"/>
          <c:showVal val="0"/>
          <c:showCatName val="0"/>
          <c:showSerName val="0"/>
          <c:showPercent val="0"/>
          <c:showBubbleSize val="0"/>
        </c:dLbls>
        <c:gapWidth val="150"/>
        <c:axId val="648645696"/>
        <c:axId val="648718896"/>
      </c:barChart>
      <c:catAx>
        <c:axId val="648645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648718896"/>
        <c:crosses val="autoZero"/>
        <c:auto val="1"/>
        <c:lblAlgn val="ctr"/>
        <c:lblOffset val="100"/>
        <c:noMultiLvlLbl val="0"/>
      </c:catAx>
      <c:valAx>
        <c:axId val="648718896"/>
        <c:scaling>
          <c:orientation val="minMax"/>
        </c:scaling>
        <c:delete val="1"/>
        <c:axPos val="t"/>
        <c:numFmt formatCode="0%" sourceLinked="1"/>
        <c:majorTickMark val="none"/>
        <c:minorTickMark val="none"/>
        <c:tickLblPos val="nextTo"/>
        <c:crossAx val="64864569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r>
              <a:rPr lang="en-US" sz="1100" dirty="0">
                <a:solidFill>
                  <a:schemeClr val="bg1"/>
                </a:solidFill>
                <a:latin typeface="Arial" panose="020B0604020202020204" pitchFamily="34" charset="0"/>
                <a:cs typeface="Arial" panose="020B0604020202020204" pitchFamily="34" charset="0"/>
              </a:rPr>
              <a:t>How much do you agree that use of digital technologies in your research:</a:t>
            </a:r>
            <a:endParaRPr lang="en-GB" sz="1100" dirty="0">
              <a:solidFill>
                <a:schemeClr val="bg1"/>
              </a:solidFill>
              <a:latin typeface="Arial" panose="020B0604020202020204" pitchFamily="34" charset="0"/>
              <a:cs typeface="Arial" panose="020B0604020202020204" pitchFamily="34" charset="0"/>
            </a:endParaRPr>
          </a:p>
        </c:rich>
      </c:tx>
      <c:layout>
        <c:manualLayout>
          <c:xMode val="edge"/>
          <c:yMode val="edge"/>
          <c:x val="0.17057555097267274"/>
          <c:y val="2.9236614256194275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4989886184066844"/>
          <c:y val="0.14857719540550521"/>
          <c:w val="0.47663842858552047"/>
          <c:h val="0.74889642880064367"/>
        </c:manualLayout>
      </c:layout>
      <c:barChart>
        <c:barDir val="bar"/>
        <c:grouping val="stacked"/>
        <c:varyColors val="0"/>
        <c:ser>
          <c:idx val="0"/>
          <c:order val="0"/>
          <c:tx>
            <c:strRef>
              <c:f>'Learning online (slide 23)'!$G$7</c:f>
              <c:strCache>
                <c:ptCount val="1"/>
                <c:pt idx="0">
                  <c:v>Agree</c:v>
                </c:pt>
              </c:strCache>
            </c:strRef>
          </c:tx>
          <c:spPr>
            <a:solidFill>
              <a:srgbClr val="0D224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'Learning online (slide 23)'!$F$8:$F$12</c:f>
              <c:strCache>
                <c:ptCount val="5"/>
                <c:pt idx="0">
                  <c:v>Is convenient for you?</c:v>
                </c:pt>
                <c:pt idx="1">
                  <c:v>Allows you to work in the ways that you prefer?</c:v>
                </c:pt>
                <c:pt idx="2">
                  <c:v>Enables you to make good progress in your research</c:v>
                </c:pt>
                <c:pt idx="3">
                  <c:v>Makes you feel part of a community of researchers?</c:v>
                </c:pt>
                <c:pt idx="4">
                  <c:v>Allows you to assess students/learners fairly?</c:v>
                </c:pt>
              </c:strCache>
            </c:strRef>
          </c:cat>
          <c:val>
            <c:numRef>
              <c:f>'Learning online (slide 23)'!$G$8:$G$12</c:f>
              <c:numCache>
                <c:formatCode>0%</c:formatCode>
                <c:ptCount val="5"/>
                <c:pt idx="0">
                  <c:v>0.41666666666666669</c:v>
                </c:pt>
                <c:pt idx="1">
                  <c:v>0.41666666666666669</c:v>
                </c:pt>
                <c:pt idx="2">
                  <c:v>0.41666666666666669</c:v>
                </c:pt>
                <c:pt idx="3">
                  <c:v>0.41666666666666669</c:v>
                </c:pt>
                <c:pt idx="4">
                  <c:v>0.41666666666666669</c:v>
                </c:pt>
              </c:numCache>
            </c:numRef>
          </c:val>
          <c:extLst>
            <c:ext xmlns:c16="http://schemas.microsoft.com/office/drawing/2014/chart" uri="{C3380CC4-5D6E-409C-BE32-E72D297353CC}">
              <c16:uniqueId val="{00000000-6F5F-499F-A2BF-52D40340DB5A}"/>
            </c:ext>
          </c:extLst>
        </c:ser>
        <c:ser>
          <c:idx val="1"/>
          <c:order val="1"/>
          <c:tx>
            <c:strRef>
              <c:f>'Learning online (slide 23)'!$H$7</c:f>
              <c:strCache>
                <c:ptCount val="1"/>
                <c:pt idx="0">
                  <c:v>Neutral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'Learning online (slide 23)'!$F$8:$F$12</c:f>
              <c:strCache>
                <c:ptCount val="5"/>
                <c:pt idx="0">
                  <c:v>Is convenient for you?</c:v>
                </c:pt>
                <c:pt idx="1">
                  <c:v>Allows you to work in the ways that you prefer?</c:v>
                </c:pt>
                <c:pt idx="2">
                  <c:v>Enables you to make good progress in your research</c:v>
                </c:pt>
                <c:pt idx="3">
                  <c:v>Makes you feel part of a community of researchers?</c:v>
                </c:pt>
                <c:pt idx="4">
                  <c:v>Allows you to assess students/learners fairly?</c:v>
                </c:pt>
              </c:strCache>
            </c:strRef>
          </c:cat>
          <c:val>
            <c:numRef>
              <c:f>'Learning online (slide 23)'!$H$8:$H$12</c:f>
              <c:numCache>
                <c:formatCode>0%</c:formatCode>
                <c:ptCount val="5"/>
                <c:pt idx="0">
                  <c:v>0.33333333333333331</c:v>
                </c:pt>
                <c:pt idx="1">
                  <c:v>0.33333333333333331</c:v>
                </c:pt>
                <c:pt idx="2">
                  <c:v>0.33333333333333331</c:v>
                </c:pt>
                <c:pt idx="3">
                  <c:v>0.33333333333333331</c:v>
                </c:pt>
                <c:pt idx="4">
                  <c:v>0.33333333333333331</c:v>
                </c:pt>
              </c:numCache>
            </c:numRef>
          </c:val>
          <c:extLst>
            <c:ext xmlns:c16="http://schemas.microsoft.com/office/drawing/2014/chart" uri="{C3380CC4-5D6E-409C-BE32-E72D297353CC}">
              <c16:uniqueId val="{00000001-6F5F-499F-A2BF-52D40340DB5A}"/>
            </c:ext>
          </c:extLst>
        </c:ser>
        <c:ser>
          <c:idx val="2"/>
          <c:order val="2"/>
          <c:tx>
            <c:strRef>
              <c:f>'Learning online (slide 23)'!$I$7</c:f>
              <c:strCache>
                <c:ptCount val="1"/>
                <c:pt idx="0">
                  <c:v>Disagree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'Learning online (slide 23)'!$F$8:$F$12</c:f>
              <c:strCache>
                <c:ptCount val="5"/>
                <c:pt idx="0">
                  <c:v>Is convenient for you?</c:v>
                </c:pt>
                <c:pt idx="1">
                  <c:v>Allows you to work in the ways that you prefer?</c:v>
                </c:pt>
                <c:pt idx="2">
                  <c:v>Enables you to make good progress in your research</c:v>
                </c:pt>
                <c:pt idx="3">
                  <c:v>Makes you feel part of a community of researchers?</c:v>
                </c:pt>
                <c:pt idx="4">
                  <c:v>Allows you to assess students/learners fairly?</c:v>
                </c:pt>
              </c:strCache>
            </c:strRef>
          </c:cat>
          <c:val>
            <c:numRef>
              <c:f>'Learning online (slide 23)'!$I$8:$I$12</c:f>
              <c:numCache>
                <c:formatCode>0%</c:formatCode>
                <c:ptCount val="5"/>
                <c:pt idx="0">
                  <c:v>0.25</c:v>
                </c:pt>
                <c:pt idx="1">
                  <c:v>0.25</c:v>
                </c:pt>
                <c:pt idx="2">
                  <c:v>0.25</c:v>
                </c:pt>
                <c:pt idx="3">
                  <c:v>0.25</c:v>
                </c:pt>
                <c:pt idx="4">
                  <c:v>0.25</c:v>
                </c:pt>
              </c:numCache>
            </c:numRef>
          </c:val>
          <c:extLst>
            <c:ext xmlns:c16="http://schemas.microsoft.com/office/drawing/2014/chart" uri="{C3380CC4-5D6E-409C-BE32-E72D297353CC}">
              <c16:uniqueId val="{00000002-6F5F-499F-A2BF-52D40340DB5A}"/>
            </c:ext>
          </c:extLst>
        </c:ser>
        <c:dLbls>
          <c:showLegendKey val="0"/>
          <c:showVal val="0"/>
          <c:showCatName val="0"/>
          <c:showSerName val="0"/>
          <c:showPercent val="0"/>
          <c:showBubbleSize val="0"/>
        </c:dLbls>
        <c:gapWidth val="150"/>
        <c:overlap val="100"/>
        <c:axId val="1171363967"/>
        <c:axId val="1170765471"/>
      </c:barChart>
      <c:catAx>
        <c:axId val="1171363967"/>
        <c:scaling>
          <c:orientation val="maxMin"/>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170765471"/>
        <c:crosses val="autoZero"/>
        <c:auto val="1"/>
        <c:lblAlgn val="ctr"/>
        <c:lblOffset val="100"/>
        <c:noMultiLvlLbl val="0"/>
      </c:catAx>
      <c:valAx>
        <c:axId val="1170765471"/>
        <c:scaling>
          <c:orientation val="minMax"/>
          <c:max val="1"/>
        </c:scaling>
        <c:delete val="1"/>
        <c:axPos val="t"/>
        <c:numFmt formatCode="0%" sourceLinked="1"/>
        <c:majorTickMark val="none"/>
        <c:minorTickMark val="none"/>
        <c:tickLblPos val="nextTo"/>
        <c:crossAx val="1171363967"/>
        <c:crosses val="autoZero"/>
        <c:crossBetween val="between"/>
      </c:valAx>
      <c:spPr>
        <a:no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5">
  <a:schemeClr val="accent5"/>
</cs:colorStyle>
</file>

<file path=ppt/charts/colors13.xml><?xml version="1.0" encoding="utf-8"?>
<cs:colorStyle xmlns:cs="http://schemas.microsoft.com/office/drawing/2012/chartStyle" xmlns:a="http://schemas.openxmlformats.org/drawingml/2006/main" meth="withinLinearReversed" id="25">
  <a:schemeClr val="accent5"/>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5">
  <a:schemeClr val="accent5"/>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16490-CC85-444F-957E-7EDE2DF62D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481A4F1-4F56-6840-97A0-5D99C0EA96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498A0A-2E8D-DF4F-9C31-A81C00E300DB}" type="datetimeFigureOut">
              <a:rPr lang="en-GB" smtClean="0"/>
              <a:t>24/11/2022</a:t>
            </a:fld>
            <a:endParaRPr lang="en-GB"/>
          </a:p>
        </p:txBody>
      </p:sp>
      <p:sp>
        <p:nvSpPr>
          <p:cNvPr id="4" name="Footer Placeholder 3">
            <a:extLst>
              <a:ext uri="{FF2B5EF4-FFF2-40B4-BE49-F238E27FC236}">
                <a16:creationId xmlns:a16="http://schemas.microsoft.com/office/drawing/2014/main" id="{EB89A510-34A7-3B44-B012-7C929876E9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C024C06-B906-CB40-A7E2-6054534BD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633EF-120A-2C48-B885-0B1F58D5D76B}" type="slidenum">
              <a:rPr lang="en-GB" smtClean="0"/>
              <a:t>‹#›</a:t>
            </a:fld>
            <a:endParaRPr lang="en-GB"/>
          </a:p>
        </p:txBody>
      </p:sp>
    </p:spTree>
    <p:extLst>
      <p:ext uri="{BB962C8B-B14F-4D97-AF65-F5344CB8AC3E}">
        <p14:creationId xmlns:p14="http://schemas.microsoft.com/office/powerpoint/2010/main" val="1035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2C31F-EDF8-D64C-B235-4BEA7689D6AD}" type="datetimeFigureOut">
              <a:rPr lang="en-GB" smtClean="0"/>
              <a:t>24/11/2022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1567F-F019-E948-A7D1-1F94AF06001C}" type="slidenum">
              <a:rPr lang="en-GB" smtClean="0"/>
              <a:t>‹#›</a:t>
            </a:fld>
            <a:endParaRPr lang="en-GB"/>
          </a:p>
        </p:txBody>
      </p:sp>
    </p:spTree>
    <p:extLst>
      <p:ext uri="{BB962C8B-B14F-4D97-AF65-F5344CB8AC3E}">
        <p14:creationId xmlns:p14="http://schemas.microsoft.com/office/powerpoint/2010/main" val="178020089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2</a:t>
            </a:fld>
            <a:endParaRPr lang="en-GB"/>
          </a:p>
        </p:txBody>
      </p:sp>
    </p:spTree>
    <p:extLst>
      <p:ext uri="{BB962C8B-B14F-4D97-AF65-F5344CB8AC3E}">
        <p14:creationId xmlns:p14="http://schemas.microsoft.com/office/powerpoint/2010/main" val="49745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311567F-F019-E948-A7D1-1F94AF06001C}" type="slidenum">
              <a:rPr lang="en-GB" smtClean="0"/>
              <a:t>8</a:t>
            </a:fld>
            <a:endParaRPr lang="en-GB"/>
          </a:p>
        </p:txBody>
      </p:sp>
    </p:spTree>
    <p:extLst>
      <p:ext uri="{BB962C8B-B14F-4D97-AF65-F5344CB8AC3E}">
        <p14:creationId xmlns:p14="http://schemas.microsoft.com/office/powerpoint/2010/main" val="412474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11</a:t>
            </a:fld>
            <a:endParaRPr lang="en-GB"/>
          </a:p>
        </p:txBody>
      </p:sp>
    </p:spTree>
    <p:extLst>
      <p:ext uri="{BB962C8B-B14F-4D97-AF65-F5344CB8AC3E}">
        <p14:creationId xmlns:p14="http://schemas.microsoft.com/office/powerpoint/2010/main" val="1014174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11567F-F019-E948-A7D1-1F94AF06001C}" type="slidenum">
              <a:rPr lang="en-GB" smtClean="0"/>
              <a:t>18</a:t>
            </a:fld>
            <a:endParaRPr lang="en-GB"/>
          </a:p>
        </p:txBody>
      </p:sp>
    </p:spTree>
    <p:extLst>
      <p:ext uri="{BB962C8B-B14F-4D97-AF65-F5344CB8AC3E}">
        <p14:creationId xmlns:p14="http://schemas.microsoft.com/office/powerpoint/2010/main" val="2765540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hasCustomPrompt="1"/>
          </p:nvPr>
        </p:nvSpPr>
        <p:spPr>
          <a:xfrm>
            <a:off x="358774" y="2995886"/>
            <a:ext cx="5373811" cy="341572"/>
          </a:xfrm>
          <a:prstGeom prst="rect">
            <a:avLst/>
          </a:prstGeom>
        </p:spPr>
        <p:txBody>
          <a:bodyPr lIns="0" tIns="0" rIns="0" bIns="0"/>
          <a:lstStyle>
            <a:lvl1pPr algn="l">
              <a:lnSpc>
                <a:spcPct val="100000"/>
              </a:lnSpc>
              <a:defRPr sz="3100" b="1" i="0">
                <a:solidFill>
                  <a:schemeClr val="bg1"/>
                </a:solidFill>
                <a:latin typeface="+mn-lt"/>
                <a:ea typeface="Roboto Black" panose="02000000000000000000" pitchFamily="2" charset="0"/>
              </a:defRPr>
            </a:lvl1pPr>
          </a:lstStyle>
          <a:p>
            <a:r>
              <a:rPr lang="en-US"/>
              <a:t>Click to edit Master title style (white or black text)</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hasCustomPrompt="1"/>
          </p:nvPr>
        </p:nvSpPr>
        <p:spPr>
          <a:xfrm>
            <a:off x="6877051" y="339726"/>
            <a:ext cx="1908174" cy="542478"/>
          </a:xfrm>
          <a:prstGeom prst="rect">
            <a:avLst/>
          </a:prstGeom>
        </p:spPr>
        <p:txBody>
          <a:bodyPr lIns="0" tIns="0" rIns="0" bIns="0"/>
          <a:lstStyle>
            <a:lvl1pPr marL="36910" indent="0" algn="r" defTabSz="270000">
              <a:lnSpc>
                <a:spcPct val="100000"/>
              </a:lnSpc>
              <a:buNone/>
              <a:tabLst/>
              <a:defRPr sz="1000" b="0" i="0">
                <a:solidFill>
                  <a:schemeClr val="bg1"/>
                </a:solidFill>
                <a:latin typeface="+mn-lt"/>
                <a:ea typeface="Roboto Medium" panose="02000000000000000000" pitchFamily="2" charset="0"/>
              </a:defRPr>
            </a:lvl1pPr>
            <a:lvl2pPr marL="139303"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2pPr>
            <a:lvl3pPr marL="27027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3pPr>
            <a:lvl4pPr marL="402431"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4pPr>
            <a:lvl5pPr marL="533400" indent="0" defTabSz="270000">
              <a:lnSpc>
                <a:spcPct val="100000"/>
              </a:lnSpc>
              <a:buNone/>
              <a:tabLst/>
              <a:defRPr sz="1000" b="0" i="0">
                <a:solidFill>
                  <a:schemeClr val="tx1"/>
                </a:solidFill>
                <a:latin typeface="Roboto Medium" panose="02000000000000000000" pitchFamily="2" charset="0"/>
                <a:ea typeface="Roboto Medium" panose="02000000000000000000" pitchFamily="2" charset="0"/>
              </a:defRPr>
            </a:lvl5pPr>
          </a:lstStyle>
          <a:p>
            <a:pPr lvl="0"/>
            <a:r>
              <a:rPr lang="en-US"/>
              <a:t>Date / publication (white/black)</a:t>
            </a:r>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hasCustomPrompt="1"/>
          </p:nvPr>
        </p:nvSpPr>
        <p:spPr>
          <a:xfrm>
            <a:off x="358774" y="4105351"/>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 (white or black text)</a:t>
            </a:r>
          </a:p>
        </p:txBody>
      </p:sp>
    </p:spTree>
    <p:extLst>
      <p:ext uri="{BB962C8B-B14F-4D97-AF65-F5344CB8AC3E}">
        <p14:creationId xmlns:p14="http://schemas.microsoft.com/office/powerpoint/2010/main" val="1831806424"/>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293035036"/>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05679251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COLUMN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ABBF1310-C6E8-4747-8F27-E8B3BAE2CD43}"/>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2520014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amp; 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3368455E-248E-4A62-84CB-1504411DD432}"/>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85295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PHIC -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4234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005669131"/>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OLUMN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102810A4-96FB-42BF-AA7B-3057FF99AC6B}"/>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8005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LUMN &amp; 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F235B841-1D1F-46DF-839D-40ADD4D36BA1}"/>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1864820"/>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PHIC - GR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14231916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6250523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GNOFF / B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794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2295955569"/>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NGLE COLUMN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8DA157DE-7020-4FC1-84EC-74C89F24A6F1}"/>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214310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UMN &amp; 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tx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EC013441-BF5B-4FB2-9553-87D53D6A71E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tx1"/>
                </a:solidFill>
                <a:latin typeface="+mn-lt"/>
                <a:ea typeface="Roboto Light" panose="02000000000000000000" pitchFamily="2" charset="0"/>
              </a:defRPr>
            </a:lvl1pPr>
            <a:lvl2pPr marL="180975" indent="-90488" defTabSz="270000">
              <a:lnSpc>
                <a:spcPct val="100000"/>
              </a:lnSpc>
              <a:tabLst/>
              <a:defRPr sz="1200" b="0" i="0">
                <a:solidFill>
                  <a:schemeClr val="tx1"/>
                </a:solidFill>
                <a:latin typeface="+mn-lt"/>
                <a:ea typeface="Roboto Light" panose="02000000000000000000" pitchFamily="2" charset="0"/>
              </a:defRPr>
            </a:lvl2pPr>
            <a:lvl3pPr marL="266700" indent="-85725" defTabSz="270000">
              <a:lnSpc>
                <a:spcPct val="100000"/>
              </a:lnSpc>
              <a:tabLst/>
              <a:defRPr sz="1200" b="0" i="0">
                <a:solidFill>
                  <a:schemeClr val="tx1"/>
                </a:solidFill>
                <a:latin typeface="+mn-lt"/>
                <a:ea typeface="Roboto Light" panose="02000000000000000000" pitchFamily="2" charset="0"/>
              </a:defRPr>
            </a:lvl3pPr>
            <a:lvl4pPr marL="357188" indent="-90488" defTabSz="270000">
              <a:lnSpc>
                <a:spcPct val="100000"/>
              </a:lnSpc>
              <a:tabLst/>
              <a:defRPr sz="1200" b="0" i="0">
                <a:solidFill>
                  <a:schemeClr val="tx1"/>
                </a:solidFill>
                <a:latin typeface="+mn-lt"/>
                <a:ea typeface="Roboto Light" panose="02000000000000000000" pitchFamily="2" charset="0"/>
              </a:defRPr>
            </a:lvl4pPr>
            <a:lvl5pPr marL="447675" indent="-90488" defTabSz="270000">
              <a:lnSpc>
                <a:spcPct val="100000"/>
              </a:lnSpc>
              <a:tabLst/>
              <a:defRPr sz="1200" b="0" i="0">
                <a:solidFill>
                  <a:schemeClr val="tx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317080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GRAPHIC - PAL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tx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071453824"/>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1722763087"/>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887794908"/>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UMN &amp; 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F543DD-043A-7743-A914-4BD35CA1C688}"/>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102291529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N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06958" y="1095270"/>
            <a:ext cx="8128782"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Tree>
    <p:extLst>
      <p:ext uri="{BB962C8B-B14F-4D97-AF65-F5344CB8AC3E}">
        <p14:creationId xmlns:p14="http://schemas.microsoft.com/office/powerpoint/2010/main" val="4181309582"/>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2269633"/>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2863678"/>
            <a:ext cx="6518277" cy="255741"/>
          </a:xfrm>
          <a:prstGeom prst="rect">
            <a:avLst/>
          </a:prstGeom>
        </p:spPr>
        <p:txBody>
          <a:bodyPr lIns="0" tIns="0" rIns="0" bIns="0" anchor="t" anchorCtr="0"/>
          <a:lstStyle>
            <a:lvl1pPr marL="0" indent="0">
              <a:buNone/>
              <a:defRPr sz="1700" b="0"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Tree>
    <p:extLst>
      <p:ext uri="{BB962C8B-B14F-4D97-AF65-F5344CB8AC3E}">
        <p14:creationId xmlns:p14="http://schemas.microsoft.com/office/powerpoint/2010/main" val="3435433018"/>
      </p:ext>
    </p:extLst>
  </p:cSld>
  <p:clrMapOvr>
    <a:masterClrMapping/>
  </p:clrMapOvr>
  <p:extLst>
    <p:ext uri="{DCECCB84-F9BA-43D5-87BE-67443E8EF086}">
      <p15:sldGuideLst xmlns:p15="http://schemas.microsoft.com/office/powerpoint/2012/main">
        <p15:guide id="1" orient="horz" pos="1212">
          <p15:clr>
            <a:srgbClr val="FBAE40"/>
          </p15:clr>
        </p15:guide>
        <p15:guide id="2" pos="4332">
          <p15:clr>
            <a:srgbClr val="FBAE40"/>
          </p15:clr>
        </p15:guide>
        <p15:guide id="3" orient="horz" pos="18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4" y="1047262"/>
            <a:ext cx="6518277"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Content Placeholder 2">
            <a:extLst>
              <a:ext uri="{FF2B5EF4-FFF2-40B4-BE49-F238E27FC236}">
                <a16:creationId xmlns:a16="http://schemas.microsoft.com/office/drawing/2014/main" id="{D7370905-EA8F-408C-AF88-BA9535B1D73D}"/>
              </a:ext>
            </a:extLst>
          </p:cNvPr>
          <p:cNvSpPr>
            <a:spLocks noGrp="1"/>
          </p:cNvSpPr>
          <p:nvPr>
            <p:ph idx="1"/>
          </p:nvPr>
        </p:nvSpPr>
        <p:spPr>
          <a:xfrm>
            <a:off x="358775" y="1429556"/>
            <a:ext cx="6518276"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07223099"/>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amp; GRAPHIC - JA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7121-3DEE-AD4C-A4FA-0321B9D1464E}"/>
              </a:ext>
            </a:extLst>
          </p:cNvPr>
          <p:cNvSpPr>
            <a:spLocks noGrp="1"/>
          </p:cNvSpPr>
          <p:nvPr>
            <p:ph type="title"/>
          </p:nvPr>
        </p:nvSpPr>
        <p:spPr>
          <a:xfrm>
            <a:off x="358774" y="339725"/>
            <a:ext cx="6518277" cy="341572"/>
          </a:xfrm>
          <a:prstGeom prst="rect">
            <a:avLst/>
          </a:prstGeom>
        </p:spPr>
        <p:txBody>
          <a:bodyPr lIns="0" tIns="0" rIns="0" bIns="0"/>
          <a:lstStyle>
            <a:lvl1pPr algn="l">
              <a:lnSpc>
                <a:spcPct val="100000"/>
              </a:lnSpc>
              <a:defRPr sz="2400" b="1" i="0">
                <a:solidFill>
                  <a:schemeClr val="bg1"/>
                </a:solidFill>
                <a:latin typeface="+mn-lt"/>
                <a:ea typeface="Roboto Black" panose="02000000000000000000" pitchFamily="2" charset="0"/>
              </a:defRPr>
            </a:lvl1pPr>
          </a:lstStyle>
          <a:p>
            <a:r>
              <a:rPr lang="en-US"/>
              <a:t>Click to edit Master title style</a:t>
            </a:r>
            <a:endParaRPr lang="en-GB"/>
          </a:p>
        </p:txBody>
      </p:sp>
      <p:sp>
        <p:nvSpPr>
          <p:cNvPr id="7" name="Text Placeholder 2">
            <a:extLst>
              <a:ext uri="{FF2B5EF4-FFF2-40B4-BE49-F238E27FC236}">
                <a16:creationId xmlns:a16="http://schemas.microsoft.com/office/drawing/2014/main" id="{FCF199EC-0CC6-E249-9E07-19DB95DAD6DF}"/>
              </a:ext>
            </a:extLst>
          </p:cNvPr>
          <p:cNvSpPr>
            <a:spLocks noGrp="1"/>
          </p:cNvSpPr>
          <p:nvPr>
            <p:ph type="body" idx="13"/>
          </p:nvPr>
        </p:nvSpPr>
        <p:spPr>
          <a:xfrm>
            <a:off x="358775" y="1047262"/>
            <a:ext cx="3959999" cy="255741"/>
          </a:xfrm>
          <a:prstGeom prst="rect">
            <a:avLst/>
          </a:prstGeom>
        </p:spPr>
        <p:txBody>
          <a:bodyPr lIns="0" tIns="0" rIns="0" bIns="0" anchor="t" anchorCtr="0"/>
          <a:lstStyle>
            <a:lvl1pPr marL="0" indent="0">
              <a:buNone/>
              <a:defRPr sz="1700" b="1" i="0">
                <a:solidFill>
                  <a:schemeClr val="bg1"/>
                </a:solidFill>
                <a:latin typeface="+mn-lt"/>
                <a:ea typeface="Roboto Medium"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Picture Placeholder 2">
            <a:extLst>
              <a:ext uri="{FF2B5EF4-FFF2-40B4-BE49-F238E27FC236}">
                <a16:creationId xmlns:a16="http://schemas.microsoft.com/office/drawing/2014/main" id="{26B2469B-2939-42D6-B420-11D52295C3CC}"/>
              </a:ext>
            </a:extLst>
          </p:cNvPr>
          <p:cNvSpPr>
            <a:spLocks noGrp="1"/>
          </p:cNvSpPr>
          <p:nvPr>
            <p:ph type="pic" sz="quarter" idx="14" hasCustomPrompt="1"/>
          </p:nvPr>
        </p:nvSpPr>
        <p:spPr>
          <a:xfrm>
            <a:off x="4692580" y="1095270"/>
            <a:ext cx="3843160" cy="3463698"/>
          </a:xfrm>
          <a:prstGeom prst="rect">
            <a:avLst/>
          </a:prstGeom>
          <a:solidFill>
            <a:schemeClr val="bg1">
              <a:lumMod val="95000"/>
            </a:schemeClr>
          </a:solidFill>
          <a:ln w="127000">
            <a:solidFill>
              <a:schemeClr val="bg1">
                <a:lumMod val="95000"/>
              </a:schemeClr>
            </a:solidFill>
            <a:miter lim="800000"/>
          </a:ln>
        </p:spPr>
        <p:txBody>
          <a:bodyPr/>
          <a:lstStyle>
            <a:lvl1pPr>
              <a:defRPr/>
            </a:lvl1pPr>
          </a:lstStyle>
          <a:p>
            <a:r>
              <a:rPr lang="en-GB"/>
              <a:t>Insert image / infographic</a:t>
            </a:r>
          </a:p>
        </p:txBody>
      </p:sp>
      <p:sp>
        <p:nvSpPr>
          <p:cNvPr id="9" name="Content Placeholder 2">
            <a:extLst>
              <a:ext uri="{FF2B5EF4-FFF2-40B4-BE49-F238E27FC236}">
                <a16:creationId xmlns:a16="http://schemas.microsoft.com/office/drawing/2014/main" id="{55CB3130-9E98-460A-9004-89B1D06444C6}"/>
              </a:ext>
            </a:extLst>
          </p:cNvPr>
          <p:cNvSpPr>
            <a:spLocks noGrp="1"/>
          </p:cNvSpPr>
          <p:nvPr>
            <p:ph idx="1"/>
          </p:nvPr>
        </p:nvSpPr>
        <p:spPr>
          <a:xfrm>
            <a:off x="358776" y="1429556"/>
            <a:ext cx="3959998" cy="3013858"/>
          </a:xfrm>
          <a:prstGeom prst="rect">
            <a:avLst/>
          </a:prstGeom>
        </p:spPr>
        <p:txBody>
          <a:bodyPr lIns="0" tIns="0" rIns="0" bIns="0"/>
          <a:lstStyle>
            <a:lvl1pPr marL="90488" indent="-90488" defTabSz="270000">
              <a:lnSpc>
                <a:spcPct val="100000"/>
              </a:lnSpc>
              <a:tabLst/>
              <a:defRPr sz="1200" b="0" i="0">
                <a:solidFill>
                  <a:schemeClr val="bg1"/>
                </a:solidFill>
                <a:latin typeface="+mn-lt"/>
                <a:ea typeface="Roboto Light" panose="02000000000000000000" pitchFamily="2" charset="0"/>
              </a:defRPr>
            </a:lvl1pPr>
            <a:lvl2pPr marL="180975" indent="-90488" defTabSz="270000">
              <a:lnSpc>
                <a:spcPct val="100000"/>
              </a:lnSpc>
              <a:tabLst/>
              <a:defRPr sz="1200" b="0" i="0">
                <a:solidFill>
                  <a:schemeClr val="bg1"/>
                </a:solidFill>
                <a:latin typeface="+mn-lt"/>
                <a:ea typeface="Roboto Light" panose="02000000000000000000" pitchFamily="2" charset="0"/>
              </a:defRPr>
            </a:lvl2pPr>
            <a:lvl3pPr marL="266700" indent="-85725" defTabSz="270000">
              <a:lnSpc>
                <a:spcPct val="100000"/>
              </a:lnSpc>
              <a:tabLst/>
              <a:defRPr sz="1200" b="0" i="0">
                <a:solidFill>
                  <a:schemeClr val="bg1"/>
                </a:solidFill>
                <a:latin typeface="+mn-lt"/>
                <a:ea typeface="Roboto Light" panose="02000000000000000000" pitchFamily="2" charset="0"/>
              </a:defRPr>
            </a:lvl3pPr>
            <a:lvl4pPr marL="357188" indent="-90488" defTabSz="270000">
              <a:lnSpc>
                <a:spcPct val="100000"/>
              </a:lnSpc>
              <a:tabLst/>
              <a:defRPr sz="1200" b="0" i="0">
                <a:solidFill>
                  <a:schemeClr val="bg1"/>
                </a:solidFill>
                <a:latin typeface="+mn-lt"/>
                <a:ea typeface="Roboto Light" panose="02000000000000000000" pitchFamily="2" charset="0"/>
              </a:defRPr>
            </a:lvl4pPr>
            <a:lvl5pPr marL="447675" indent="-90488" defTabSz="270000">
              <a:lnSpc>
                <a:spcPct val="100000"/>
              </a:lnSpc>
              <a:tabLst/>
              <a:defRPr sz="1200" b="0" i="0">
                <a:solidFill>
                  <a:schemeClr val="bg1"/>
                </a:solidFill>
                <a:latin typeface="+mn-lt"/>
                <a:ea typeface="Roboto Light" panose="020000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1262681"/>
      </p:ext>
    </p:extLst>
  </p:cSld>
  <p:clrMapOvr>
    <a:masterClrMapping/>
  </p:clrMapOvr>
  <p:extLst>
    <p:ext uri="{DCECCB84-F9BA-43D5-87BE-67443E8EF086}">
      <p15:sldGuideLst xmlns:p15="http://schemas.microsoft.com/office/powerpoint/2012/main">
        <p15:guide id="1" orient="horz" pos="894">
          <p15:clr>
            <a:srgbClr val="FBAE40"/>
          </p15:clr>
        </p15:guide>
        <p15:guide id="2" pos="4332">
          <p15:clr>
            <a:srgbClr val="FBAE40"/>
          </p15:clr>
        </p15:guide>
        <p15:guide id="3" orient="horz" pos="78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1.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5.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1.jpeg"/><Relationship Id="rId5" Type="http://schemas.openxmlformats.org/officeDocument/2006/relationships/theme" Target="../theme/theme6.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340583-71FA-4604-A78C-35C694524593}"/>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8EAD7AA7-DF94-4AFF-A5FA-B3EEEEDACC32}"/>
              </a:ext>
            </a:extLst>
          </p:cNvPr>
          <p:cNvPicPr>
            <a:picLocks noChangeAspect="1"/>
          </p:cNvPicPr>
          <p:nvPr userDrawn="1"/>
        </p:nvPicPr>
        <p:blipFill>
          <a:blip r:embed="rId4"/>
          <a:stretch>
            <a:fillRect/>
          </a:stretch>
        </p:blipFill>
        <p:spPr>
          <a:xfrm>
            <a:off x="358775" y="339725"/>
            <a:ext cx="540000" cy="540000"/>
          </a:xfrm>
          <a:prstGeom prst="rect">
            <a:avLst/>
          </a:prstGeom>
        </p:spPr>
      </p:pic>
    </p:spTree>
    <p:extLst>
      <p:ext uri="{BB962C8B-B14F-4D97-AF65-F5344CB8AC3E}">
        <p14:creationId xmlns:p14="http://schemas.microsoft.com/office/powerpoint/2010/main" val="2324101128"/>
      </p:ext>
    </p:extLst>
  </p:cSld>
  <p:clrMap bg1="lt1" tx1="dk1" bg2="lt2" tx2="dk2" accent1="accent1" accent2="accent2" accent3="accent3" accent4="accent4" accent5="accent5" accent6="accent6" hlink="hlink" folHlink="folHlink"/>
  <p:sldLayoutIdLst>
    <p:sldLayoutId id="2147483687" r:id="rId1"/>
    <p:sldLayoutId id="2147483689"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D22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97F51F27-3798-444E-B250-2F53A2AD8414}"/>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019905254"/>
      </p:ext>
    </p:extLst>
  </p:cSld>
  <p:clrMap bg1="lt1" tx1="dk1" bg2="lt2" tx2="dk2" accent1="accent1" accent2="accent2" accent3="accent3" accent4="accent4" accent5="accent5" accent6="accent6" hlink="hlink" folHlink="folHlink"/>
  <p:sldLayoutIdLst>
    <p:sldLayoutId id="2147483681" r:id="rId1"/>
    <p:sldLayoutId id="2147483654" r:id="rId2"/>
    <p:sldLayoutId id="2147483676" r:id="rId3"/>
    <p:sldLayoutId id="2147483690"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008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C9D7517-DF94-49E7-B57E-2F2D4D40D4D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4292818260"/>
      </p:ext>
    </p:extLst>
  </p:cSld>
  <p:clrMap bg1="lt1" tx1="dk1" bg2="lt2" tx2="dk2" accent1="accent1" accent2="accent2" accent3="accent3" accent4="accent4" accent5="accent5" accent6="accent6" hlink="hlink" folHlink="folHlink"/>
  <p:sldLayoutIdLst>
    <p:sldLayoutId id="2147483682" r:id="rId1"/>
    <p:sldLayoutId id="2147483664" r:id="rId2"/>
    <p:sldLayoutId id="2147483677" r:id="rId3"/>
    <p:sldLayoutId id="2147483691"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6D2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1E702B-CEDF-440D-AE34-A9C3CC1DC4AE}"/>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19148886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rgbClr val="8E1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3A427CD-10DF-40F8-B66D-2742A4BE1D00}"/>
              </a:ext>
            </a:extLst>
          </p:cNvPr>
          <p:cNvPicPr>
            <a:picLocks noChangeAspect="1"/>
          </p:cNvPicPr>
          <p:nvPr userDrawn="1"/>
        </p:nvPicPr>
        <p:blipFill>
          <a:blip r:embed="rId7"/>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210470728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6B64CD-437F-144F-B319-1E6313FE97C9}"/>
              </a:ext>
            </a:extLst>
          </p:cNvPr>
          <p:cNvSpPr/>
          <p:nvPr userDrawn="1"/>
        </p:nvSpPr>
        <p:spPr>
          <a:xfrm>
            <a:off x="0" y="0"/>
            <a:ext cx="9144000" cy="51435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067CC3DB-7876-44F5-93EB-E85646264B07}"/>
              </a:ext>
            </a:extLst>
          </p:cNvPr>
          <p:cNvPicPr>
            <a:picLocks noChangeAspect="1"/>
          </p:cNvPicPr>
          <p:nvPr userDrawn="1"/>
        </p:nvPicPr>
        <p:blipFill>
          <a:blip r:embed="rId6"/>
          <a:stretch>
            <a:fillRect/>
          </a:stretch>
        </p:blipFill>
        <p:spPr>
          <a:xfrm>
            <a:off x="8605225" y="4623775"/>
            <a:ext cx="360000" cy="360000"/>
          </a:xfrm>
          <a:prstGeom prst="rect">
            <a:avLst/>
          </a:prstGeom>
        </p:spPr>
      </p:pic>
    </p:spTree>
    <p:extLst>
      <p:ext uri="{BB962C8B-B14F-4D97-AF65-F5344CB8AC3E}">
        <p14:creationId xmlns:p14="http://schemas.microsoft.com/office/powerpoint/2010/main" val="3910082721"/>
      </p:ext>
    </p:extLst>
  </p:cSld>
  <p:clrMap bg1="lt1" tx1="dk1" bg2="lt2" tx2="dk2" accent1="accent1" accent2="accent2" accent3="accent3" accent4="accent4" accent5="accent5" accent6="accent6" hlink="hlink" folHlink="folHlink"/>
  <p:sldLayoutIdLst>
    <p:sldLayoutId id="2147483683" r:id="rId1"/>
    <p:sldLayoutId id="2147483667" r:id="rId2"/>
    <p:sldLayoutId id="2147483678" r:id="rId3"/>
    <p:sldLayoutId id="2147483692"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p15:clr>
            <a:srgbClr val="F26B43"/>
          </p15:clr>
        </p15:guide>
        <p15:guide id="2" pos="5534">
          <p15:clr>
            <a:srgbClr val="F26B43"/>
          </p15:clr>
        </p15:guide>
        <p15:guide id="3" orient="horz" pos="214">
          <p15:clr>
            <a:srgbClr val="F26B43"/>
          </p15:clr>
        </p15:guide>
        <p15:guide id="4" orient="horz" pos="3026">
          <p15:clr>
            <a:srgbClr val="F26B43"/>
          </p15:clr>
        </p15:guide>
        <p15:guide id="5" orient="horz" pos="279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16.xml"/><Relationship Id="rId5" Type="http://schemas.openxmlformats.org/officeDocument/2006/relationships/image" Target="../media/image10.sv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cAGg3kH95t8lf-wQd4L2E11i8ZcOVtOqK7oAG4e9FrU/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mailto:help@jisc.ac.uk?subject=Digital%20experience%20insights" TargetMode="External"/><Relationship Id="rId4" Type="http://schemas.openxmlformats.org/officeDocument/2006/relationships/hyperlink" Target="https://digitalinsights.jisc.ac.uk/running-insights-surveys/our-resources/" TargetMode="Externa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hyperlink" Target="https://docs.google.com/document/d/131yLyiix4KUVRktHTQSqKgImZnAVe94NbIBNYM6rLU0/edit" TargetMode="External"/><Relationship Id="rId4" Type="http://schemas.openxmlformats.org/officeDocument/2006/relationships/hyperlink" Target="https://digitalinsights.jisc.ac.uk/running-insights-surveys/our-resourc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docs.google.com/document/d/131yLyiix4KUVRktHTQSqKgImZnAVe94NbIBNYM6rLU0/edit" TargetMode="External"/><Relationship Id="rId2" Type="http://schemas.openxmlformats.org/officeDocument/2006/relationships/hyperlink" Target="https://digitalinsights.jisc.ac.uk/running-insights-surveys/our-resources/"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document/d/1cAGg3kH95t8lf-wQd4L2E11i8ZcOVtOqK7oAG4e9FrU/edit#heading=h.gjdgx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7AA6CB-5D21-4674-86F5-DE40783F2BD1}"/>
              </a:ext>
            </a:extLst>
          </p:cNvPr>
          <p:cNvSpPr>
            <a:spLocks noGrp="1"/>
          </p:cNvSpPr>
          <p:nvPr>
            <p:ph type="title"/>
          </p:nvPr>
        </p:nvSpPr>
        <p:spPr>
          <a:xfrm>
            <a:off x="358774" y="1757022"/>
            <a:ext cx="7605355" cy="341572"/>
          </a:xfrm>
        </p:spPr>
        <p:txBody>
          <a:bodyPr/>
          <a:lstStyle/>
          <a:p>
            <a:r>
              <a:rPr lang="en-US" dirty="0"/>
              <a:t>Digital experience insights survey: findings from researcher's survey conducted </a:t>
            </a:r>
            <a:r>
              <a:rPr lang="en-US" dirty="0">
                <a:highlight>
                  <a:srgbClr val="8E1558"/>
                </a:highlight>
              </a:rPr>
              <a:t>[dates]</a:t>
            </a:r>
            <a:r>
              <a:rPr lang="en-US" dirty="0"/>
              <a:t> at </a:t>
            </a:r>
            <a:r>
              <a:rPr lang="en-US" dirty="0">
                <a:highlight>
                  <a:srgbClr val="8E1558"/>
                </a:highlight>
              </a:rPr>
              <a:t>[name of college or university]</a:t>
            </a:r>
            <a:r>
              <a:rPr lang="en-US" dirty="0"/>
              <a:t>​</a:t>
            </a:r>
            <a:endParaRPr lang="en-GB" dirty="0"/>
          </a:p>
        </p:txBody>
      </p:sp>
      <p:sp>
        <p:nvSpPr>
          <p:cNvPr id="4" name="Content Placeholder 3">
            <a:extLst>
              <a:ext uri="{FF2B5EF4-FFF2-40B4-BE49-F238E27FC236}">
                <a16:creationId xmlns:a16="http://schemas.microsoft.com/office/drawing/2014/main" id="{4B71AAEF-59C6-4153-987B-510C3B2B26E4}"/>
              </a:ext>
            </a:extLst>
          </p:cNvPr>
          <p:cNvSpPr>
            <a:spLocks noGrp="1"/>
          </p:cNvSpPr>
          <p:nvPr>
            <p:ph idx="4294967295"/>
          </p:nvPr>
        </p:nvSpPr>
        <p:spPr>
          <a:xfrm>
            <a:off x="6877051" y="339726"/>
            <a:ext cx="1908174" cy="542478"/>
          </a:xfrm>
          <a:prstGeom prst="rect">
            <a:avLst/>
          </a:prstGeom>
        </p:spPr>
        <p:txBody>
          <a:bodyPr lIns="91440" tIns="45720" rIns="91440" bIns="45720" anchor="t"/>
          <a:lstStyle/>
          <a:p>
            <a:pPr marL="0" indent="0" algn="r">
              <a:buNone/>
            </a:pPr>
            <a:r>
              <a:rPr lang="en-GB" sz="1200" dirty="0">
                <a:solidFill>
                  <a:schemeClr val="bg1"/>
                </a:solidFill>
              </a:rPr>
              <a:t>November 2022</a:t>
            </a:r>
          </a:p>
        </p:txBody>
      </p:sp>
    </p:spTree>
    <p:extLst>
      <p:ext uri="{BB962C8B-B14F-4D97-AF65-F5344CB8AC3E}">
        <p14:creationId xmlns:p14="http://schemas.microsoft.com/office/powerpoint/2010/main" val="116807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142808"/>
            <a:ext cx="6518277" cy="341572"/>
          </a:xfrm>
        </p:spPr>
        <p:txBody>
          <a:bodyPr/>
          <a:lstStyle/>
          <a:p>
            <a:r>
              <a:rPr lang="en-US" dirty="0"/>
              <a:t>Our survey sample</a:t>
            </a:r>
            <a:endParaRPr lang="en-GB" dirty="0"/>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03146" y="557857"/>
            <a:ext cx="6248760" cy="2788113"/>
          </a:xfrm>
        </p:spPr>
        <p:txBody>
          <a:bodyPr lIns="0" tIns="0" rIns="0" bIns="0" anchor="t"/>
          <a:lstStyle/>
          <a:p>
            <a:pPr marL="0" indent="0">
              <a:buNone/>
            </a:pPr>
            <a:r>
              <a:rPr lang="en-US" sz="1600" dirty="0">
                <a:ea typeface="Roboto Light"/>
              </a:rPr>
              <a:t>Percentage breakdown of researchers that responded to the survey versus all your researchers in your organisation, by gender (Q4).</a:t>
            </a:r>
          </a:p>
          <a:p>
            <a:pPr marL="0" indent="0">
              <a:buNone/>
            </a:pPr>
            <a:endParaRPr lang="en-US" sz="1600" dirty="0"/>
          </a:p>
          <a:p>
            <a:pPr marL="90170" indent="-90170"/>
            <a:endParaRPr lang="en-US" sz="1600" dirty="0">
              <a:cs typeface="Arial" panose="020B0604020202020204"/>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600" dirty="0">
              <a:highlight>
                <a:srgbClr val="000000"/>
              </a:highlight>
            </a:endParaRPr>
          </a:p>
          <a:p>
            <a:pPr marL="0" indent="0">
              <a:buNone/>
            </a:pPr>
            <a:endParaRPr lang="en-US" sz="1400" dirty="0">
              <a:highlight>
                <a:srgbClr val="000000"/>
              </a:highlight>
              <a:ea typeface="Roboto Light"/>
            </a:endParaRPr>
          </a:p>
          <a:p>
            <a:pPr marL="0" indent="0">
              <a:buNone/>
            </a:pPr>
            <a:r>
              <a:rPr lang="en-US" sz="1400" dirty="0">
                <a:highlight>
                  <a:srgbClr val="000000"/>
                </a:highlight>
                <a:ea typeface="Roboto Light"/>
              </a:rPr>
              <a:t>Does the DEI survey look representative of your total researchers? </a:t>
            </a:r>
            <a:endParaRPr lang="en-US" sz="1400" dirty="0">
              <a:highlight>
                <a:srgbClr val="000000"/>
              </a:highlight>
              <a:cs typeface="Arial"/>
            </a:endParaRPr>
          </a:p>
          <a:p>
            <a:pPr marL="0" indent="0">
              <a:buNone/>
            </a:pPr>
            <a:r>
              <a:rPr lang="en-US" sz="1400" dirty="0">
                <a:highlight>
                  <a:srgbClr val="000000"/>
                </a:highlight>
                <a:ea typeface="Roboto Light"/>
              </a:rPr>
              <a:t>Where relevant, you can copy and paste the table above to create other breakdowns by ethnicity (Q6), number of years worked at organisation (Q1) and/or have an impairment/health condition or learning difference (Q7).</a:t>
            </a:r>
            <a:endParaRPr lang="en-US" sz="1400" dirty="0">
              <a:highlight>
                <a:srgbClr val="000000"/>
              </a:highlight>
              <a:ea typeface="Roboto Light"/>
              <a:cs typeface="Arial"/>
            </a:endParaRPr>
          </a:p>
          <a:p>
            <a:pPr marL="0" indent="0">
              <a:buNone/>
            </a:pPr>
            <a:endParaRPr lang="en-US" sz="1600" dirty="0">
              <a:highlight>
                <a:srgbClr val="000000"/>
              </a:highlight>
            </a:endParaRPr>
          </a:p>
        </p:txBody>
      </p:sp>
      <p:pic>
        <p:nvPicPr>
          <p:cNvPr id="15" name="Graphic 14" descr="Group of people with solid fill">
            <a:extLst>
              <a:ext uri="{FF2B5EF4-FFF2-40B4-BE49-F238E27FC236}">
                <a16:creationId xmlns:a16="http://schemas.microsoft.com/office/drawing/2014/main" id="{CCB7DAF2-BD4E-4E27-AE22-E8D35015F6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16475" y="1273892"/>
            <a:ext cx="2701904" cy="2701904"/>
          </a:xfrm>
          <a:prstGeom prst="rect">
            <a:avLst/>
          </a:prstGeom>
          <a:effectLst>
            <a:outerShdw blurRad="50800" dist="38100" dir="18900000" algn="bl" rotWithShape="0">
              <a:prstClr val="black">
                <a:alpha val="40000"/>
              </a:prstClr>
            </a:outerShdw>
          </a:effectLst>
        </p:spPr>
      </p:pic>
      <p:graphicFrame>
        <p:nvGraphicFramePr>
          <p:cNvPr id="7" name="Table 6">
            <a:extLst>
              <a:ext uri="{FF2B5EF4-FFF2-40B4-BE49-F238E27FC236}">
                <a16:creationId xmlns:a16="http://schemas.microsoft.com/office/drawing/2014/main" id="{ADCDDBC7-17AC-4721-976E-423CD96C0A94}"/>
              </a:ext>
            </a:extLst>
          </p:cNvPr>
          <p:cNvGraphicFramePr>
            <a:graphicFrameLocks noGrp="1"/>
          </p:cNvGraphicFramePr>
          <p:nvPr>
            <p:extLst>
              <p:ext uri="{D42A27DB-BD31-4B8C-83A1-F6EECF244321}">
                <p14:modId xmlns:p14="http://schemas.microsoft.com/office/powerpoint/2010/main" val="2825085717"/>
              </p:ext>
            </p:extLst>
          </p:nvPr>
        </p:nvGraphicFramePr>
        <p:xfrm>
          <a:off x="306858" y="1335141"/>
          <a:ext cx="3543144" cy="2224130"/>
        </p:xfrm>
        <a:graphic>
          <a:graphicData uri="http://schemas.openxmlformats.org/drawingml/2006/table">
            <a:tbl>
              <a:tblPr firstRow="1" bandRow="1">
                <a:tableStyleId>{912C8C85-51F0-491E-9774-3900AFEF0FD7}</a:tableStyleId>
              </a:tblPr>
              <a:tblGrid>
                <a:gridCol w="1289257">
                  <a:extLst>
                    <a:ext uri="{9D8B030D-6E8A-4147-A177-3AD203B41FA5}">
                      <a16:colId xmlns:a16="http://schemas.microsoft.com/office/drawing/2014/main" val="1019755238"/>
                    </a:ext>
                  </a:extLst>
                </a:gridCol>
                <a:gridCol w="908413">
                  <a:extLst>
                    <a:ext uri="{9D8B030D-6E8A-4147-A177-3AD203B41FA5}">
                      <a16:colId xmlns:a16="http://schemas.microsoft.com/office/drawing/2014/main" val="3587111748"/>
                    </a:ext>
                  </a:extLst>
                </a:gridCol>
                <a:gridCol w="1345474">
                  <a:extLst>
                    <a:ext uri="{9D8B030D-6E8A-4147-A177-3AD203B41FA5}">
                      <a16:colId xmlns:a16="http://schemas.microsoft.com/office/drawing/2014/main" val="3047347951"/>
                    </a:ext>
                  </a:extLst>
                </a:gridCol>
              </a:tblGrid>
              <a:tr h="0">
                <a:tc>
                  <a:txBody>
                    <a:bodyPr/>
                    <a:lstStyle/>
                    <a:p>
                      <a:endParaRPr lang="en-US" sz="1200" dirty="0">
                        <a:solidFill>
                          <a:schemeClr val="tx1"/>
                        </a:solidFill>
                        <a:latin typeface="Roboto black"/>
                      </a:endParaRPr>
                    </a:p>
                  </a:txBody>
                  <a:tcPr marL="57854" marR="57854" marT="28927" marB="28927" anchor="ctr"/>
                </a:tc>
                <a:tc>
                  <a:txBody>
                    <a:bodyPr/>
                    <a:lstStyle/>
                    <a:p>
                      <a:pPr algn="r"/>
                      <a:r>
                        <a:rPr lang="en-US" sz="1200" dirty="0">
                          <a:solidFill>
                            <a:schemeClr val="tx1"/>
                          </a:solidFill>
                        </a:rPr>
                        <a:t>DEI survey</a:t>
                      </a:r>
                      <a:endParaRPr lang="en-US" sz="1200" dirty="0">
                        <a:solidFill>
                          <a:schemeClr val="tx1"/>
                        </a:solidFill>
                        <a:latin typeface="Roboto black"/>
                      </a:endParaRPr>
                    </a:p>
                  </a:txBody>
                  <a:tcPr marL="57854" marR="57854" marT="28927" marB="28927" anchor="ctr"/>
                </a:tc>
                <a:tc>
                  <a:txBody>
                    <a:bodyPr/>
                    <a:lstStyle/>
                    <a:p>
                      <a:pPr algn="r"/>
                      <a:r>
                        <a:rPr lang="en-US" sz="1200" dirty="0">
                          <a:solidFill>
                            <a:schemeClr val="tx1"/>
                          </a:solidFill>
                        </a:rPr>
                        <a:t>All researchers at our organisation</a:t>
                      </a:r>
                      <a:endParaRPr lang="en-US" sz="1200" dirty="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285651">
                <a:tc>
                  <a:txBody>
                    <a:bodyPr/>
                    <a:lstStyle/>
                    <a:p>
                      <a:r>
                        <a:rPr lang="en-US" sz="1200" b="0">
                          <a:solidFill>
                            <a:schemeClr val="bg1"/>
                          </a:solidFill>
                          <a:latin typeface="+mj-lt"/>
                        </a:rPr>
                        <a:t>Female</a:t>
                      </a:r>
                      <a:endParaRPr lang="en-US" sz="1200" b="1">
                        <a:solidFill>
                          <a:schemeClr val="bg1"/>
                        </a:solidFill>
                        <a:latin typeface="+mj-lt"/>
                      </a:endParaRPr>
                    </a:p>
                  </a:txBody>
                  <a:tcPr marL="57854" marR="57854" marT="28927" marB="28927" anchor="ctr"/>
                </a:tc>
                <a:tc>
                  <a:txBody>
                    <a:bodyPr/>
                    <a:lstStyle/>
                    <a:p>
                      <a:pPr algn="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algn="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315311">
                <a:tc>
                  <a:txBody>
                    <a:bodyPr/>
                    <a:lstStyle/>
                    <a:p>
                      <a:r>
                        <a:rPr lang="en-GB" sz="1200" b="0">
                          <a:solidFill>
                            <a:schemeClr val="bg1"/>
                          </a:solidFill>
                          <a:latin typeface="+mj-lt"/>
                        </a:rPr>
                        <a:t>Male</a:t>
                      </a:r>
                      <a:endParaRPr lang="en-GB" sz="1200" b="1">
                        <a:solidFill>
                          <a:schemeClr val="bg1"/>
                        </a:solidFill>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highlight>
                            <a:srgbClr val="8E1558"/>
                          </a:highlight>
                        </a:rPr>
                        <a:t>XX%</a:t>
                      </a:r>
                      <a:endParaRPr lang="en-US" sz="12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508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mj-lt"/>
                        </a:rPr>
                        <a:t>Prefer not to say</a:t>
                      </a:r>
                      <a:endParaRPr lang="en-US" sz="12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r h="508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mj-lt"/>
                        </a:rPr>
                        <a:t>Prefer to self-describe</a:t>
                      </a:r>
                      <a:endParaRPr lang="en-US" sz="12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highlight>
                            <a:srgbClr val="8E1558"/>
                          </a:highlight>
                        </a:rPr>
                        <a:t>XX%</a:t>
                      </a:r>
                      <a:endParaRPr lang="en-US" sz="12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575006752"/>
                  </a:ext>
                </a:extLst>
              </a:tr>
            </a:tbl>
          </a:graphicData>
        </a:graphic>
      </p:graphicFrame>
    </p:spTree>
    <p:extLst>
      <p:ext uri="{BB962C8B-B14F-4D97-AF65-F5344CB8AC3E}">
        <p14:creationId xmlns:p14="http://schemas.microsoft.com/office/powerpoint/2010/main" val="76531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EE79-A8B9-434B-98C6-E0FE8B0D8DAD}"/>
              </a:ext>
            </a:extLst>
          </p:cNvPr>
          <p:cNvSpPr>
            <a:spLocks noGrp="1"/>
          </p:cNvSpPr>
          <p:nvPr>
            <p:ph type="title"/>
          </p:nvPr>
        </p:nvSpPr>
        <p:spPr/>
        <p:txBody>
          <a:bodyPr/>
          <a:lstStyle/>
          <a:p>
            <a:r>
              <a:rPr lang="en-US" dirty="0"/>
              <a:t>T1: </a:t>
            </a:r>
            <a:r>
              <a:rPr lang="en-GB" dirty="0"/>
              <a:t>Stage of researcher</a:t>
            </a:r>
          </a:p>
        </p:txBody>
      </p:sp>
      <p:sp>
        <p:nvSpPr>
          <p:cNvPr id="6" name="Content Placeholder 5">
            <a:extLst>
              <a:ext uri="{FF2B5EF4-FFF2-40B4-BE49-F238E27FC236}">
                <a16:creationId xmlns:a16="http://schemas.microsoft.com/office/drawing/2014/main" id="{B747660D-21F0-45AC-856F-F9E0DFEC0BB7}"/>
              </a:ext>
            </a:extLst>
          </p:cNvPr>
          <p:cNvSpPr>
            <a:spLocks noGrp="1"/>
          </p:cNvSpPr>
          <p:nvPr>
            <p:ph idx="1"/>
          </p:nvPr>
        </p:nvSpPr>
        <p:spPr>
          <a:xfrm>
            <a:off x="358774" y="876664"/>
            <a:ext cx="8196891" cy="633160"/>
          </a:xfrm>
        </p:spPr>
        <p:txBody>
          <a:bodyPr lIns="0" tIns="0" rIns="0" bIns="0" anchor="t"/>
          <a:lstStyle/>
          <a:p>
            <a:pPr marL="0" indent="0">
              <a:buNone/>
            </a:pPr>
            <a:r>
              <a:rPr lang="en-US" sz="1600" b="1" dirty="0">
                <a:highlight>
                  <a:srgbClr val="000000"/>
                </a:highlight>
                <a:ea typeface="Roboto Light"/>
              </a:rPr>
              <a:t>(Q2).</a:t>
            </a:r>
            <a:r>
              <a:rPr lang="en-US" sz="1600" b="1" dirty="0">
                <a:ea typeface="Roboto Light"/>
              </a:rPr>
              <a:t> </a:t>
            </a:r>
            <a:r>
              <a:rPr lang="en-US" sz="1600" dirty="0">
                <a:ea typeface="Roboto Light"/>
              </a:rPr>
              <a:t>Researchers were asked, which of these best described them (can only tick one):</a:t>
            </a:r>
            <a:endParaRPr lang="en-US" dirty="0">
              <a:ea typeface="Roboto Light"/>
            </a:endParaRPr>
          </a:p>
        </p:txBody>
      </p:sp>
      <p:graphicFrame>
        <p:nvGraphicFramePr>
          <p:cNvPr id="5" name="Chart 4" descr="Example of bar chart showing responses to question 22.">
            <a:extLst>
              <a:ext uri="{FF2B5EF4-FFF2-40B4-BE49-F238E27FC236}">
                <a16:creationId xmlns:a16="http://schemas.microsoft.com/office/drawing/2014/main" id="{B5DA0F36-F249-4989-83D5-7E8BAE9642C2}"/>
              </a:ext>
            </a:extLst>
          </p:cNvPr>
          <p:cNvGraphicFramePr>
            <a:graphicFrameLocks/>
          </p:cNvGraphicFramePr>
          <p:nvPr>
            <p:extLst>
              <p:ext uri="{D42A27DB-BD31-4B8C-83A1-F6EECF244321}">
                <p14:modId xmlns:p14="http://schemas.microsoft.com/office/powerpoint/2010/main" val="2485051957"/>
              </p:ext>
            </p:extLst>
          </p:nvPr>
        </p:nvGraphicFramePr>
        <p:xfrm>
          <a:off x="358774" y="1318437"/>
          <a:ext cx="8196891" cy="363169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a:extLst>
              <a:ext uri="{FF2B5EF4-FFF2-40B4-BE49-F238E27FC236}">
                <a16:creationId xmlns:a16="http://schemas.microsoft.com/office/drawing/2014/main" id="{F9638ABC-7ECB-4A33-BF46-0A8863DD0D74}"/>
              </a:ext>
            </a:extLst>
          </p:cNvPr>
          <p:cNvSpPr txBox="1"/>
          <p:nvPr/>
        </p:nvSpPr>
        <p:spPr>
          <a:xfrm flipH="1">
            <a:off x="6103088" y="2680"/>
            <a:ext cx="3040910"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9271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EE79-A8B9-434B-98C6-E0FE8B0D8DAD}"/>
              </a:ext>
            </a:extLst>
          </p:cNvPr>
          <p:cNvSpPr>
            <a:spLocks noGrp="1"/>
          </p:cNvSpPr>
          <p:nvPr>
            <p:ph type="title"/>
          </p:nvPr>
        </p:nvSpPr>
        <p:spPr>
          <a:xfrm>
            <a:off x="209918" y="168939"/>
            <a:ext cx="6518277" cy="341572"/>
          </a:xfrm>
        </p:spPr>
        <p:txBody>
          <a:bodyPr/>
          <a:lstStyle/>
          <a:p>
            <a:r>
              <a:rPr lang="en-US" dirty="0"/>
              <a:t>T1: </a:t>
            </a:r>
            <a:r>
              <a:rPr lang="en-GB" dirty="0"/>
              <a:t>Devices used regularly for research </a:t>
            </a:r>
            <a:br>
              <a:rPr lang="en-GB" dirty="0"/>
            </a:br>
            <a:r>
              <a:rPr lang="en-GB" dirty="0"/>
              <a:t>work</a:t>
            </a:r>
          </a:p>
        </p:txBody>
      </p:sp>
      <p:sp>
        <p:nvSpPr>
          <p:cNvPr id="6" name="Content Placeholder 5">
            <a:extLst>
              <a:ext uri="{FF2B5EF4-FFF2-40B4-BE49-F238E27FC236}">
                <a16:creationId xmlns:a16="http://schemas.microsoft.com/office/drawing/2014/main" id="{B747660D-21F0-45AC-856F-F9E0DFEC0BB7}"/>
              </a:ext>
            </a:extLst>
          </p:cNvPr>
          <p:cNvSpPr>
            <a:spLocks noGrp="1"/>
          </p:cNvSpPr>
          <p:nvPr>
            <p:ph idx="1"/>
          </p:nvPr>
        </p:nvSpPr>
        <p:spPr>
          <a:xfrm>
            <a:off x="294978" y="933371"/>
            <a:ext cx="8196891" cy="633160"/>
          </a:xfrm>
        </p:spPr>
        <p:txBody>
          <a:bodyPr lIns="0" tIns="0" rIns="0" bIns="0" anchor="t"/>
          <a:lstStyle/>
          <a:p>
            <a:pPr marL="0" indent="0">
              <a:buNone/>
            </a:pPr>
            <a:r>
              <a:rPr lang="en-US" sz="1600" b="1" dirty="0">
                <a:highlight>
                  <a:srgbClr val="000000"/>
                </a:highlight>
                <a:ea typeface="Roboto Light"/>
              </a:rPr>
              <a:t>(Q8).</a:t>
            </a:r>
            <a:r>
              <a:rPr lang="en-US" sz="1600" b="1" dirty="0">
                <a:ea typeface="Roboto Light"/>
              </a:rPr>
              <a:t> </a:t>
            </a:r>
            <a:r>
              <a:rPr lang="en-US" sz="1600" dirty="0">
                <a:ea typeface="Roboto Light"/>
              </a:rPr>
              <a:t>Researchers were asked, </a:t>
            </a:r>
            <a:r>
              <a:rPr lang="en-GB" sz="1600" dirty="0">
                <a:ea typeface="Roboto Light"/>
              </a:rPr>
              <a:t>which of these devices they regularly used for research work </a:t>
            </a:r>
            <a:r>
              <a:rPr lang="en-US" sz="1600" dirty="0">
                <a:ea typeface="Roboto Light"/>
              </a:rPr>
              <a:t>(they could tick all that applied).</a:t>
            </a:r>
            <a:endParaRPr lang="en-US" dirty="0">
              <a:ea typeface="Roboto Light"/>
            </a:endParaRPr>
          </a:p>
        </p:txBody>
      </p:sp>
      <p:graphicFrame>
        <p:nvGraphicFramePr>
          <p:cNvPr id="5" name="Chart 4" descr="Example of bar chart showing responses to question 22.">
            <a:extLst>
              <a:ext uri="{FF2B5EF4-FFF2-40B4-BE49-F238E27FC236}">
                <a16:creationId xmlns:a16="http://schemas.microsoft.com/office/drawing/2014/main" id="{B5DA0F36-F249-4989-83D5-7E8BAE9642C2}"/>
              </a:ext>
            </a:extLst>
          </p:cNvPr>
          <p:cNvGraphicFramePr>
            <a:graphicFrameLocks/>
          </p:cNvGraphicFramePr>
          <p:nvPr>
            <p:extLst>
              <p:ext uri="{D42A27DB-BD31-4B8C-83A1-F6EECF244321}">
                <p14:modId xmlns:p14="http://schemas.microsoft.com/office/powerpoint/2010/main" val="514179187"/>
              </p:ext>
            </p:extLst>
          </p:nvPr>
        </p:nvGraphicFramePr>
        <p:xfrm>
          <a:off x="358774" y="1509823"/>
          <a:ext cx="8196891" cy="34403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F9638ABC-7ECB-4A33-BF46-0A8863DD0D74}"/>
              </a:ext>
            </a:extLst>
          </p:cNvPr>
          <p:cNvSpPr txBox="1"/>
          <p:nvPr/>
        </p:nvSpPr>
        <p:spPr>
          <a:xfrm flipH="1">
            <a:off x="6103088" y="2680"/>
            <a:ext cx="3040910"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45090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two (T2)</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Technology at your organisation</a:t>
            </a:r>
            <a:endParaRPr lang="en-GB"/>
          </a:p>
        </p:txBody>
      </p:sp>
    </p:spTree>
    <p:extLst>
      <p:ext uri="{BB962C8B-B14F-4D97-AF65-F5344CB8AC3E}">
        <p14:creationId xmlns:p14="http://schemas.microsoft.com/office/powerpoint/2010/main" val="308989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p:txBody>
          <a:bodyPr/>
          <a:lstStyle/>
          <a:p>
            <a:r>
              <a:rPr lang="en-US"/>
              <a:t>T2: Digital platforms and services at your organisation</a:t>
            </a:r>
            <a:endParaRPr lang="en-GB"/>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4" y="1623231"/>
            <a:ext cx="5406551" cy="2478136"/>
          </a:xfrm>
        </p:spPr>
        <p:txBody>
          <a:bodyPr/>
          <a:lstStyle/>
          <a:p>
            <a:pPr marL="177800" indent="-177800"/>
            <a:r>
              <a:rPr lang="en-US" sz="1600" b="1" dirty="0">
                <a:highlight>
                  <a:srgbClr val="000000"/>
                </a:highlight>
              </a:rPr>
              <a:t>(Q15a)</a:t>
            </a:r>
            <a:r>
              <a:rPr lang="en-US" sz="1600" b="1" dirty="0"/>
              <a:t>. </a:t>
            </a:r>
            <a:r>
              <a:rPr lang="en-US" sz="1600" dirty="0">
                <a:highlight>
                  <a:srgbClr val="000000"/>
                </a:highlight>
              </a:rPr>
              <a:t>XX%</a:t>
            </a:r>
            <a:r>
              <a:rPr lang="en-US" sz="1600" dirty="0"/>
              <a:t> agreed we supported them to use their own devices</a:t>
            </a:r>
          </a:p>
          <a:p>
            <a:pPr marL="177800" indent="-177800"/>
            <a:r>
              <a:rPr lang="en-US" sz="1600" b="1" dirty="0">
                <a:highlight>
                  <a:srgbClr val="000000"/>
                </a:highlight>
              </a:rPr>
              <a:t>(Q15b)</a:t>
            </a:r>
            <a:r>
              <a:rPr lang="en-US" sz="1600" b="1" dirty="0"/>
              <a:t>. </a:t>
            </a:r>
            <a:r>
              <a:rPr lang="en-US" sz="1600" dirty="0">
                <a:highlight>
                  <a:srgbClr val="000000"/>
                </a:highlight>
              </a:rPr>
              <a:t>XX%</a:t>
            </a:r>
            <a:r>
              <a:rPr lang="en-US" sz="1600" dirty="0"/>
              <a:t> </a:t>
            </a:r>
            <a:r>
              <a:rPr lang="en-GB" sz="1600" dirty="0"/>
              <a:t>agreed we supported them to access online platforms and services off campus</a:t>
            </a:r>
          </a:p>
          <a:p>
            <a:pPr marL="177800" indent="-177800"/>
            <a:r>
              <a:rPr lang="en-US" sz="1600" b="1" dirty="0">
                <a:highlight>
                  <a:srgbClr val="000000"/>
                </a:highlight>
              </a:rPr>
              <a:t>(Q15c)</a:t>
            </a:r>
            <a:r>
              <a:rPr lang="en-US" sz="1600" b="1" dirty="0"/>
              <a:t>. </a:t>
            </a:r>
            <a:r>
              <a:rPr lang="en-US" sz="1600" dirty="0">
                <a:highlight>
                  <a:srgbClr val="000000"/>
                </a:highlight>
              </a:rPr>
              <a:t>XX%</a:t>
            </a:r>
            <a:r>
              <a:rPr lang="en-US" sz="1600" dirty="0"/>
              <a:t> agreed we communicated effectively online, eg messaging, notifications</a:t>
            </a:r>
          </a:p>
          <a:p>
            <a:pPr marL="0" indent="0">
              <a:buNone/>
            </a:pPr>
            <a:endParaRPr lang="en-US" sz="1600" dirty="0"/>
          </a:p>
        </p:txBody>
      </p:sp>
      <p:pic>
        <p:nvPicPr>
          <p:cNvPr id="7" name="Graphic 6">
            <a:extLst>
              <a:ext uri="{FF2B5EF4-FFF2-40B4-BE49-F238E27FC236}">
                <a16:creationId xmlns:a16="http://schemas.microsoft.com/office/drawing/2014/main" id="{D4317FC4-56AC-4F8C-A997-5A39570825A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5326" y="1424699"/>
            <a:ext cx="2676668" cy="2676668"/>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3934983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p:txBody>
          <a:bodyPr/>
          <a:lstStyle/>
          <a:p>
            <a:r>
              <a:rPr lang="en-US" dirty="0"/>
              <a:t>T2: How data is collected and used</a:t>
            </a:r>
            <a:endParaRPr lang="en-GB" dirty="0"/>
          </a:p>
        </p:txBody>
      </p:sp>
      <p:sp>
        <p:nvSpPr>
          <p:cNvPr id="6" name="Content Placeholder 5">
            <a:extLst>
              <a:ext uri="{FF2B5EF4-FFF2-40B4-BE49-F238E27FC236}">
                <a16:creationId xmlns:a16="http://schemas.microsoft.com/office/drawing/2014/main" id="{0DF107C5-DE13-461A-B545-F872154370C4}"/>
              </a:ext>
            </a:extLst>
          </p:cNvPr>
          <p:cNvSpPr>
            <a:spLocks noGrp="1"/>
          </p:cNvSpPr>
          <p:nvPr>
            <p:ph idx="1"/>
          </p:nvPr>
        </p:nvSpPr>
        <p:spPr>
          <a:xfrm>
            <a:off x="358774" y="1623231"/>
            <a:ext cx="5406551" cy="2478136"/>
          </a:xfrm>
        </p:spPr>
        <p:txBody>
          <a:bodyPr/>
          <a:lstStyle/>
          <a:p>
            <a:pPr marL="177800" indent="-177800"/>
            <a:r>
              <a:rPr lang="en-US" sz="1600" b="1" dirty="0">
                <a:highlight>
                  <a:srgbClr val="000000"/>
                </a:highlight>
              </a:rPr>
              <a:t>(Q16a)</a:t>
            </a:r>
            <a:r>
              <a:rPr lang="en-US" sz="1600" b="1" dirty="0"/>
              <a:t>. </a:t>
            </a:r>
            <a:r>
              <a:rPr lang="en-US" sz="1600" dirty="0">
                <a:highlight>
                  <a:srgbClr val="000000"/>
                </a:highlight>
              </a:rPr>
              <a:t>XX%</a:t>
            </a:r>
            <a:r>
              <a:rPr lang="en-US" sz="1600" dirty="0"/>
              <a:t> agreed they understood how the university collects and uses their data</a:t>
            </a:r>
          </a:p>
          <a:p>
            <a:pPr marL="177800" indent="-177800"/>
            <a:r>
              <a:rPr lang="en-US" sz="1600" b="1" dirty="0">
                <a:highlight>
                  <a:srgbClr val="000000"/>
                </a:highlight>
              </a:rPr>
              <a:t>(Q16b)</a:t>
            </a:r>
            <a:r>
              <a:rPr lang="en-US" sz="1600" b="1" dirty="0"/>
              <a:t>. </a:t>
            </a:r>
            <a:r>
              <a:rPr lang="en-US" sz="1600" dirty="0">
                <a:highlight>
                  <a:srgbClr val="000000"/>
                </a:highlight>
              </a:rPr>
              <a:t>XX%</a:t>
            </a:r>
            <a:r>
              <a:rPr lang="en-US" sz="1600" dirty="0"/>
              <a:t> </a:t>
            </a:r>
            <a:r>
              <a:rPr lang="en-GB" sz="1600" dirty="0"/>
              <a:t>agreed they are </a:t>
            </a:r>
            <a:r>
              <a:rPr lang="en-US" sz="1600" dirty="0"/>
              <a:t>comfortable with how their data is collected and used</a:t>
            </a:r>
            <a:endParaRPr lang="en-GB" sz="1600" dirty="0"/>
          </a:p>
          <a:p>
            <a:pPr marL="0" indent="0">
              <a:buNone/>
            </a:pPr>
            <a:endParaRPr lang="en-US" sz="1600" dirty="0"/>
          </a:p>
        </p:txBody>
      </p:sp>
      <p:pic>
        <p:nvPicPr>
          <p:cNvPr id="7" name="Graphic 6">
            <a:extLst>
              <a:ext uri="{FF2B5EF4-FFF2-40B4-BE49-F238E27FC236}">
                <a16:creationId xmlns:a16="http://schemas.microsoft.com/office/drawing/2014/main" id="{D4317FC4-56AC-4F8C-A997-5A39570825A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65326" y="1424699"/>
            <a:ext cx="2676668" cy="2676668"/>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2200606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3C8E-6372-4CE6-88BE-63E8B8922537}"/>
              </a:ext>
            </a:extLst>
          </p:cNvPr>
          <p:cNvSpPr>
            <a:spLocks noGrp="1"/>
          </p:cNvSpPr>
          <p:nvPr>
            <p:ph type="title"/>
          </p:nvPr>
        </p:nvSpPr>
        <p:spPr>
          <a:xfrm>
            <a:off x="358774" y="339725"/>
            <a:ext cx="8005998" cy="341572"/>
          </a:xfrm>
        </p:spPr>
        <p:txBody>
          <a:bodyPr/>
          <a:lstStyle/>
          <a:p>
            <a:r>
              <a:rPr lang="en-US" dirty="0"/>
              <a:t>T2: Digital tool or app really useful for research </a:t>
            </a:r>
            <a:endParaRPr lang="en-GB" dirty="0"/>
          </a:p>
        </p:txBody>
      </p:sp>
      <p:sp>
        <p:nvSpPr>
          <p:cNvPr id="7" name="Content Placeholder 5">
            <a:extLst>
              <a:ext uri="{FF2B5EF4-FFF2-40B4-BE49-F238E27FC236}">
                <a16:creationId xmlns:a16="http://schemas.microsoft.com/office/drawing/2014/main" id="{D2EDA545-53ED-4049-B371-F69646DF32DD}"/>
              </a:ext>
            </a:extLst>
          </p:cNvPr>
          <p:cNvSpPr>
            <a:spLocks noGrp="1"/>
          </p:cNvSpPr>
          <p:nvPr>
            <p:ph idx="1"/>
          </p:nvPr>
        </p:nvSpPr>
        <p:spPr>
          <a:xfrm>
            <a:off x="255589" y="1065214"/>
            <a:ext cx="5326346" cy="2282286"/>
          </a:xfrm>
        </p:spPr>
        <p:txBody>
          <a:bodyPr/>
          <a:lstStyle/>
          <a:p>
            <a:pPr marL="0" indent="0">
              <a:buNone/>
            </a:pPr>
            <a:r>
              <a:rPr lang="en-US" sz="1600" b="1" dirty="0">
                <a:highlight>
                  <a:srgbClr val="000000"/>
                </a:highlight>
              </a:rPr>
              <a:t>(Q17)</a:t>
            </a:r>
            <a:r>
              <a:rPr lang="en-US" sz="1600" b="1" dirty="0"/>
              <a:t>. </a:t>
            </a:r>
            <a:r>
              <a:rPr lang="en-US" sz="1600" dirty="0"/>
              <a:t>Researchers were asked </a:t>
            </a:r>
            <a:r>
              <a:rPr lang="en-GB" sz="1600" dirty="0"/>
              <a:t>to give an example of a digital tool or app they found really useful for research.</a:t>
            </a:r>
            <a:endParaRPr lang="en-US" sz="1600" dirty="0"/>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 of researchers that commented mentioned this…</a:t>
            </a:r>
          </a:p>
          <a:p>
            <a:pPr marL="361950" lvl="1" indent="-271463"/>
            <a:r>
              <a:rPr lang="en-US" sz="1600" dirty="0">
                <a:highlight>
                  <a:srgbClr val="000000"/>
                </a:highlight>
              </a:rPr>
              <a:t>XX% of researchers that commented mentioned this…</a:t>
            </a:r>
          </a:p>
          <a:p>
            <a:endParaRPr lang="en-GB" sz="1600" dirty="0"/>
          </a:p>
        </p:txBody>
      </p:sp>
      <p:sp>
        <p:nvSpPr>
          <p:cNvPr id="8" name="TextBox 7">
            <a:extLst>
              <a:ext uri="{FF2B5EF4-FFF2-40B4-BE49-F238E27FC236}">
                <a16:creationId xmlns:a16="http://schemas.microsoft.com/office/drawing/2014/main" id="{AC3C9784-2753-4D24-80B0-BFB608E94472}"/>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pic>
        <p:nvPicPr>
          <p:cNvPr id="4" name="Graphic 3">
            <a:extLst>
              <a:ext uri="{FF2B5EF4-FFF2-40B4-BE49-F238E27FC236}">
                <a16:creationId xmlns:a16="http://schemas.microsoft.com/office/drawing/2014/main" id="{184702C5-3FB6-43F4-998B-5A83B0FB049F}"/>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125235" y="1369442"/>
            <a:ext cx="2404616" cy="240461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70402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339725"/>
            <a:ext cx="5557530" cy="341572"/>
          </a:xfrm>
        </p:spPr>
        <p:txBody>
          <a:bodyPr/>
          <a:lstStyle/>
          <a:p>
            <a:r>
              <a:rPr lang="en-US" dirty="0"/>
              <a:t>T2: Overall quality of the online environment for research</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1181463"/>
            <a:ext cx="8296048" cy="1026564"/>
          </a:xfrm>
        </p:spPr>
        <p:txBody>
          <a:bodyPr/>
          <a:lstStyle/>
          <a:p>
            <a:pPr marL="0" indent="0">
              <a:buNone/>
            </a:pPr>
            <a:r>
              <a:rPr lang="en-US" sz="1600" b="1" dirty="0">
                <a:highlight>
                  <a:srgbClr val="000000"/>
                </a:highlight>
              </a:rPr>
              <a:t>(Q18)</a:t>
            </a:r>
            <a:r>
              <a:rPr lang="en-US" sz="1600" b="1" dirty="0"/>
              <a:t>. </a:t>
            </a:r>
            <a:r>
              <a:rPr lang="en-US" sz="1600" dirty="0"/>
              <a:t>Researchers were asked to provide an overall rating</a:t>
            </a:r>
            <a:r>
              <a:rPr lang="en-GB" sz="1600" dirty="0"/>
              <a:t> for the quality of the online environment for research. </a:t>
            </a:r>
            <a:r>
              <a:rPr lang="en-US" sz="1600" dirty="0">
                <a:highlight>
                  <a:srgbClr val="000000"/>
                </a:highlight>
              </a:rPr>
              <a:t>XX%</a:t>
            </a:r>
            <a:r>
              <a:rPr lang="en-US" sz="1600" dirty="0"/>
              <a:t> rated us as good or above.</a:t>
            </a:r>
          </a:p>
          <a:p>
            <a:pPr marL="177800" indent="-177800"/>
            <a:r>
              <a:rPr lang="en-US" sz="1600" dirty="0">
                <a:highlight>
                  <a:srgbClr val="000000"/>
                </a:highlight>
              </a:rPr>
              <a:t>[Add any insights from the data here]</a:t>
            </a:r>
          </a:p>
          <a:p>
            <a:pPr marL="0" indent="0">
              <a:buNone/>
            </a:pPr>
            <a:endParaRPr lang="en-GB" sz="1600" dirty="0"/>
          </a:p>
        </p:txBody>
      </p:sp>
      <p:graphicFrame>
        <p:nvGraphicFramePr>
          <p:cNvPr id="5" name="Chart 4" descr="Example of bar chart showing responses to question 19.">
            <a:extLst>
              <a:ext uri="{FF2B5EF4-FFF2-40B4-BE49-F238E27FC236}">
                <a16:creationId xmlns:a16="http://schemas.microsoft.com/office/drawing/2014/main" id="{DFEE8C74-7138-4BC7-A7FD-683E925BF346}"/>
              </a:ext>
            </a:extLst>
          </p:cNvPr>
          <p:cNvGraphicFramePr>
            <a:graphicFrameLocks/>
          </p:cNvGraphicFramePr>
          <p:nvPr>
            <p:extLst>
              <p:ext uri="{D42A27DB-BD31-4B8C-83A1-F6EECF244321}">
                <p14:modId xmlns:p14="http://schemas.microsoft.com/office/powerpoint/2010/main" val="694727792"/>
              </p:ext>
            </p:extLst>
          </p:nvPr>
        </p:nvGraphicFramePr>
        <p:xfrm>
          <a:off x="276526" y="2140688"/>
          <a:ext cx="8165646" cy="292018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845C9E0B-3A2E-4D23-A05C-7BFB86765EDC}"/>
              </a:ext>
            </a:extLst>
          </p:cNvPr>
          <p:cNvSpPr txBox="1"/>
          <p:nvPr/>
        </p:nvSpPr>
        <p:spPr>
          <a:xfrm flipH="1">
            <a:off x="6159795" y="2680"/>
            <a:ext cx="2984203"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81198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5" y="185218"/>
            <a:ext cx="5557530" cy="341572"/>
          </a:xfrm>
        </p:spPr>
        <p:txBody>
          <a:bodyPr/>
          <a:lstStyle/>
          <a:p>
            <a:r>
              <a:rPr lang="en-US" dirty="0"/>
              <a:t>T2: Prefer us to invest in</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705715"/>
            <a:ext cx="8389440" cy="728853"/>
          </a:xfrm>
        </p:spPr>
        <p:txBody>
          <a:bodyPr/>
          <a:lstStyle/>
          <a:p>
            <a:pPr marL="0" indent="0">
              <a:buNone/>
            </a:pPr>
            <a:r>
              <a:rPr lang="en-US" sz="1600" b="1" dirty="0">
                <a:highlight>
                  <a:srgbClr val="000000"/>
                </a:highlight>
              </a:rPr>
              <a:t>(Q19)</a:t>
            </a:r>
            <a:r>
              <a:rPr lang="en-US" sz="1600" b="1" dirty="0"/>
              <a:t>. </a:t>
            </a:r>
            <a:r>
              <a:rPr lang="en-US" sz="1600" dirty="0"/>
              <a:t>Researchers were asked w</a:t>
            </a:r>
            <a:r>
              <a:rPr lang="en-GB" sz="1600" dirty="0"/>
              <a:t>hat they would prefer us to invest in if funds were available?</a:t>
            </a:r>
            <a:endParaRPr lang="en-US" sz="1600" dirty="0"/>
          </a:p>
          <a:p>
            <a:pPr marL="177800" indent="-177800"/>
            <a:r>
              <a:rPr lang="en-US" sz="1600" dirty="0">
                <a:highlight>
                  <a:srgbClr val="000000"/>
                </a:highlight>
              </a:rPr>
              <a:t>[Add any insights from the data here]</a:t>
            </a:r>
          </a:p>
          <a:p>
            <a:pPr marL="0" indent="0">
              <a:buNone/>
            </a:pPr>
            <a:r>
              <a:rPr lang="en-GB" sz="1600" dirty="0"/>
              <a:t> </a:t>
            </a:r>
          </a:p>
        </p:txBody>
      </p:sp>
      <p:graphicFrame>
        <p:nvGraphicFramePr>
          <p:cNvPr id="8" name="Chart 7" descr="Example of bar chart showing responses to question 19.">
            <a:extLst>
              <a:ext uri="{FF2B5EF4-FFF2-40B4-BE49-F238E27FC236}">
                <a16:creationId xmlns:a16="http://schemas.microsoft.com/office/drawing/2014/main" id="{BBA51B53-822A-4B90-A45D-EFD71564C2EF}"/>
              </a:ext>
            </a:extLst>
          </p:cNvPr>
          <p:cNvGraphicFramePr>
            <a:graphicFrameLocks/>
          </p:cNvGraphicFramePr>
          <p:nvPr>
            <p:extLst>
              <p:ext uri="{D42A27DB-BD31-4B8C-83A1-F6EECF244321}">
                <p14:modId xmlns:p14="http://schemas.microsoft.com/office/powerpoint/2010/main" val="3034094236"/>
              </p:ext>
            </p:extLst>
          </p:nvPr>
        </p:nvGraphicFramePr>
        <p:xfrm>
          <a:off x="358775" y="1613493"/>
          <a:ext cx="8426450" cy="323473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2881E365-A44A-47DD-9EF7-D6CCDBF92C80}"/>
              </a:ext>
            </a:extLst>
          </p:cNvPr>
          <p:cNvSpPr txBox="1"/>
          <p:nvPr/>
        </p:nvSpPr>
        <p:spPr>
          <a:xfrm flipH="1">
            <a:off x="6145619" y="2680"/>
            <a:ext cx="2998379"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26242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p:txBody>
          <a:bodyPr/>
          <a:lstStyle/>
          <a:p>
            <a:r>
              <a:rPr lang="en-US"/>
              <a:t>Theme three (T3)</a:t>
            </a:r>
            <a:endParaRPr lang="en-GB"/>
          </a:p>
        </p:txBody>
      </p:sp>
      <p:sp>
        <p:nvSpPr>
          <p:cNvPr id="8" name="Text Placeholder 7">
            <a:extLst>
              <a:ext uri="{FF2B5EF4-FFF2-40B4-BE49-F238E27FC236}">
                <a16:creationId xmlns:a16="http://schemas.microsoft.com/office/drawing/2014/main" id="{8B8FCC62-7E78-46F4-9D69-59D64D413988}"/>
              </a:ext>
            </a:extLst>
          </p:cNvPr>
          <p:cNvSpPr>
            <a:spLocks noGrp="1"/>
          </p:cNvSpPr>
          <p:nvPr>
            <p:ph type="body" idx="13"/>
          </p:nvPr>
        </p:nvSpPr>
        <p:spPr/>
        <p:txBody>
          <a:bodyPr/>
          <a:lstStyle/>
          <a:p>
            <a:r>
              <a:rPr lang="en-GB" dirty="0"/>
              <a:t>Technology in your research</a:t>
            </a:r>
          </a:p>
        </p:txBody>
      </p:sp>
    </p:spTree>
    <p:extLst>
      <p:ext uri="{BB962C8B-B14F-4D97-AF65-F5344CB8AC3E}">
        <p14:creationId xmlns:p14="http://schemas.microsoft.com/office/powerpoint/2010/main" val="8605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CF89-B7FE-4DFD-A645-8816D4C6AFC5}"/>
              </a:ext>
            </a:extLst>
          </p:cNvPr>
          <p:cNvSpPr>
            <a:spLocks noGrp="1"/>
          </p:cNvSpPr>
          <p:nvPr>
            <p:ph type="title"/>
          </p:nvPr>
        </p:nvSpPr>
        <p:spPr>
          <a:xfrm>
            <a:off x="358774" y="154095"/>
            <a:ext cx="8171693" cy="341572"/>
          </a:xfrm>
        </p:spPr>
        <p:txBody>
          <a:bodyPr/>
          <a:lstStyle/>
          <a:p>
            <a:r>
              <a:rPr lang="en-US" dirty="0"/>
              <a:t>Instructions for using this template </a:t>
            </a:r>
            <a:r>
              <a:rPr lang="en-US" dirty="0">
                <a:highlight>
                  <a:srgbClr val="8E1558"/>
                </a:highlight>
              </a:rPr>
              <a:t>(delete this slide)</a:t>
            </a:r>
            <a:endParaRPr lang="en-GB" dirty="0">
              <a:highlight>
                <a:srgbClr val="8E1558"/>
              </a:highlight>
            </a:endParaRPr>
          </a:p>
        </p:txBody>
      </p:sp>
      <p:sp>
        <p:nvSpPr>
          <p:cNvPr id="3" name="Content Placeholder 2">
            <a:extLst>
              <a:ext uri="{FF2B5EF4-FFF2-40B4-BE49-F238E27FC236}">
                <a16:creationId xmlns:a16="http://schemas.microsoft.com/office/drawing/2014/main" id="{B82772F2-4FA3-44E4-985B-55A77ED3A731}"/>
              </a:ext>
            </a:extLst>
          </p:cNvPr>
          <p:cNvSpPr>
            <a:spLocks noGrp="1"/>
          </p:cNvSpPr>
          <p:nvPr>
            <p:ph idx="1"/>
          </p:nvPr>
        </p:nvSpPr>
        <p:spPr>
          <a:xfrm>
            <a:off x="358774" y="628004"/>
            <a:ext cx="8065505" cy="3013858"/>
          </a:xfrm>
        </p:spPr>
        <p:txBody>
          <a:bodyPr lIns="0" tIns="0" rIns="0" bIns="0" anchor="t"/>
          <a:lstStyle/>
          <a:p>
            <a:pPr marL="536575" indent="-536575">
              <a:spcBef>
                <a:spcPts val="400"/>
              </a:spcBef>
              <a:spcAft>
                <a:spcPts val="400"/>
              </a:spcAft>
              <a:buFont typeface="+mj-lt"/>
              <a:buAutoNum type="arabicPeriod"/>
            </a:pPr>
            <a:r>
              <a:rPr lang="en-US" sz="1200" dirty="0">
                <a:ea typeface="Roboto Light"/>
              </a:rPr>
              <a:t>This template has been designed to help you to present your data and analysis from the Jisc researchers</a:t>
            </a:r>
            <a:r>
              <a:rPr lang="en-US" dirty="0">
                <a:ea typeface="Roboto Light"/>
              </a:rPr>
              <a:t> </a:t>
            </a:r>
            <a:r>
              <a:rPr lang="en-US" sz="1200" dirty="0">
                <a:ea typeface="Roboto Light"/>
              </a:rPr>
              <a:t>digital experience insights survey. It focuses on the data that we feel is most relevant to share with stakeholders in your </a:t>
            </a:r>
            <a:r>
              <a:rPr lang="en-US" sz="1200" dirty="0" err="1">
                <a:ea typeface="Roboto Light"/>
              </a:rPr>
              <a:t>organisation</a:t>
            </a:r>
            <a:r>
              <a:rPr lang="en-US" dirty="0">
                <a:ea typeface="Roboto Light"/>
              </a:rPr>
              <a:t>. Remember to delete any instructions once you have created your own version</a:t>
            </a:r>
            <a:endParaRPr lang="en-US" sz="1200" dirty="0"/>
          </a:p>
          <a:p>
            <a:pPr marL="536575" indent="-536575">
              <a:spcBef>
                <a:spcPts val="400"/>
              </a:spcBef>
              <a:spcAft>
                <a:spcPts val="400"/>
              </a:spcAft>
              <a:buAutoNum type="arabicPeriod"/>
            </a:pPr>
            <a:r>
              <a:rPr lang="en-US" sz="1200" dirty="0">
                <a:ea typeface="Roboto Light"/>
              </a:rPr>
              <a:t>Use our guidance on </a:t>
            </a:r>
            <a:r>
              <a:rPr lang="en-US" sz="1200" b="1" dirty="0">
                <a:ea typeface="Roboto Light"/>
                <a:hlinkClick r:id="rId3">
                  <a:extLst>
                    <a:ext uri="{A12FA001-AC4F-418D-AE19-62706E023703}">
                      <ahyp:hlinkClr xmlns:ahyp="http://schemas.microsoft.com/office/drawing/2018/hyperlinkcolor" val="tx"/>
                    </a:ext>
                  </a:extLst>
                </a:hlinkClick>
              </a:rPr>
              <a:t>using insights surveys in Jisc online surveys</a:t>
            </a:r>
            <a:r>
              <a:rPr lang="en-US" sz="1200" b="1" dirty="0">
                <a:ea typeface="Roboto Light"/>
              </a:rPr>
              <a:t> </a:t>
            </a:r>
            <a:r>
              <a:rPr lang="en-US" dirty="0">
                <a:ea typeface="+mn-lt"/>
                <a:cs typeface="+mn-lt"/>
              </a:rPr>
              <a:t>to support you</a:t>
            </a:r>
            <a:r>
              <a:rPr lang="en-US" dirty="0">
                <a:ea typeface="Roboto Light"/>
              </a:rPr>
              <a:t> </a:t>
            </a:r>
            <a:r>
              <a:rPr lang="en-US" sz="1200" dirty="0">
                <a:ea typeface="Roboto Light"/>
              </a:rPr>
              <a:t>(section: Accessing the data collected during and after the survey is live)</a:t>
            </a:r>
            <a:r>
              <a:rPr lang="en-US" dirty="0">
                <a:ea typeface="Roboto Light"/>
              </a:rPr>
              <a:t> </a:t>
            </a:r>
            <a:endParaRPr lang="en-US" sz="1200" dirty="0">
              <a:ea typeface="Roboto Light"/>
              <a:cs typeface="Arial"/>
            </a:endParaRPr>
          </a:p>
          <a:p>
            <a:pPr marL="536575" indent="-536575">
              <a:spcBef>
                <a:spcPts val="400"/>
              </a:spcBef>
              <a:spcAft>
                <a:spcPts val="400"/>
              </a:spcAft>
              <a:buFont typeface="+mj-lt"/>
              <a:buAutoNum type="arabicPeriod"/>
            </a:pPr>
            <a:r>
              <a:rPr lang="en-US" sz="1200" dirty="0">
                <a:ea typeface="Roboto Light"/>
              </a:rPr>
              <a:t>The charts are embedded within this presentation and can be edited </a:t>
            </a:r>
            <a:r>
              <a:rPr lang="en-US" dirty="0">
                <a:ea typeface="Roboto Light"/>
              </a:rPr>
              <a:t>by right clicking on the chart and then selecting</a:t>
            </a:r>
            <a:r>
              <a:rPr lang="en-US" sz="1200" dirty="0">
                <a:ea typeface="Roboto Light"/>
              </a:rPr>
              <a:t> “</a:t>
            </a:r>
            <a:r>
              <a:rPr lang="en-US" dirty="0">
                <a:ea typeface="Roboto Light"/>
              </a:rPr>
              <a:t>edit data/edit data in Excel”</a:t>
            </a:r>
            <a:r>
              <a:rPr lang="en-US" sz="1200" dirty="0">
                <a:ea typeface="Roboto Light"/>
              </a:rPr>
              <a:t>.</a:t>
            </a:r>
            <a:r>
              <a:rPr lang="en-US" sz="1200" b="1" dirty="0">
                <a:solidFill>
                  <a:srgbClr val="00B0F0"/>
                </a:solidFill>
                <a:ea typeface="Roboto Light"/>
              </a:rPr>
              <a:t> Note only the cells highlighted blue need to be </a:t>
            </a:r>
            <a:r>
              <a:rPr lang="en-US" b="1" dirty="0">
                <a:solidFill>
                  <a:srgbClr val="00B0F0"/>
                </a:solidFill>
                <a:ea typeface="Roboto Light"/>
              </a:rPr>
              <a:t>filled in</a:t>
            </a:r>
            <a:endParaRPr lang="en-US" b="1" dirty="0">
              <a:solidFill>
                <a:srgbClr val="00B0F0"/>
              </a:solidFill>
              <a:ea typeface="Roboto Light"/>
              <a:cs typeface="Arial"/>
            </a:endParaRPr>
          </a:p>
          <a:p>
            <a:pPr marL="536575" indent="-536575">
              <a:spcBef>
                <a:spcPts val="400"/>
              </a:spcBef>
              <a:spcAft>
                <a:spcPts val="400"/>
              </a:spcAft>
              <a:buFont typeface="+mj-lt"/>
              <a:buAutoNum type="arabicPeriod"/>
            </a:pPr>
            <a:r>
              <a:rPr lang="en-US" sz="1200" dirty="0">
                <a:ea typeface="Roboto Light"/>
              </a:rPr>
              <a:t>For the </a:t>
            </a:r>
            <a:r>
              <a:rPr lang="en-US" dirty="0">
                <a:ea typeface="Roboto Light"/>
              </a:rPr>
              <a:t>qualitative/free text questions (ie slide 16) you will need to use the accompanying Excel spreadsheet for </a:t>
            </a:r>
            <a:r>
              <a:rPr lang="en-US" sz="1200" dirty="0">
                <a:ea typeface="Roboto Light"/>
              </a:rPr>
              <a:t>the </a:t>
            </a:r>
            <a:r>
              <a:rPr lang="en-US" dirty="0">
                <a:ea typeface="Roboto Light"/>
              </a:rPr>
              <a:t>researcher's </a:t>
            </a:r>
            <a:r>
              <a:rPr lang="en-US" sz="1200" dirty="0">
                <a:ea typeface="Roboto Light"/>
              </a:rPr>
              <a:t>survey to create the information you will need. </a:t>
            </a:r>
            <a:r>
              <a:rPr lang="en-US" dirty="0">
                <a:ea typeface="Roboto Light"/>
              </a:rPr>
              <a:t>This can be </a:t>
            </a:r>
            <a:r>
              <a:rPr lang="en-US" sz="1200" dirty="0">
                <a:ea typeface="Roboto Light"/>
              </a:rPr>
              <a:t>downloaded from our</a:t>
            </a:r>
            <a:r>
              <a:rPr lang="en-US" sz="1200" b="1" dirty="0">
                <a:ea typeface="Roboto Light"/>
              </a:rPr>
              <a:t> </a:t>
            </a:r>
            <a:r>
              <a:rPr lang="en-US" sz="1200" b="1" dirty="0">
                <a:ea typeface="Roboto Light"/>
                <a:hlinkClick r:id="rId4">
                  <a:extLst>
                    <a:ext uri="{A12FA001-AC4F-418D-AE19-62706E023703}">
                      <ahyp:hlinkClr xmlns:ahyp="http://schemas.microsoft.com/office/drawing/2018/hyperlinkcolor" val="tx"/>
                    </a:ext>
                  </a:extLst>
                </a:hlinkClick>
              </a:rPr>
              <a:t>website</a:t>
            </a:r>
            <a:endParaRPr lang="en-US" b="1" dirty="0">
              <a:solidFill>
                <a:srgbClr val="FFFFFF"/>
              </a:solidFill>
              <a:ea typeface="Roboto Light"/>
            </a:endParaRPr>
          </a:p>
          <a:p>
            <a:pPr marL="536575" indent="-536575">
              <a:spcBef>
                <a:spcPts val="400"/>
              </a:spcBef>
              <a:spcAft>
                <a:spcPts val="400"/>
              </a:spcAft>
              <a:buFont typeface="+mj-lt"/>
              <a:buAutoNum type="arabicPeriod"/>
            </a:pPr>
            <a:r>
              <a:rPr lang="en-US" dirty="0">
                <a:solidFill>
                  <a:srgbClr val="FFFFFF"/>
                </a:solidFill>
                <a:ea typeface="Roboto Light"/>
              </a:rPr>
              <a:t>Slide 10 includes demographical information which you will need to get from your own survey analysis</a:t>
            </a:r>
            <a:r>
              <a:rPr lang="en-US" dirty="0">
                <a:solidFill>
                  <a:srgbClr val="FF0000"/>
                </a:solidFill>
                <a:ea typeface="Roboto Light"/>
              </a:rPr>
              <a:t> </a:t>
            </a:r>
            <a:endParaRPr lang="en-US" sz="1200" dirty="0">
              <a:solidFill>
                <a:srgbClr val="FF0000"/>
              </a:solidFill>
              <a:cs typeface="Arial"/>
            </a:endParaRPr>
          </a:p>
          <a:p>
            <a:pPr marL="536575" indent="-536575">
              <a:spcBef>
                <a:spcPts val="400"/>
              </a:spcBef>
              <a:spcAft>
                <a:spcPts val="400"/>
              </a:spcAft>
              <a:buFont typeface="+mj-lt"/>
              <a:buAutoNum type="arabicPeriod"/>
            </a:pPr>
            <a:r>
              <a:rPr lang="en-US" sz="1200" dirty="0">
                <a:ea typeface="Roboto Light"/>
              </a:rPr>
              <a:t>If you ran our other surveys (eg student/learners, teaching or professiona</a:t>
            </a:r>
            <a:r>
              <a:rPr lang="en-US" dirty="0">
                <a:ea typeface="Roboto Light"/>
              </a:rPr>
              <a:t>l services staff</a:t>
            </a:r>
            <a:r>
              <a:rPr lang="en-US" sz="1200" dirty="0">
                <a:ea typeface="Roboto Light"/>
              </a:rPr>
              <a:t>), we encourage you to compare and contrast the researchers survey results with the findings from these. There is a separate Excel spreadsheet and PowerPoint slide set to help you to build charts that compare across different surveys</a:t>
            </a:r>
            <a:endParaRPr lang="en-US" sz="1200" dirty="0">
              <a:ea typeface="Roboto Light"/>
              <a:cs typeface="Arial"/>
            </a:endParaRPr>
          </a:p>
          <a:p>
            <a:pPr marL="536575" indent="-536575">
              <a:spcBef>
                <a:spcPts val="400"/>
              </a:spcBef>
              <a:spcAft>
                <a:spcPts val="400"/>
              </a:spcAft>
              <a:buFont typeface="+mj-lt"/>
              <a:buAutoNum type="arabicPeriod"/>
            </a:pPr>
            <a:r>
              <a:rPr lang="en-US" sz="1200" dirty="0"/>
              <a:t>Text highlighted indicates where you need to insert your own data</a:t>
            </a:r>
          </a:p>
          <a:p>
            <a:pPr marL="536575" indent="-536575">
              <a:spcBef>
                <a:spcPts val="400"/>
              </a:spcBef>
              <a:spcAft>
                <a:spcPts val="400"/>
              </a:spcAft>
              <a:buFont typeface="+mj-lt"/>
              <a:buAutoNum type="arabicPeriod"/>
            </a:pPr>
            <a:r>
              <a:rPr lang="en-GB" sz="1200" dirty="0">
                <a:ea typeface="Roboto Light"/>
              </a:rPr>
              <a:t>If you experience any problems with using this template or the supporting Excel file, please contact: </a:t>
            </a:r>
            <a:r>
              <a:rPr lang="en-GB" sz="1200" b="1" dirty="0">
                <a:ea typeface="Roboto Light"/>
                <a:hlinkClick r:id="rId5">
                  <a:extLst>
                    <a:ext uri="{A12FA001-AC4F-418D-AE19-62706E023703}">
                      <ahyp:hlinkClr xmlns:ahyp="http://schemas.microsoft.com/office/drawing/2018/hyperlinkcolor" val="tx"/>
                    </a:ext>
                  </a:extLst>
                </a:hlinkClick>
              </a:rPr>
              <a:t>help@jisc.ac.uk</a:t>
            </a:r>
            <a:r>
              <a:rPr lang="en-GB" sz="1200" dirty="0">
                <a:ea typeface="Roboto Light"/>
              </a:rPr>
              <a:t>, putting</a:t>
            </a:r>
            <a:r>
              <a:rPr lang="en-GB" dirty="0">
                <a:ea typeface="Roboto Light"/>
              </a:rPr>
              <a:t> 'digital</a:t>
            </a:r>
            <a:r>
              <a:rPr lang="en-GB" sz="1200" dirty="0">
                <a:ea typeface="Roboto Light"/>
              </a:rPr>
              <a:t> experience insights</a:t>
            </a:r>
            <a:r>
              <a:rPr lang="en-GB" dirty="0">
                <a:ea typeface="Roboto Light"/>
              </a:rPr>
              <a:t>' </a:t>
            </a:r>
            <a:r>
              <a:rPr lang="en-GB" sz="1200" dirty="0">
                <a:ea typeface="Roboto Light"/>
              </a:rPr>
              <a:t>in the subject line</a:t>
            </a:r>
          </a:p>
          <a:p>
            <a:pPr marL="536575" indent="-536575">
              <a:spcBef>
                <a:spcPts val="400"/>
              </a:spcBef>
              <a:spcAft>
                <a:spcPts val="400"/>
              </a:spcAft>
              <a:buAutoNum type="arabicPeriod"/>
            </a:pPr>
            <a:r>
              <a:rPr lang="en-GB" dirty="0">
                <a:ea typeface="Roboto Light"/>
                <a:cs typeface="Arial"/>
              </a:rPr>
              <a:t>Remember to check your presentation for accessibility once complete (review / check accessibility)</a:t>
            </a:r>
          </a:p>
        </p:txBody>
      </p:sp>
    </p:spTree>
    <p:extLst>
      <p:ext uri="{BB962C8B-B14F-4D97-AF65-F5344CB8AC3E}">
        <p14:creationId xmlns:p14="http://schemas.microsoft.com/office/powerpoint/2010/main" val="266666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136031" y="103223"/>
            <a:ext cx="5907259" cy="341572"/>
          </a:xfrm>
        </p:spPr>
        <p:txBody>
          <a:bodyPr/>
          <a:lstStyle/>
          <a:p>
            <a:r>
              <a:rPr lang="en-US" dirty="0"/>
              <a:t>T3: Where your research took place and where prefer to research</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202423" y="1072051"/>
            <a:ext cx="8370555" cy="992371"/>
          </a:xfrm>
        </p:spPr>
        <p:txBody>
          <a:bodyPr/>
          <a:lstStyle/>
          <a:p>
            <a:pPr marL="0" indent="0">
              <a:buNone/>
            </a:pPr>
            <a:r>
              <a:rPr lang="en-US" sz="1600" b="1" dirty="0">
                <a:highlight>
                  <a:srgbClr val="000000"/>
                </a:highlight>
              </a:rPr>
              <a:t>(Q21)</a:t>
            </a:r>
            <a:r>
              <a:rPr lang="en-US" sz="1600" b="1" dirty="0"/>
              <a:t>. </a:t>
            </a:r>
            <a:r>
              <a:rPr lang="en-US" sz="1600" dirty="0"/>
              <a:t>Researchers were asked, in the current academic year, where their research took place and where they prefer to research</a:t>
            </a:r>
          </a:p>
          <a:p>
            <a:r>
              <a:rPr lang="en-US" sz="1600" dirty="0">
                <a:highlight>
                  <a:srgbClr val="000000"/>
                </a:highlight>
              </a:rPr>
              <a:t>[Add any insights from the data here]</a:t>
            </a:r>
          </a:p>
          <a:p>
            <a:pPr marL="0" indent="0">
              <a:buNone/>
            </a:pPr>
            <a:endParaRPr lang="en-GB" sz="1600" dirty="0"/>
          </a:p>
        </p:txBody>
      </p:sp>
      <p:graphicFrame>
        <p:nvGraphicFramePr>
          <p:cNvPr id="8" name="Chart 7" descr="Example of bar chart showing responses to question 19.">
            <a:extLst>
              <a:ext uri="{FF2B5EF4-FFF2-40B4-BE49-F238E27FC236}">
                <a16:creationId xmlns:a16="http://schemas.microsoft.com/office/drawing/2014/main" id="{EBAA2D4D-2AEE-D842-A9D2-5C5C98C64F3B}"/>
              </a:ext>
            </a:extLst>
          </p:cNvPr>
          <p:cNvGraphicFramePr>
            <a:graphicFrameLocks/>
          </p:cNvGraphicFramePr>
          <p:nvPr>
            <p:extLst>
              <p:ext uri="{D42A27DB-BD31-4B8C-83A1-F6EECF244321}">
                <p14:modId xmlns:p14="http://schemas.microsoft.com/office/powerpoint/2010/main" val="3868809421"/>
              </p:ext>
            </p:extLst>
          </p:nvPr>
        </p:nvGraphicFramePr>
        <p:xfrm>
          <a:off x="304877" y="1966304"/>
          <a:ext cx="8165646" cy="307397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A2314D85-F32A-4DF7-B395-F921DFF2D99C}"/>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259611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3" y="409027"/>
            <a:ext cx="6518277" cy="341572"/>
          </a:xfrm>
        </p:spPr>
        <p:txBody>
          <a:bodyPr/>
          <a:lstStyle/>
          <a:p>
            <a:r>
              <a:rPr lang="en-US" dirty="0"/>
              <a:t>T3: Difficulties using digital technologies</a:t>
            </a:r>
            <a:endParaRPr lang="en-GB" dirty="0"/>
          </a:p>
        </p:txBody>
      </p:sp>
      <p:sp>
        <p:nvSpPr>
          <p:cNvPr id="6" name="Content Placeholder 5">
            <a:extLst>
              <a:ext uri="{FF2B5EF4-FFF2-40B4-BE49-F238E27FC236}">
                <a16:creationId xmlns:a16="http://schemas.microsoft.com/office/drawing/2014/main" id="{CD6A9824-0541-41AA-A570-9952E541C2B0}"/>
              </a:ext>
            </a:extLst>
          </p:cNvPr>
          <p:cNvSpPr txBox="1">
            <a:spLocks/>
          </p:cNvSpPr>
          <p:nvPr/>
        </p:nvSpPr>
        <p:spPr>
          <a:xfrm>
            <a:off x="287213" y="883752"/>
            <a:ext cx="8216706" cy="56227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(Q22).</a:t>
            </a:r>
            <a:r>
              <a:rPr lang="en-US" sz="1600" b="1" dirty="0">
                <a:solidFill>
                  <a:schemeClr val="bg1"/>
                </a:solidFill>
              </a:rPr>
              <a:t> </a:t>
            </a:r>
            <a:r>
              <a:rPr lang="en-US" sz="1600" dirty="0">
                <a:solidFill>
                  <a:schemeClr val="bg1"/>
                </a:solidFill>
              </a:rPr>
              <a:t>Researchers were asked </a:t>
            </a:r>
            <a:r>
              <a:rPr lang="en-GB" sz="1600" dirty="0">
                <a:solidFill>
                  <a:schemeClr val="bg1"/>
                </a:solidFill>
              </a:rPr>
              <a:t>if any of these made it difficult for them to use digital technologies in their research </a:t>
            </a:r>
            <a:r>
              <a:rPr lang="en-US" sz="1600" dirty="0">
                <a:solidFill>
                  <a:schemeClr val="bg1"/>
                </a:solidFill>
              </a:rPr>
              <a:t>(they could tick all that applied).</a:t>
            </a:r>
          </a:p>
        </p:txBody>
      </p:sp>
      <p:graphicFrame>
        <p:nvGraphicFramePr>
          <p:cNvPr id="8" name="Chart 7" descr="Example of bar chart showing responses to question 4.">
            <a:extLst>
              <a:ext uri="{FF2B5EF4-FFF2-40B4-BE49-F238E27FC236}">
                <a16:creationId xmlns:a16="http://schemas.microsoft.com/office/drawing/2014/main" id="{71ADF81C-8C88-904A-A79F-2FDB4B9503CA}"/>
              </a:ext>
            </a:extLst>
          </p:cNvPr>
          <p:cNvGraphicFramePr>
            <a:graphicFrameLocks/>
          </p:cNvGraphicFramePr>
          <p:nvPr>
            <p:extLst>
              <p:ext uri="{D42A27DB-BD31-4B8C-83A1-F6EECF244321}">
                <p14:modId xmlns:p14="http://schemas.microsoft.com/office/powerpoint/2010/main" val="2927552341"/>
              </p:ext>
            </p:extLst>
          </p:nvPr>
        </p:nvGraphicFramePr>
        <p:xfrm>
          <a:off x="375684" y="1502735"/>
          <a:ext cx="8128235" cy="32037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3B6B87E5-4BE6-4532-9519-3D9DD60EFD0E}"/>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1146012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95B14F-82BC-444D-830E-726FDB6FA939}"/>
              </a:ext>
            </a:extLst>
          </p:cNvPr>
          <p:cNvSpPr>
            <a:spLocks noGrp="1"/>
          </p:cNvSpPr>
          <p:nvPr>
            <p:ph type="title"/>
          </p:nvPr>
        </p:nvSpPr>
        <p:spPr>
          <a:xfrm>
            <a:off x="287214" y="409027"/>
            <a:ext cx="5507530" cy="341572"/>
          </a:xfrm>
        </p:spPr>
        <p:txBody>
          <a:bodyPr/>
          <a:lstStyle/>
          <a:p>
            <a:r>
              <a:rPr lang="en-US" dirty="0"/>
              <a:t>T3: Research activities they have carried out</a:t>
            </a:r>
            <a:endParaRPr lang="en-GB" dirty="0"/>
          </a:p>
        </p:txBody>
      </p:sp>
      <p:sp>
        <p:nvSpPr>
          <p:cNvPr id="5" name="Content Placeholder 5">
            <a:extLst>
              <a:ext uri="{FF2B5EF4-FFF2-40B4-BE49-F238E27FC236}">
                <a16:creationId xmlns:a16="http://schemas.microsoft.com/office/drawing/2014/main" id="{0785C5D3-0279-4915-AA29-17B70C5F4A31}"/>
              </a:ext>
            </a:extLst>
          </p:cNvPr>
          <p:cNvSpPr txBox="1">
            <a:spLocks/>
          </p:cNvSpPr>
          <p:nvPr/>
        </p:nvSpPr>
        <p:spPr>
          <a:xfrm>
            <a:off x="249006" y="1190846"/>
            <a:ext cx="2157309" cy="362178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000000"/>
                </a:highlight>
              </a:rPr>
              <a:t>(Q23) </a:t>
            </a:r>
            <a:r>
              <a:rPr lang="en-US" sz="1600" dirty="0">
                <a:solidFill>
                  <a:schemeClr val="bg1"/>
                </a:solidFill>
              </a:rPr>
              <a:t>Researchers were asked, in the last academic year, which of these activities had they engaged in as part of their research</a:t>
            </a:r>
          </a:p>
          <a:p>
            <a:r>
              <a:rPr lang="en-US" sz="1600" dirty="0">
                <a:solidFill>
                  <a:schemeClr val="bg1"/>
                </a:solidFill>
                <a:highlight>
                  <a:srgbClr val="000000"/>
                </a:highlight>
              </a:rPr>
              <a:t>[Add any insights from your data here]</a:t>
            </a:r>
          </a:p>
          <a:p>
            <a:pPr marL="0" indent="0">
              <a:buFont typeface="Arial" panose="020B0604020202020204" pitchFamily="34" charset="0"/>
              <a:buNone/>
            </a:pPr>
            <a:endParaRPr lang="en-GB" sz="1600" dirty="0">
              <a:solidFill>
                <a:schemeClr val="bg1"/>
              </a:solidFill>
            </a:endParaRPr>
          </a:p>
        </p:txBody>
      </p:sp>
      <p:graphicFrame>
        <p:nvGraphicFramePr>
          <p:cNvPr id="8" name="Chart 7" descr="Example of bar chart showing responses to question 22.">
            <a:extLst>
              <a:ext uri="{FF2B5EF4-FFF2-40B4-BE49-F238E27FC236}">
                <a16:creationId xmlns:a16="http://schemas.microsoft.com/office/drawing/2014/main" id="{C45D8FF2-A193-4E7F-B0EE-5BA69B29D4B3}"/>
              </a:ext>
            </a:extLst>
          </p:cNvPr>
          <p:cNvGraphicFramePr>
            <a:graphicFrameLocks/>
          </p:cNvGraphicFramePr>
          <p:nvPr>
            <p:extLst>
              <p:ext uri="{D42A27DB-BD31-4B8C-83A1-F6EECF244321}">
                <p14:modId xmlns:p14="http://schemas.microsoft.com/office/powerpoint/2010/main" val="792024186"/>
              </p:ext>
            </p:extLst>
          </p:nvPr>
        </p:nvGraphicFramePr>
        <p:xfrm>
          <a:off x="2323814" y="894079"/>
          <a:ext cx="6364992" cy="39185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a:extLst>
              <a:ext uri="{FF2B5EF4-FFF2-40B4-BE49-F238E27FC236}">
                <a16:creationId xmlns:a16="http://schemas.microsoft.com/office/drawing/2014/main" id="{CDE3D1AA-CDB1-4123-A86F-D7FCED98539B}"/>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705419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B155-7ADE-4F6B-B92B-95484F9529AE}"/>
              </a:ext>
            </a:extLst>
          </p:cNvPr>
          <p:cNvSpPr>
            <a:spLocks noGrp="1"/>
          </p:cNvSpPr>
          <p:nvPr>
            <p:ph type="title"/>
          </p:nvPr>
        </p:nvSpPr>
        <p:spPr>
          <a:xfrm>
            <a:off x="358774" y="339725"/>
            <a:ext cx="5677641" cy="341572"/>
          </a:xfrm>
        </p:spPr>
        <p:txBody>
          <a:bodyPr/>
          <a:lstStyle/>
          <a:p>
            <a:r>
              <a:rPr lang="en-GB" dirty="0"/>
              <a:t>T3: Use of digital technologies in their research</a:t>
            </a:r>
          </a:p>
        </p:txBody>
      </p:sp>
      <p:sp>
        <p:nvSpPr>
          <p:cNvPr id="6" name="Content Placeholder 5">
            <a:extLst>
              <a:ext uri="{FF2B5EF4-FFF2-40B4-BE49-F238E27FC236}">
                <a16:creationId xmlns:a16="http://schemas.microsoft.com/office/drawing/2014/main" id="{B15ABF82-041C-4C09-A167-5E8AE36090F6}"/>
              </a:ext>
            </a:extLst>
          </p:cNvPr>
          <p:cNvSpPr>
            <a:spLocks noGrp="1"/>
          </p:cNvSpPr>
          <p:nvPr>
            <p:ph idx="1"/>
          </p:nvPr>
        </p:nvSpPr>
        <p:spPr>
          <a:xfrm>
            <a:off x="268720" y="1376891"/>
            <a:ext cx="2780210" cy="3013858"/>
          </a:xfrm>
        </p:spPr>
        <p:txBody>
          <a:bodyPr/>
          <a:lstStyle/>
          <a:p>
            <a:pPr marL="0" indent="0">
              <a:buNone/>
            </a:pPr>
            <a:r>
              <a:rPr lang="en-US" sz="1600" b="1" dirty="0">
                <a:highlight>
                  <a:srgbClr val="000000"/>
                </a:highlight>
              </a:rPr>
              <a:t>(Q24).</a:t>
            </a:r>
            <a:r>
              <a:rPr lang="en-US" sz="1600" b="1" dirty="0"/>
              <a:t> </a:t>
            </a:r>
            <a:r>
              <a:rPr lang="en-US" sz="1600" dirty="0"/>
              <a:t>Researchers were asked how much they agreed with five statements about the use of digital technologies in their research:</a:t>
            </a:r>
          </a:p>
          <a:p>
            <a:endParaRPr lang="en-US" sz="1600" dirty="0"/>
          </a:p>
          <a:p>
            <a:pPr marL="177800" indent="-177800"/>
            <a:r>
              <a:rPr lang="en-US" sz="1600" dirty="0">
                <a:highlight>
                  <a:srgbClr val="000000"/>
                </a:highlight>
              </a:rPr>
              <a:t>[Add any insights from your data here]</a:t>
            </a:r>
          </a:p>
          <a:p>
            <a:endParaRPr lang="en-GB" sz="1600" dirty="0"/>
          </a:p>
        </p:txBody>
      </p:sp>
      <p:graphicFrame>
        <p:nvGraphicFramePr>
          <p:cNvPr id="5" name="Chart 4" descr="Stacked bar chart for question 16">
            <a:extLst>
              <a:ext uri="{FF2B5EF4-FFF2-40B4-BE49-F238E27FC236}">
                <a16:creationId xmlns:a16="http://schemas.microsoft.com/office/drawing/2014/main" id="{126C0B86-BFAF-4A2C-AA50-127657EDEB80}"/>
              </a:ext>
            </a:extLst>
          </p:cNvPr>
          <p:cNvGraphicFramePr>
            <a:graphicFrameLocks/>
          </p:cNvGraphicFramePr>
          <p:nvPr>
            <p:extLst>
              <p:ext uri="{D42A27DB-BD31-4B8C-83A1-F6EECF244321}">
                <p14:modId xmlns:p14="http://schemas.microsoft.com/office/powerpoint/2010/main" val="2014994279"/>
              </p:ext>
            </p:extLst>
          </p:nvPr>
        </p:nvGraphicFramePr>
        <p:xfrm>
          <a:off x="3493828" y="905017"/>
          <a:ext cx="5210694" cy="395760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A9960E74-11C0-4705-B687-291D34B1489C}"/>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117588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3" y="339725"/>
            <a:ext cx="8494281" cy="341572"/>
          </a:xfrm>
        </p:spPr>
        <p:txBody>
          <a:bodyPr/>
          <a:lstStyle/>
          <a:p>
            <a:r>
              <a:rPr lang="en-US" dirty="0"/>
              <a:t>T3: Positive aspects of researching using digital technologies</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4" y="1145607"/>
            <a:ext cx="6530163" cy="2088912"/>
          </a:xfrm>
        </p:spPr>
        <p:txBody>
          <a:bodyPr/>
          <a:lstStyle/>
          <a:p>
            <a:pPr marL="0" indent="0">
              <a:buNone/>
            </a:pPr>
            <a:r>
              <a:rPr lang="en-US" sz="1600" b="1" dirty="0">
                <a:highlight>
                  <a:srgbClr val="000000"/>
                </a:highlight>
              </a:rPr>
              <a:t>(Q25)</a:t>
            </a:r>
            <a:r>
              <a:rPr lang="en-US" sz="1600" b="1" dirty="0"/>
              <a:t>. </a:t>
            </a:r>
            <a:r>
              <a:rPr lang="en-US" sz="1600" dirty="0"/>
              <a:t>Researchers were asked, what aspect of researching using digital technologies, if any, was most positive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researchers that commented mentioned this..</a:t>
            </a:r>
          </a:p>
          <a:p>
            <a:pPr marL="361950" lvl="1" indent="-271463"/>
            <a:r>
              <a:rPr lang="en-US" sz="1600" dirty="0">
                <a:highlight>
                  <a:srgbClr val="000000"/>
                </a:highlight>
              </a:rPr>
              <a:t>XX%</a:t>
            </a:r>
            <a:r>
              <a:rPr lang="en-US" sz="1600" dirty="0"/>
              <a:t> of researchers that commented mentioned this…</a:t>
            </a:r>
          </a:p>
          <a:p>
            <a:pPr marL="0" indent="0">
              <a:buNone/>
            </a:pPr>
            <a:endParaRPr lang="en-US" sz="1600" dirty="0"/>
          </a:p>
        </p:txBody>
      </p:sp>
      <p:pic>
        <p:nvPicPr>
          <p:cNvPr id="5" name="Graphic 4" descr="Thumbs up sign with solid fill">
            <a:extLst>
              <a:ext uri="{FF2B5EF4-FFF2-40B4-BE49-F238E27FC236}">
                <a16:creationId xmlns:a16="http://schemas.microsoft.com/office/drawing/2014/main" id="{44201180-3EEF-46B4-B169-6300CCC33B6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970468" y="1514847"/>
            <a:ext cx="1622378" cy="1622378"/>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0CF4CBFE-B85C-4A84-BA01-EFE03E486311}"/>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4">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5">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spTree>
    <p:extLst>
      <p:ext uri="{BB962C8B-B14F-4D97-AF65-F5344CB8AC3E}">
        <p14:creationId xmlns:p14="http://schemas.microsoft.com/office/powerpoint/2010/main" val="638538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3" y="339725"/>
            <a:ext cx="8660536" cy="341572"/>
          </a:xfrm>
        </p:spPr>
        <p:txBody>
          <a:bodyPr/>
          <a:lstStyle/>
          <a:p>
            <a:r>
              <a:rPr lang="en-US" dirty="0"/>
              <a:t>T3: Negative aspects of researching using digital technologies</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145607"/>
            <a:ext cx="6571414" cy="2088912"/>
          </a:xfrm>
        </p:spPr>
        <p:txBody>
          <a:bodyPr/>
          <a:lstStyle/>
          <a:p>
            <a:pPr marL="0" indent="0">
              <a:buNone/>
            </a:pPr>
            <a:r>
              <a:rPr lang="en-US" sz="1600" b="1" dirty="0">
                <a:highlight>
                  <a:srgbClr val="000000"/>
                </a:highlight>
              </a:rPr>
              <a:t>(Q26)</a:t>
            </a:r>
            <a:r>
              <a:rPr lang="en-US" sz="1600" b="1" dirty="0"/>
              <a:t>. </a:t>
            </a:r>
            <a:r>
              <a:rPr lang="en-US" sz="1600" dirty="0"/>
              <a:t>Researchers were asked, what aspect of researching using digital technologies, if any, was most negative for them?</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000000"/>
                </a:highlight>
              </a:rPr>
              <a:t>XX%</a:t>
            </a:r>
            <a:r>
              <a:rPr lang="en-US" sz="1600" dirty="0"/>
              <a:t> of researchers that commented mentioned this..</a:t>
            </a:r>
          </a:p>
          <a:p>
            <a:pPr marL="361950" lvl="1" indent="-271463"/>
            <a:r>
              <a:rPr lang="en-US" sz="1600" dirty="0">
                <a:highlight>
                  <a:srgbClr val="000000"/>
                </a:highlight>
              </a:rPr>
              <a:t>XX%</a:t>
            </a:r>
            <a:r>
              <a:rPr lang="en-US" sz="1600" dirty="0"/>
              <a:t> of researchers that commented mentioned this…</a:t>
            </a:r>
          </a:p>
          <a:p>
            <a:pPr marL="0" indent="0">
              <a:buNone/>
            </a:pPr>
            <a:endParaRPr lang="en-US" sz="1600" dirty="0"/>
          </a:p>
        </p:txBody>
      </p:sp>
      <p:sp>
        <p:nvSpPr>
          <p:cNvPr id="7" name="TextBox 6">
            <a:extLst>
              <a:ext uri="{FF2B5EF4-FFF2-40B4-BE49-F238E27FC236}">
                <a16:creationId xmlns:a16="http://schemas.microsoft.com/office/drawing/2014/main" id="{0CF4CBFE-B85C-4A84-BA01-EFE03E486311}"/>
              </a:ext>
            </a:extLst>
          </p:cNvPr>
          <p:cNvSpPr txBox="1"/>
          <p:nvPr/>
        </p:nvSpPr>
        <p:spPr>
          <a:xfrm>
            <a:off x="358774" y="3857362"/>
            <a:ext cx="5986367" cy="1161857"/>
          </a:xfrm>
          <a:prstGeom prst="rect">
            <a:avLst/>
          </a:prstGeom>
          <a:noFill/>
        </p:spPr>
        <p:txBody>
          <a:bodyPr wrap="square" rtlCol="0">
            <a:spAutoFit/>
          </a:bodyPr>
          <a:lstStyle/>
          <a:p>
            <a:r>
              <a:rPr lang="en-US" sz="1400" dirty="0">
                <a:solidFill>
                  <a:schemeClr val="bg1"/>
                </a:solidFill>
                <a:highlight>
                  <a:srgbClr val="000000"/>
                </a:highlight>
              </a:rPr>
              <a:t>[Download your free text data via Jisc online surveys ‘</a:t>
            </a:r>
            <a:r>
              <a:rPr lang="en-US" sz="1400" dirty="0" err="1">
                <a:solidFill>
                  <a:schemeClr val="bg1"/>
                </a:solidFill>
                <a:highlight>
                  <a:srgbClr val="000000"/>
                </a:highlight>
              </a:rPr>
              <a:t>analyse</a:t>
            </a:r>
            <a:r>
              <a:rPr lang="en-US" sz="1400" dirty="0">
                <a:solidFill>
                  <a:schemeClr val="bg1"/>
                </a:solidFill>
                <a:highlight>
                  <a:srgbClr val="000000"/>
                </a:highlight>
              </a:rPr>
              <a:t>’ area, open in Word or Excel, read the feedback and try to group into themes (see accompanying Excel sheet to carry out grouping </a:t>
            </a:r>
            <a:r>
              <a:rPr lang="en-US" sz="1400" dirty="0">
                <a:solidFill>
                  <a:schemeClr val="bg1"/>
                </a:solidFill>
                <a:highlight>
                  <a:srgbClr val="000000"/>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 Also, the guide to analysing your qualitative data can be found </a:t>
            </a:r>
            <a:r>
              <a:rPr lang="en-US" sz="1400" dirty="0">
                <a:solidFill>
                  <a:schemeClr val="bg1"/>
                </a:solidFill>
                <a:highlight>
                  <a:srgbClr val="000000"/>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000000"/>
                </a:highlight>
              </a:rPr>
              <a:t>.]</a:t>
            </a:r>
          </a:p>
          <a:p>
            <a:endParaRPr lang="en-GB" dirty="0">
              <a:solidFill>
                <a:schemeClr val="bg1"/>
              </a:solidFill>
            </a:endParaRPr>
          </a:p>
        </p:txBody>
      </p:sp>
      <p:pic>
        <p:nvPicPr>
          <p:cNvPr id="1026" name="Picture 2">
            <a:extLst>
              <a:ext uri="{FF2B5EF4-FFF2-40B4-BE49-F238E27FC236}">
                <a16:creationId xmlns:a16="http://schemas.microsoft.com/office/drawing/2014/main" id="{EF60860B-56DD-487D-FBF2-72FE84E42F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4208" y="1506992"/>
            <a:ext cx="1821028" cy="1821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03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3CAC-4ADF-4073-9832-D9B2BD9C0F29}"/>
              </a:ext>
            </a:extLst>
          </p:cNvPr>
          <p:cNvSpPr>
            <a:spLocks noGrp="1"/>
          </p:cNvSpPr>
          <p:nvPr>
            <p:ph type="title"/>
          </p:nvPr>
        </p:nvSpPr>
        <p:spPr>
          <a:xfrm>
            <a:off x="358774" y="339725"/>
            <a:ext cx="5702589" cy="341572"/>
          </a:xfrm>
        </p:spPr>
        <p:txBody>
          <a:bodyPr/>
          <a:lstStyle/>
          <a:p>
            <a:r>
              <a:rPr lang="en-US" dirty="0"/>
              <a:t>T3: Chance to be involved in decisions</a:t>
            </a:r>
            <a:endParaRPr lang="en-GB" dirty="0"/>
          </a:p>
        </p:txBody>
      </p:sp>
      <p:sp>
        <p:nvSpPr>
          <p:cNvPr id="6" name="Content Placeholder 5">
            <a:extLst>
              <a:ext uri="{FF2B5EF4-FFF2-40B4-BE49-F238E27FC236}">
                <a16:creationId xmlns:a16="http://schemas.microsoft.com/office/drawing/2014/main" id="{8CAAD266-73ED-459D-8F4D-1496E066E0F4}"/>
              </a:ext>
            </a:extLst>
          </p:cNvPr>
          <p:cNvSpPr>
            <a:spLocks noGrp="1"/>
          </p:cNvSpPr>
          <p:nvPr>
            <p:ph idx="1"/>
          </p:nvPr>
        </p:nvSpPr>
        <p:spPr>
          <a:xfrm>
            <a:off x="358775" y="1127052"/>
            <a:ext cx="8370555" cy="992371"/>
          </a:xfrm>
        </p:spPr>
        <p:txBody>
          <a:bodyPr/>
          <a:lstStyle/>
          <a:p>
            <a:pPr marL="0" indent="0">
              <a:buNone/>
            </a:pPr>
            <a:r>
              <a:rPr lang="en-US" sz="1600" b="1" dirty="0">
                <a:highlight>
                  <a:srgbClr val="000000"/>
                </a:highlight>
              </a:rPr>
              <a:t>(Q27)</a:t>
            </a:r>
            <a:r>
              <a:rPr lang="en-US" sz="1600" b="1" dirty="0"/>
              <a:t>. </a:t>
            </a:r>
            <a:r>
              <a:rPr lang="en-US" sz="1600" dirty="0"/>
              <a:t>Researchers were asked how much they agreed they were given the chance to be involved in decisions about their digital experience</a:t>
            </a:r>
          </a:p>
          <a:p>
            <a:r>
              <a:rPr lang="en-US" sz="1600" dirty="0">
                <a:highlight>
                  <a:srgbClr val="000000"/>
                </a:highlight>
              </a:rPr>
              <a:t>[Add any insights from the data here]</a:t>
            </a:r>
          </a:p>
          <a:p>
            <a:pPr marL="0" indent="0">
              <a:buNone/>
            </a:pPr>
            <a:endParaRPr lang="en-GB" sz="1600" dirty="0"/>
          </a:p>
        </p:txBody>
      </p:sp>
      <p:graphicFrame>
        <p:nvGraphicFramePr>
          <p:cNvPr id="8" name="Chart 7" descr="Example of bar chart showing responses to question 19.">
            <a:extLst>
              <a:ext uri="{FF2B5EF4-FFF2-40B4-BE49-F238E27FC236}">
                <a16:creationId xmlns:a16="http://schemas.microsoft.com/office/drawing/2014/main" id="{EBAA2D4D-2AEE-D842-A9D2-5C5C98C64F3B}"/>
              </a:ext>
            </a:extLst>
          </p:cNvPr>
          <p:cNvGraphicFramePr>
            <a:graphicFrameLocks/>
          </p:cNvGraphicFramePr>
          <p:nvPr>
            <p:extLst>
              <p:ext uri="{D42A27DB-BD31-4B8C-83A1-F6EECF244321}">
                <p14:modId xmlns:p14="http://schemas.microsoft.com/office/powerpoint/2010/main" val="1657919326"/>
              </p:ext>
            </p:extLst>
          </p:nvPr>
        </p:nvGraphicFramePr>
        <p:xfrm>
          <a:off x="304879" y="2048541"/>
          <a:ext cx="8165646" cy="28209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A2314D85-F32A-4DF7-B395-F921DFF2D99C}"/>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2172756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CF34F0-2766-485F-8F82-299ABE904D91}"/>
              </a:ext>
            </a:extLst>
          </p:cNvPr>
          <p:cNvSpPr>
            <a:spLocks noGrp="1"/>
          </p:cNvSpPr>
          <p:nvPr>
            <p:ph type="title"/>
          </p:nvPr>
        </p:nvSpPr>
        <p:spPr/>
        <p:txBody>
          <a:bodyPr/>
          <a:lstStyle/>
          <a:p>
            <a:r>
              <a:rPr lang="en-US"/>
              <a:t>Theme four (T4)</a:t>
            </a:r>
            <a:endParaRPr lang="en-GB"/>
          </a:p>
        </p:txBody>
      </p:sp>
      <p:sp>
        <p:nvSpPr>
          <p:cNvPr id="8" name="Text Placeholder 7">
            <a:extLst>
              <a:ext uri="{FF2B5EF4-FFF2-40B4-BE49-F238E27FC236}">
                <a16:creationId xmlns:a16="http://schemas.microsoft.com/office/drawing/2014/main" id="{BB7DAE03-C378-4F59-9AAD-5FF75BB2F6A6}"/>
              </a:ext>
            </a:extLst>
          </p:cNvPr>
          <p:cNvSpPr>
            <a:spLocks noGrp="1"/>
          </p:cNvSpPr>
          <p:nvPr>
            <p:ph type="body" idx="13"/>
          </p:nvPr>
        </p:nvSpPr>
        <p:spPr/>
        <p:txBody>
          <a:bodyPr/>
          <a:lstStyle/>
          <a:p>
            <a:r>
              <a:rPr lang="en-GB" dirty="0"/>
              <a:t>Your digital skills</a:t>
            </a:r>
          </a:p>
        </p:txBody>
      </p:sp>
    </p:spTree>
    <p:extLst>
      <p:ext uri="{BB962C8B-B14F-4D97-AF65-F5344CB8AC3E}">
        <p14:creationId xmlns:p14="http://schemas.microsoft.com/office/powerpoint/2010/main" val="138786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ECCF-2067-4F7E-86AA-08D7EF877EA4}"/>
              </a:ext>
            </a:extLst>
          </p:cNvPr>
          <p:cNvSpPr>
            <a:spLocks noGrp="1"/>
          </p:cNvSpPr>
          <p:nvPr>
            <p:ph type="title"/>
          </p:nvPr>
        </p:nvSpPr>
        <p:spPr>
          <a:xfrm>
            <a:off x="358774" y="339725"/>
            <a:ext cx="5496221" cy="829856"/>
          </a:xfrm>
        </p:spPr>
        <p:txBody>
          <a:bodyPr lIns="0" tIns="0" rIns="0" bIns="0" anchor="t"/>
          <a:lstStyle/>
          <a:p>
            <a:r>
              <a:rPr lang="en-US" dirty="0">
                <a:ea typeface="Roboto Black"/>
              </a:rPr>
              <a:t>T4: Support and guidance for digital skills development</a:t>
            </a:r>
            <a:endParaRPr lang="en-GB" dirty="0">
              <a:ea typeface="Roboto Black"/>
            </a:endParaRPr>
          </a:p>
        </p:txBody>
      </p:sp>
      <p:sp>
        <p:nvSpPr>
          <p:cNvPr id="7" name="Content Placeholder 5">
            <a:extLst>
              <a:ext uri="{FF2B5EF4-FFF2-40B4-BE49-F238E27FC236}">
                <a16:creationId xmlns:a16="http://schemas.microsoft.com/office/drawing/2014/main" id="{899AB4B5-8535-4684-82E0-4FEDCE984E8B}"/>
              </a:ext>
            </a:extLst>
          </p:cNvPr>
          <p:cNvSpPr txBox="1">
            <a:spLocks/>
          </p:cNvSpPr>
          <p:nvPr/>
        </p:nvSpPr>
        <p:spPr>
          <a:xfrm>
            <a:off x="358774" y="1325069"/>
            <a:ext cx="2621101" cy="30138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solidFill>
                  <a:schemeClr val="bg1"/>
                </a:solidFill>
                <a:highlight>
                  <a:srgbClr val="8E1558"/>
                </a:highlight>
              </a:rPr>
              <a:t>(Q28)</a:t>
            </a:r>
            <a:r>
              <a:rPr lang="en-US" sz="1600" b="1" dirty="0">
                <a:solidFill>
                  <a:schemeClr val="bg1"/>
                </a:solidFill>
              </a:rPr>
              <a:t>. </a:t>
            </a:r>
            <a:r>
              <a:rPr lang="en-US" sz="1600" dirty="0">
                <a:solidFill>
                  <a:schemeClr val="bg1"/>
                </a:solidFill>
              </a:rPr>
              <a:t>Researchers were asked five questions about the support and guidance they receive for digital skills development. </a:t>
            </a:r>
          </a:p>
          <a:p>
            <a:r>
              <a:rPr lang="en-US" sz="1600" dirty="0">
                <a:solidFill>
                  <a:schemeClr val="bg1"/>
                </a:solidFill>
                <a:highlight>
                  <a:srgbClr val="8E1558"/>
                </a:highlight>
              </a:rPr>
              <a:t>[Add any insights from the data here]</a:t>
            </a:r>
          </a:p>
          <a:p>
            <a:pPr marL="0" indent="0">
              <a:buFont typeface="Arial" panose="020B0604020202020204" pitchFamily="34" charset="0"/>
              <a:buNone/>
            </a:pPr>
            <a:endParaRPr lang="en-GB" sz="1600" dirty="0"/>
          </a:p>
        </p:txBody>
      </p:sp>
      <p:graphicFrame>
        <p:nvGraphicFramePr>
          <p:cNvPr id="8" name="Chart 7" descr="Stacked bar chart for question 16">
            <a:extLst>
              <a:ext uri="{FF2B5EF4-FFF2-40B4-BE49-F238E27FC236}">
                <a16:creationId xmlns:a16="http://schemas.microsoft.com/office/drawing/2014/main" id="{4D6BB6FB-B5A7-4591-8539-08CC40492F69}"/>
              </a:ext>
            </a:extLst>
          </p:cNvPr>
          <p:cNvGraphicFramePr>
            <a:graphicFrameLocks/>
          </p:cNvGraphicFramePr>
          <p:nvPr>
            <p:extLst>
              <p:ext uri="{D42A27DB-BD31-4B8C-83A1-F6EECF244321}">
                <p14:modId xmlns:p14="http://schemas.microsoft.com/office/powerpoint/2010/main" val="4252029377"/>
              </p:ext>
            </p:extLst>
          </p:nvPr>
        </p:nvGraphicFramePr>
        <p:xfrm>
          <a:off x="3118514" y="1169581"/>
          <a:ext cx="5916304" cy="367191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CA515F69-3499-42E8-827A-83156E8097B0}"/>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841201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17483" cy="341572"/>
          </a:xfrm>
        </p:spPr>
        <p:txBody>
          <a:bodyPr/>
          <a:lstStyle/>
          <a:p>
            <a:r>
              <a:rPr lang="en-US" dirty="0"/>
              <a:t>T4: Where did researchers go for help with online and digital skills? </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5" y="1429556"/>
            <a:ext cx="2586444" cy="3013858"/>
          </a:xfrm>
        </p:spPr>
        <p:txBody>
          <a:bodyPr/>
          <a:lstStyle/>
          <a:p>
            <a:pPr marL="0" indent="0">
              <a:buNone/>
            </a:pPr>
            <a:r>
              <a:rPr lang="en-US" sz="1600" b="1" dirty="0">
                <a:highlight>
                  <a:srgbClr val="8E1558"/>
                </a:highlight>
              </a:rPr>
              <a:t>(Q29</a:t>
            </a:r>
            <a:r>
              <a:rPr lang="en-US" sz="1600" b="1" dirty="0">
                <a:solidFill>
                  <a:schemeClr val="bg1"/>
                </a:solidFill>
                <a:highlight>
                  <a:srgbClr val="8E1558"/>
                </a:highlight>
              </a:rPr>
              <a:t>)</a:t>
            </a:r>
            <a:endParaRPr lang="en-US" sz="1600" b="1" dirty="0"/>
          </a:p>
          <a:p>
            <a:r>
              <a:rPr lang="en-US" sz="1600" dirty="0">
                <a:solidFill>
                  <a:schemeClr val="bg1"/>
                </a:solidFill>
                <a:highlight>
                  <a:srgbClr val="8E1558"/>
                </a:highlight>
              </a:rPr>
              <a:t>[Add any insights from the data here]</a:t>
            </a:r>
          </a:p>
        </p:txBody>
      </p:sp>
      <p:graphicFrame>
        <p:nvGraphicFramePr>
          <p:cNvPr id="7" name="Chart 6" descr="Example of bar chart showing responses to question 22.">
            <a:extLst>
              <a:ext uri="{FF2B5EF4-FFF2-40B4-BE49-F238E27FC236}">
                <a16:creationId xmlns:a16="http://schemas.microsoft.com/office/drawing/2014/main" id="{60CE67CB-5CC8-4A69-832D-4DB31724BD65}"/>
              </a:ext>
            </a:extLst>
          </p:cNvPr>
          <p:cNvGraphicFramePr>
            <a:graphicFrameLocks/>
          </p:cNvGraphicFramePr>
          <p:nvPr>
            <p:extLst>
              <p:ext uri="{D42A27DB-BD31-4B8C-83A1-F6EECF244321}">
                <p14:modId xmlns:p14="http://schemas.microsoft.com/office/powerpoint/2010/main" val="1011157258"/>
              </p:ext>
            </p:extLst>
          </p:nvPr>
        </p:nvGraphicFramePr>
        <p:xfrm>
          <a:off x="2945219" y="1135337"/>
          <a:ext cx="6045541" cy="360229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215A711B-0BC2-44B1-97F5-57CE1C546AE8}"/>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17388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2574C1-3A60-412D-999C-38787F585C59}"/>
              </a:ext>
            </a:extLst>
          </p:cNvPr>
          <p:cNvSpPr>
            <a:spLocks noGrp="1"/>
          </p:cNvSpPr>
          <p:nvPr>
            <p:ph type="title"/>
          </p:nvPr>
        </p:nvSpPr>
        <p:spPr>
          <a:xfrm>
            <a:off x="358774" y="339725"/>
            <a:ext cx="8354573" cy="341572"/>
          </a:xfrm>
        </p:spPr>
        <p:txBody>
          <a:bodyPr/>
          <a:lstStyle/>
          <a:p>
            <a:r>
              <a:rPr lang="en-US" dirty="0"/>
              <a:t>What is the researchers digital experience insights survey?</a:t>
            </a:r>
            <a:endParaRPr lang="en-GB" dirty="0"/>
          </a:p>
        </p:txBody>
      </p:sp>
      <p:sp>
        <p:nvSpPr>
          <p:cNvPr id="8" name="Content Placeholder 7">
            <a:extLst>
              <a:ext uri="{FF2B5EF4-FFF2-40B4-BE49-F238E27FC236}">
                <a16:creationId xmlns:a16="http://schemas.microsoft.com/office/drawing/2014/main" id="{5DFD0766-8F2F-41D4-933F-0A19FCECF430}"/>
              </a:ext>
            </a:extLst>
          </p:cNvPr>
          <p:cNvSpPr>
            <a:spLocks noGrp="1"/>
          </p:cNvSpPr>
          <p:nvPr>
            <p:ph idx="1"/>
          </p:nvPr>
        </p:nvSpPr>
        <p:spPr>
          <a:xfrm>
            <a:off x="358774" y="1429554"/>
            <a:ext cx="4564049" cy="3142445"/>
          </a:xfrm>
        </p:spPr>
        <p:txBody>
          <a:bodyPr lIns="0" tIns="0" rIns="0" bIns="0" anchor="t"/>
          <a:lstStyle/>
          <a:p>
            <a:pPr marL="177800" indent="-177800"/>
            <a:r>
              <a:rPr lang="en-US" sz="1600" dirty="0">
                <a:ea typeface="Roboto Light"/>
              </a:rPr>
              <a:t>Asks researchers across higher education (HE) about their experiences of using technology at their university </a:t>
            </a:r>
          </a:p>
          <a:p>
            <a:pPr marL="177800" indent="-177800"/>
            <a:r>
              <a:rPr lang="en-US" sz="1600" dirty="0">
                <a:ea typeface="Roboto Light"/>
              </a:rPr>
              <a:t>Run by Jisc </a:t>
            </a:r>
            <a:endParaRPr lang="en-US" sz="1600" dirty="0">
              <a:cs typeface="Arial" panose="020B0604020202020204"/>
            </a:endParaRPr>
          </a:p>
          <a:p>
            <a:pPr marL="177800" indent="-177800"/>
            <a:r>
              <a:rPr lang="en-US" sz="1600" dirty="0">
                <a:ea typeface="Roboto Light"/>
              </a:rPr>
              <a:t>For 2021/22 there were nearly 850 responses from UK researchers</a:t>
            </a:r>
            <a:endParaRPr lang="en-US" sz="1600" dirty="0">
              <a:ea typeface="Roboto Light"/>
              <a:cs typeface="Arial"/>
            </a:endParaRPr>
          </a:p>
          <a:p>
            <a:pPr marL="177800" indent="-177800"/>
            <a:r>
              <a:rPr lang="en-US" sz="1600" dirty="0">
                <a:ea typeface="Roboto Light"/>
              </a:rPr>
              <a:t>This presentation summarises some key findings from data collected from our researchers</a:t>
            </a:r>
            <a:endParaRPr lang="en-US" sz="1600" dirty="0">
              <a:ea typeface="Roboto Light"/>
              <a:cs typeface="Arial" panose="020B0604020202020204"/>
            </a:endParaRPr>
          </a:p>
          <a:p>
            <a:pPr marL="90170" indent="-90170"/>
            <a:endParaRPr lang="en-GB" sz="1600" dirty="0">
              <a:cs typeface="Arial" panose="020B0604020202020204"/>
            </a:endParaRPr>
          </a:p>
        </p:txBody>
      </p:sp>
      <p:pic>
        <p:nvPicPr>
          <p:cNvPr id="16" name="Picture 15" descr="Model showing the four surveys and their themes available through the digital experience insights service: for students; teaching staff, professional services staff and researchers.">
            <a:extLst>
              <a:ext uri="{FF2B5EF4-FFF2-40B4-BE49-F238E27FC236}">
                <a16:creationId xmlns:a16="http://schemas.microsoft.com/office/drawing/2014/main" id="{34866673-5B5A-47B0-BE37-BAE2F2935C36}"/>
              </a:ext>
            </a:extLst>
          </p:cNvPr>
          <p:cNvPicPr>
            <a:picLocks noChangeAspect="1"/>
          </p:cNvPicPr>
          <p:nvPr/>
        </p:nvPicPr>
        <p:blipFill>
          <a:blip r:embed="rId2"/>
          <a:srcRect/>
          <a:stretch/>
        </p:blipFill>
        <p:spPr>
          <a:xfrm>
            <a:off x="5244931" y="1103642"/>
            <a:ext cx="3338225" cy="3339771"/>
          </a:xfrm>
          <a:prstGeom prst="rect">
            <a:avLst/>
          </a:prstGeom>
        </p:spPr>
      </p:pic>
    </p:spTree>
    <p:extLst>
      <p:ext uri="{BB962C8B-B14F-4D97-AF65-F5344CB8AC3E}">
        <p14:creationId xmlns:p14="http://schemas.microsoft.com/office/powerpoint/2010/main" val="4108087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p:txBody>
          <a:bodyPr/>
          <a:lstStyle/>
          <a:p>
            <a:r>
              <a:rPr lang="en-US" dirty="0"/>
              <a:t>T4: Which skills had we provided </a:t>
            </a:r>
            <a:br>
              <a:rPr lang="en-US" dirty="0"/>
            </a:br>
            <a:r>
              <a:rPr lang="en-US" dirty="0"/>
              <a:t>support or training for? </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4" y="1388304"/>
            <a:ext cx="2560963" cy="3013858"/>
          </a:xfrm>
        </p:spPr>
        <p:txBody>
          <a:bodyPr/>
          <a:lstStyle/>
          <a:p>
            <a:pPr marL="0" indent="0">
              <a:buNone/>
            </a:pPr>
            <a:r>
              <a:rPr lang="en-US" sz="1600" b="1" dirty="0">
                <a:highlight>
                  <a:srgbClr val="8E1558"/>
                </a:highlight>
              </a:rPr>
              <a:t>(Q30</a:t>
            </a:r>
            <a:r>
              <a:rPr lang="en-US" sz="1600" b="1" dirty="0">
                <a:solidFill>
                  <a:schemeClr val="bg1"/>
                </a:solidFill>
                <a:highlight>
                  <a:srgbClr val="8E1558"/>
                </a:highlight>
              </a:rPr>
              <a:t>)</a:t>
            </a:r>
            <a:r>
              <a:rPr lang="en-US" sz="1600" b="1" dirty="0">
                <a:solidFill>
                  <a:schemeClr val="bg1"/>
                </a:solidFill>
              </a:rPr>
              <a:t>.</a:t>
            </a:r>
          </a:p>
          <a:p>
            <a:r>
              <a:rPr lang="en-US" sz="1600" dirty="0">
                <a:solidFill>
                  <a:schemeClr val="bg1"/>
                </a:solidFill>
                <a:highlight>
                  <a:srgbClr val="8E1558"/>
                </a:highlight>
              </a:rPr>
              <a:t>[Add any insights from the data here]</a:t>
            </a:r>
          </a:p>
          <a:p>
            <a:pPr marL="0" indent="0">
              <a:buNone/>
            </a:pPr>
            <a:endParaRPr lang="en-US" sz="1600" b="1" dirty="0">
              <a:highlight>
                <a:srgbClr val="FF0000"/>
              </a:highlight>
            </a:endParaRPr>
          </a:p>
          <a:p>
            <a:endParaRPr lang="en-US" sz="1600" dirty="0">
              <a:highlight>
                <a:srgbClr val="FF0000"/>
              </a:highlight>
            </a:endParaRPr>
          </a:p>
        </p:txBody>
      </p:sp>
      <p:graphicFrame>
        <p:nvGraphicFramePr>
          <p:cNvPr id="6" name="Chart 5" descr="Example of bar chart showing responses to question 22.">
            <a:extLst>
              <a:ext uri="{FF2B5EF4-FFF2-40B4-BE49-F238E27FC236}">
                <a16:creationId xmlns:a16="http://schemas.microsoft.com/office/drawing/2014/main" id="{99839591-C999-4DE0-B473-B9D2945BDF5A}"/>
              </a:ext>
            </a:extLst>
          </p:cNvPr>
          <p:cNvGraphicFramePr>
            <a:graphicFrameLocks/>
          </p:cNvGraphicFramePr>
          <p:nvPr>
            <p:extLst>
              <p:ext uri="{D42A27DB-BD31-4B8C-83A1-F6EECF244321}">
                <p14:modId xmlns:p14="http://schemas.microsoft.com/office/powerpoint/2010/main" val="296234007"/>
              </p:ext>
            </p:extLst>
          </p:nvPr>
        </p:nvGraphicFramePr>
        <p:xfrm>
          <a:off x="3136605" y="1156602"/>
          <a:ext cx="5896172" cy="355976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A39D4DE0-9B49-4538-B52C-A1E3B161D9FF}"/>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79027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D224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8FF8-82B3-4A16-9AEF-D867B280CA99}"/>
              </a:ext>
            </a:extLst>
          </p:cNvPr>
          <p:cNvSpPr>
            <a:spLocks noGrp="1"/>
          </p:cNvSpPr>
          <p:nvPr>
            <p:ph type="title"/>
          </p:nvPr>
        </p:nvSpPr>
        <p:spPr>
          <a:xfrm>
            <a:off x="358774" y="339725"/>
            <a:ext cx="5625769" cy="341572"/>
          </a:xfrm>
        </p:spPr>
        <p:txBody>
          <a:bodyPr/>
          <a:lstStyle/>
          <a:p>
            <a:r>
              <a:rPr lang="en-US" dirty="0"/>
              <a:t>T4: Support to help researchers work effectively online</a:t>
            </a:r>
            <a:endParaRPr lang="en-GB" dirty="0"/>
          </a:p>
        </p:txBody>
      </p:sp>
      <p:sp>
        <p:nvSpPr>
          <p:cNvPr id="3" name="Content Placeholder 2">
            <a:extLst>
              <a:ext uri="{FF2B5EF4-FFF2-40B4-BE49-F238E27FC236}">
                <a16:creationId xmlns:a16="http://schemas.microsoft.com/office/drawing/2014/main" id="{915ECFB5-1975-4409-AA9D-58AFCA1A031C}"/>
              </a:ext>
            </a:extLst>
          </p:cNvPr>
          <p:cNvSpPr>
            <a:spLocks noGrp="1"/>
          </p:cNvSpPr>
          <p:nvPr>
            <p:ph idx="1"/>
          </p:nvPr>
        </p:nvSpPr>
        <p:spPr>
          <a:xfrm>
            <a:off x="358774" y="1209490"/>
            <a:ext cx="8484974" cy="1067984"/>
          </a:xfrm>
        </p:spPr>
        <p:txBody>
          <a:bodyPr lIns="0" tIns="0" rIns="0" bIns="0" anchor="t"/>
          <a:lstStyle/>
          <a:p>
            <a:pPr marL="0" indent="0">
              <a:buNone/>
            </a:pPr>
            <a:r>
              <a:rPr lang="en-US" sz="1600" b="1" dirty="0">
                <a:highlight>
                  <a:srgbClr val="8E1558"/>
                </a:highlight>
                <a:ea typeface="Roboto Light"/>
              </a:rPr>
              <a:t>(Q31)</a:t>
            </a:r>
            <a:r>
              <a:rPr lang="en-US" sz="1600" b="1" dirty="0">
                <a:ea typeface="Roboto Light"/>
              </a:rPr>
              <a:t>. </a:t>
            </a:r>
            <a:r>
              <a:rPr lang="en-US" sz="1600" dirty="0">
                <a:ea typeface="Roboto Light"/>
              </a:rPr>
              <a:t>Researchers were asked to provide a rating for how well they feel we supported them to work effectively online: </a:t>
            </a:r>
            <a:r>
              <a:rPr lang="en-US" sz="1600" dirty="0">
                <a:highlight>
                  <a:srgbClr val="8E1558"/>
                </a:highlight>
                <a:ea typeface="Roboto Light"/>
              </a:rPr>
              <a:t>XX%</a:t>
            </a:r>
            <a:r>
              <a:rPr lang="en-US" sz="1600" dirty="0">
                <a:ea typeface="Roboto Light"/>
              </a:rPr>
              <a:t> rated us as good or above.</a:t>
            </a:r>
            <a:endParaRPr lang="en-US" dirty="0">
              <a:ea typeface="Roboto Light"/>
            </a:endParaRPr>
          </a:p>
          <a:p>
            <a:pPr marL="90170" indent="-90170"/>
            <a:r>
              <a:rPr lang="en-US" sz="1600" dirty="0">
                <a:highlight>
                  <a:srgbClr val="8E1558"/>
                </a:highlight>
                <a:ea typeface="Roboto Light"/>
              </a:rPr>
              <a:t>Add any comments based on findings from your data</a:t>
            </a:r>
            <a:endParaRPr lang="en-US" sz="1600" dirty="0">
              <a:highlight>
                <a:srgbClr val="8E1558"/>
              </a:highlight>
              <a:ea typeface="Roboto Light"/>
              <a:cs typeface="Arial"/>
            </a:endParaRPr>
          </a:p>
        </p:txBody>
      </p:sp>
      <p:graphicFrame>
        <p:nvGraphicFramePr>
          <p:cNvPr id="6" name="Chart 5" descr="Example of bar chart showing responses to question 25.">
            <a:extLst>
              <a:ext uri="{FF2B5EF4-FFF2-40B4-BE49-F238E27FC236}">
                <a16:creationId xmlns:a16="http://schemas.microsoft.com/office/drawing/2014/main" id="{1519B035-DB5C-45E7-89A6-426F843BF0BF}"/>
              </a:ext>
            </a:extLst>
          </p:cNvPr>
          <p:cNvGraphicFramePr>
            <a:graphicFrameLocks/>
          </p:cNvGraphicFramePr>
          <p:nvPr>
            <p:extLst>
              <p:ext uri="{D42A27DB-BD31-4B8C-83A1-F6EECF244321}">
                <p14:modId xmlns:p14="http://schemas.microsoft.com/office/powerpoint/2010/main" val="3510286377"/>
              </p:ext>
            </p:extLst>
          </p:nvPr>
        </p:nvGraphicFramePr>
        <p:xfrm>
          <a:off x="300251" y="2204485"/>
          <a:ext cx="8115094" cy="275723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59978FEB-9F78-40CA-8E4D-E2298604E553}"/>
              </a:ext>
            </a:extLst>
          </p:cNvPr>
          <p:cNvSpPr txBox="1"/>
          <p:nvPr/>
        </p:nvSpPr>
        <p:spPr>
          <a:xfrm flipH="1">
            <a:off x="6131444"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3396497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2A45-C55B-43D4-8D52-AA39DEFB1B11}"/>
              </a:ext>
            </a:extLst>
          </p:cNvPr>
          <p:cNvSpPr>
            <a:spLocks noGrp="1"/>
          </p:cNvSpPr>
          <p:nvPr>
            <p:ph type="title"/>
          </p:nvPr>
        </p:nvSpPr>
        <p:spPr>
          <a:xfrm>
            <a:off x="358774" y="339725"/>
            <a:ext cx="6873924" cy="341572"/>
          </a:xfrm>
        </p:spPr>
        <p:txBody>
          <a:bodyPr/>
          <a:lstStyle/>
          <a:p>
            <a:r>
              <a:rPr lang="en-US" dirty="0"/>
              <a:t>T4: Help to use digital technologies effectively</a:t>
            </a:r>
            <a:endParaRPr lang="en-GB" dirty="0"/>
          </a:p>
        </p:txBody>
      </p:sp>
      <p:sp>
        <p:nvSpPr>
          <p:cNvPr id="6" name="Content Placeholder 5">
            <a:extLst>
              <a:ext uri="{FF2B5EF4-FFF2-40B4-BE49-F238E27FC236}">
                <a16:creationId xmlns:a16="http://schemas.microsoft.com/office/drawing/2014/main" id="{1002BF96-E4DE-4654-89A9-B21446AEF3D6}"/>
              </a:ext>
            </a:extLst>
          </p:cNvPr>
          <p:cNvSpPr>
            <a:spLocks noGrp="1"/>
          </p:cNvSpPr>
          <p:nvPr>
            <p:ph idx="1"/>
          </p:nvPr>
        </p:nvSpPr>
        <p:spPr>
          <a:xfrm>
            <a:off x="358775" y="1064821"/>
            <a:ext cx="6543914" cy="3013858"/>
          </a:xfrm>
        </p:spPr>
        <p:txBody>
          <a:bodyPr/>
          <a:lstStyle/>
          <a:p>
            <a:pPr marL="0" indent="0">
              <a:buNone/>
            </a:pPr>
            <a:r>
              <a:rPr lang="en-US" sz="1600" b="1" dirty="0">
                <a:solidFill>
                  <a:schemeClr val="bg1"/>
                </a:solidFill>
                <a:highlight>
                  <a:srgbClr val="8E1558"/>
                </a:highlight>
              </a:rPr>
              <a:t>(Q32)</a:t>
            </a:r>
            <a:r>
              <a:rPr lang="en-US" sz="1600" b="1" dirty="0"/>
              <a:t>. </a:t>
            </a:r>
            <a:r>
              <a:rPr lang="en-US" sz="1600" dirty="0"/>
              <a:t>To help you to use digital technologies effectively, what one thing should we do?</a:t>
            </a:r>
          </a:p>
          <a:p>
            <a:pPr marL="0" indent="0">
              <a:buNone/>
            </a:pPr>
            <a:r>
              <a:rPr lang="en-US" sz="1600" dirty="0"/>
              <a:t>This was a free text question, which we </a:t>
            </a:r>
            <a:r>
              <a:rPr lang="en-US" sz="1600" dirty="0" err="1"/>
              <a:t>analysed</a:t>
            </a:r>
            <a:r>
              <a:rPr lang="en-US" sz="1600" dirty="0"/>
              <a:t> for themes</a:t>
            </a:r>
          </a:p>
          <a:p>
            <a:pPr marL="0" indent="0">
              <a:buNone/>
            </a:pPr>
            <a:r>
              <a:rPr lang="en-US" sz="1600" dirty="0"/>
              <a:t>Common themes included: </a:t>
            </a:r>
          </a:p>
          <a:p>
            <a:pPr marL="361950" lvl="1" indent="-271463"/>
            <a:r>
              <a:rPr lang="en-US" sz="1600" dirty="0">
                <a:highlight>
                  <a:srgbClr val="8E1558"/>
                </a:highlight>
              </a:rPr>
              <a:t>XX% of researchers that commented mentioned this...</a:t>
            </a:r>
          </a:p>
          <a:p>
            <a:pPr marL="361950" lvl="1" indent="-271463"/>
            <a:r>
              <a:rPr lang="en-US" sz="1600" dirty="0">
                <a:highlight>
                  <a:srgbClr val="8E1558"/>
                </a:highlight>
              </a:rPr>
              <a:t>XX% of researchers that commented mentioned this…</a:t>
            </a:r>
          </a:p>
          <a:p>
            <a:pPr marL="0" indent="0">
              <a:buNone/>
            </a:pPr>
            <a:endParaRPr lang="en-US" sz="1600" dirty="0"/>
          </a:p>
        </p:txBody>
      </p:sp>
      <p:sp>
        <p:nvSpPr>
          <p:cNvPr id="5" name="TextBox 4">
            <a:extLst>
              <a:ext uri="{FF2B5EF4-FFF2-40B4-BE49-F238E27FC236}">
                <a16:creationId xmlns:a16="http://schemas.microsoft.com/office/drawing/2014/main" id="{80AC8277-6326-48C2-8019-F5994E6DB7D8}"/>
              </a:ext>
            </a:extLst>
          </p:cNvPr>
          <p:cNvSpPr txBox="1"/>
          <p:nvPr/>
        </p:nvSpPr>
        <p:spPr>
          <a:xfrm>
            <a:off x="358774" y="3857362"/>
            <a:ext cx="8276343" cy="946413"/>
          </a:xfrm>
          <a:prstGeom prst="rect">
            <a:avLst/>
          </a:prstGeom>
          <a:noFill/>
        </p:spPr>
        <p:txBody>
          <a:bodyPr wrap="square" rtlCol="0">
            <a:spAutoFit/>
          </a:bodyPr>
          <a:lstStyle/>
          <a:p>
            <a:r>
              <a:rPr lang="en-US" sz="1400" dirty="0">
                <a:solidFill>
                  <a:schemeClr val="bg1"/>
                </a:solidFill>
                <a:highlight>
                  <a:srgbClr val="A74977"/>
                </a:highlight>
              </a:rPr>
              <a:t>[Download your free text data via Jisc online surveys ‘</a:t>
            </a:r>
            <a:r>
              <a:rPr lang="en-US" sz="1400" dirty="0" err="1">
                <a:solidFill>
                  <a:schemeClr val="bg1"/>
                </a:solidFill>
                <a:highlight>
                  <a:srgbClr val="A74977"/>
                </a:highlight>
              </a:rPr>
              <a:t>analyse</a:t>
            </a:r>
            <a:r>
              <a:rPr lang="en-US" sz="1400" dirty="0">
                <a:solidFill>
                  <a:schemeClr val="bg1"/>
                </a:solidFill>
                <a:highlight>
                  <a:srgbClr val="A74977"/>
                </a:highlight>
              </a:rPr>
              <a:t>’ area, open in Word or Excel, read the feedback and try to group into themes (see accompanying Excel sheet to carry out grouping </a:t>
            </a:r>
            <a:r>
              <a:rPr lang="en-US" sz="1400" dirty="0">
                <a:solidFill>
                  <a:schemeClr val="bg1"/>
                </a:solidFill>
                <a:highlight>
                  <a:srgbClr val="A74977"/>
                </a:highlight>
                <a:hlinkClick r:id="rId2">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 Also, the guide to </a:t>
            </a:r>
            <a:r>
              <a:rPr lang="en-US" sz="1400" dirty="0" err="1">
                <a:solidFill>
                  <a:schemeClr val="bg1"/>
                </a:solidFill>
                <a:highlight>
                  <a:srgbClr val="A74977"/>
                </a:highlight>
              </a:rPr>
              <a:t>analysing</a:t>
            </a:r>
            <a:r>
              <a:rPr lang="en-US" sz="1400" dirty="0">
                <a:solidFill>
                  <a:schemeClr val="bg1"/>
                </a:solidFill>
                <a:highlight>
                  <a:srgbClr val="A74977"/>
                </a:highlight>
              </a:rPr>
              <a:t> your qualitative data can be found </a:t>
            </a:r>
            <a:r>
              <a:rPr lang="en-US" sz="1400" dirty="0">
                <a:solidFill>
                  <a:schemeClr val="bg1"/>
                </a:solidFill>
                <a:highlight>
                  <a:srgbClr val="A74977"/>
                </a:highlight>
                <a:hlinkClick r:id="rId3">
                  <a:extLst>
                    <a:ext uri="{A12FA001-AC4F-418D-AE19-62706E023703}">
                      <ahyp:hlinkClr xmlns:ahyp="http://schemas.microsoft.com/office/drawing/2018/hyperlinkcolor" val="tx"/>
                    </a:ext>
                  </a:extLst>
                </a:hlinkClick>
              </a:rPr>
              <a:t>here</a:t>
            </a:r>
            <a:r>
              <a:rPr lang="en-US" sz="1400" dirty="0">
                <a:solidFill>
                  <a:schemeClr val="bg1"/>
                </a:solidFill>
                <a:highlight>
                  <a:srgbClr val="A74977"/>
                </a:highlight>
              </a:rPr>
              <a:t>.]</a:t>
            </a:r>
          </a:p>
          <a:p>
            <a:endParaRPr lang="en-GB" dirty="0">
              <a:solidFill>
                <a:schemeClr val="bg1"/>
              </a:solidFill>
            </a:endParaRPr>
          </a:p>
        </p:txBody>
      </p:sp>
    </p:spTree>
    <p:extLst>
      <p:ext uri="{BB962C8B-B14F-4D97-AF65-F5344CB8AC3E}">
        <p14:creationId xmlns:p14="http://schemas.microsoft.com/office/powerpoint/2010/main" val="2387615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E86452-ED28-4227-8528-67E50342A61C}"/>
              </a:ext>
            </a:extLst>
          </p:cNvPr>
          <p:cNvSpPr>
            <a:spLocks noGrp="1"/>
          </p:cNvSpPr>
          <p:nvPr>
            <p:ph type="title"/>
          </p:nvPr>
        </p:nvSpPr>
        <p:spPr/>
        <p:txBody>
          <a:bodyPr/>
          <a:lstStyle/>
          <a:p>
            <a:r>
              <a:rPr lang="en-US"/>
              <a:t>What next?</a:t>
            </a:r>
            <a:endParaRPr lang="en-GB"/>
          </a:p>
        </p:txBody>
      </p:sp>
      <p:sp>
        <p:nvSpPr>
          <p:cNvPr id="8" name="Text Placeholder 7">
            <a:extLst>
              <a:ext uri="{FF2B5EF4-FFF2-40B4-BE49-F238E27FC236}">
                <a16:creationId xmlns:a16="http://schemas.microsoft.com/office/drawing/2014/main" id="{EB744730-14B7-4C47-AF61-B309C8D04058}"/>
              </a:ext>
            </a:extLst>
          </p:cNvPr>
          <p:cNvSpPr>
            <a:spLocks noGrp="1"/>
          </p:cNvSpPr>
          <p:nvPr>
            <p:ph type="body" idx="13"/>
          </p:nvPr>
        </p:nvSpPr>
        <p:spPr/>
        <p:txBody>
          <a:bodyPr/>
          <a:lstStyle/>
          <a:p>
            <a:r>
              <a:rPr lang="en-US"/>
              <a:t>Some further things to consider include:</a:t>
            </a:r>
            <a:endParaRPr lang="en-GB"/>
          </a:p>
        </p:txBody>
      </p:sp>
      <p:sp>
        <p:nvSpPr>
          <p:cNvPr id="7" name="Content Placeholder 6">
            <a:extLst>
              <a:ext uri="{FF2B5EF4-FFF2-40B4-BE49-F238E27FC236}">
                <a16:creationId xmlns:a16="http://schemas.microsoft.com/office/drawing/2014/main" id="{7E286820-060A-4C41-A122-50471E05A381}"/>
              </a:ext>
            </a:extLst>
          </p:cNvPr>
          <p:cNvSpPr>
            <a:spLocks noGrp="1"/>
          </p:cNvSpPr>
          <p:nvPr>
            <p:ph idx="1"/>
          </p:nvPr>
        </p:nvSpPr>
        <p:spPr>
          <a:xfrm>
            <a:off x="358774" y="1453751"/>
            <a:ext cx="5382806" cy="3013858"/>
          </a:xfrm>
          <a:prstGeom prst="rect">
            <a:avLst/>
          </a:prstGeom>
        </p:spPr>
        <p:txBody>
          <a:bodyPr/>
          <a:lstStyle/>
          <a:p>
            <a:pPr marL="177800" indent="-177800">
              <a:spcAft>
                <a:spcPts val="1200"/>
              </a:spcAft>
            </a:pPr>
            <a:r>
              <a:rPr lang="en-US" sz="1600" dirty="0"/>
              <a:t>Do you have any insights survey data from other surveys to compare with the researcher's data?</a:t>
            </a:r>
          </a:p>
          <a:p>
            <a:pPr marL="177800" indent="-177800">
              <a:spcAft>
                <a:spcPts val="1200"/>
              </a:spcAft>
            </a:pPr>
            <a:r>
              <a:rPr lang="en-US" sz="1600" dirty="0"/>
              <a:t>Who will you communicate these findings to?</a:t>
            </a:r>
          </a:p>
          <a:p>
            <a:pPr marL="177800" indent="-177800">
              <a:spcAft>
                <a:spcPts val="1200"/>
              </a:spcAft>
            </a:pPr>
            <a:r>
              <a:rPr lang="en-US" sz="1600" dirty="0"/>
              <a:t>How will you feed back results to learners, students and staff that support researcher engagement across your organisation? </a:t>
            </a:r>
          </a:p>
          <a:p>
            <a:pPr marL="177800" indent="-177800">
              <a:spcAft>
                <a:spcPts val="1200"/>
              </a:spcAft>
            </a:pPr>
            <a:r>
              <a:rPr lang="en-US" sz="1600" dirty="0"/>
              <a:t>How do you plan to work in partnership with researchers  to take forward actions resulting from the data?</a:t>
            </a:r>
          </a:p>
          <a:p>
            <a:pPr>
              <a:spcAft>
                <a:spcPts val="1200"/>
              </a:spcAft>
            </a:pPr>
            <a:endParaRPr lang="en-GB" sz="1600" dirty="0"/>
          </a:p>
        </p:txBody>
      </p:sp>
      <p:pic>
        <p:nvPicPr>
          <p:cNvPr id="6" name="Graphic 5">
            <a:extLst>
              <a:ext uri="{FF2B5EF4-FFF2-40B4-BE49-F238E27FC236}">
                <a16:creationId xmlns:a16="http://schemas.microsoft.com/office/drawing/2014/main" id="{2253E170-FA70-4CB7-BB18-1C95C0F594EA}"/>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1655" y="1052668"/>
            <a:ext cx="3043570" cy="304357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21120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551B64-4105-4393-9FA1-FCD7297C8EA8}"/>
              </a:ext>
            </a:extLst>
          </p:cNvPr>
          <p:cNvSpPr>
            <a:spLocks noGrp="1"/>
          </p:cNvSpPr>
          <p:nvPr>
            <p:ph type="title"/>
          </p:nvPr>
        </p:nvSpPr>
        <p:spPr>
          <a:xfrm>
            <a:off x="358774" y="2269633"/>
            <a:ext cx="6518277" cy="341572"/>
          </a:xfrm>
        </p:spPr>
        <p:txBody>
          <a:bodyPr/>
          <a:lstStyle/>
          <a:p>
            <a:r>
              <a:rPr lang="en-US"/>
              <a:t>Suggested next steps…</a:t>
            </a:r>
            <a:endParaRPr lang="en-GB"/>
          </a:p>
        </p:txBody>
      </p:sp>
      <p:sp>
        <p:nvSpPr>
          <p:cNvPr id="4" name="Content Placeholder 6">
            <a:extLst>
              <a:ext uri="{FF2B5EF4-FFF2-40B4-BE49-F238E27FC236}">
                <a16:creationId xmlns:a16="http://schemas.microsoft.com/office/drawing/2014/main" id="{AF4A88E3-05A7-4929-B91D-97091F17533B}"/>
              </a:ext>
            </a:extLst>
          </p:cNvPr>
          <p:cNvSpPr txBox="1">
            <a:spLocks/>
          </p:cNvSpPr>
          <p:nvPr/>
        </p:nvSpPr>
        <p:spPr>
          <a:xfrm>
            <a:off x="273714" y="3039035"/>
            <a:ext cx="6518276" cy="29045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a:solidFill>
                  <a:schemeClr val="bg1"/>
                </a:solidFill>
                <a:highlight>
                  <a:srgbClr val="000000"/>
                </a:highlight>
              </a:rPr>
              <a:t>[Add any recommendations for your organisation]</a:t>
            </a:r>
          </a:p>
          <a:p>
            <a:pPr marL="0" indent="0">
              <a:buNone/>
            </a:pPr>
            <a:endParaRPr lang="en-GB" sz="1600">
              <a:solidFill>
                <a:schemeClr val="bg1"/>
              </a:solidFill>
            </a:endParaRPr>
          </a:p>
        </p:txBody>
      </p:sp>
    </p:spTree>
    <p:extLst>
      <p:ext uri="{BB962C8B-B14F-4D97-AF65-F5344CB8AC3E}">
        <p14:creationId xmlns:p14="http://schemas.microsoft.com/office/powerpoint/2010/main" val="342271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34A04C5-CF20-48E7-A219-18CA723925DA}"/>
              </a:ext>
            </a:extLst>
          </p:cNvPr>
          <p:cNvSpPr>
            <a:spLocks noGrp="1"/>
          </p:cNvSpPr>
          <p:nvPr>
            <p:ph type="title"/>
          </p:nvPr>
        </p:nvSpPr>
        <p:spPr>
          <a:xfrm>
            <a:off x="269396" y="127649"/>
            <a:ext cx="6518277" cy="341572"/>
          </a:xfrm>
        </p:spPr>
        <p:txBody>
          <a:bodyPr/>
          <a:lstStyle/>
          <a:p>
            <a:r>
              <a:rPr lang="en-GB" dirty="0"/>
              <a:t>Summary of key metrics</a:t>
            </a:r>
            <a:br>
              <a:rPr lang="en-GB" dirty="0"/>
            </a:br>
            <a:endParaRPr lang="en-GB" dirty="0"/>
          </a:p>
        </p:txBody>
      </p:sp>
      <p:sp>
        <p:nvSpPr>
          <p:cNvPr id="8" name="Content Placeholder 7">
            <a:extLst>
              <a:ext uri="{FF2B5EF4-FFF2-40B4-BE49-F238E27FC236}">
                <a16:creationId xmlns:a16="http://schemas.microsoft.com/office/drawing/2014/main" id="{DF1635EC-7000-489F-9087-7ED9181A235A}"/>
              </a:ext>
            </a:extLst>
          </p:cNvPr>
          <p:cNvSpPr>
            <a:spLocks noGrp="1"/>
          </p:cNvSpPr>
          <p:nvPr>
            <p:ph idx="1"/>
          </p:nvPr>
        </p:nvSpPr>
        <p:spPr>
          <a:xfrm>
            <a:off x="269396" y="518061"/>
            <a:ext cx="3621960" cy="4497790"/>
          </a:xfrm>
        </p:spPr>
        <p:txBody>
          <a:bodyPr/>
          <a:lstStyle/>
          <a:p>
            <a:pPr marL="0" indent="0">
              <a:buNone/>
            </a:pPr>
            <a:r>
              <a:rPr lang="en-US" sz="1000" b="1" dirty="0"/>
              <a:t>Technology at your organisation</a:t>
            </a:r>
          </a:p>
          <a:p>
            <a:pPr marL="177800" indent="-177800"/>
            <a:r>
              <a:rPr lang="en-US" sz="1000" b="1" dirty="0">
                <a:highlight>
                  <a:srgbClr val="8E1558"/>
                </a:highlight>
              </a:rPr>
              <a:t>XX%</a:t>
            </a:r>
            <a:r>
              <a:rPr lang="en-US" sz="1000" b="1" dirty="0"/>
              <a:t> </a:t>
            </a:r>
            <a:r>
              <a:rPr lang="en-US" sz="1000" dirty="0"/>
              <a:t>agreed they were supported to use their own devices (</a:t>
            </a:r>
            <a:r>
              <a:rPr lang="en-US" sz="1000" b="1" dirty="0">
                <a:highlight>
                  <a:srgbClr val="8E1558"/>
                </a:highlight>
              </a:rPr>
              <a:t>Q15a</a:t>
            </a:r>
            <a:r>
              <a:rPr lang="en-US" sz="1000" dirty="0"/>
              <a:t>)</a:t>
            </a:r>
          </a:p>
          <a:p>
            <a:pPr marL="177800" indent="-177800"/>
            <a:r>
              <a:rPr lang="en-US" sz="1000" b="1" dirty="0">
                <a:highlight>
                  <a:srgbClr val="8E1558"/>
                </a:highlight>
              </a:rPr>
              <a:t>XX%</a:t>
            </a:r>
            <a:r>
              <a:rPr lang="en-US" sz="1000" dirty="0"/>
              <a:t> agreed we supported them to access online platforms/services off campus (</a:t>
            </a:r>
            <a:r>
              <a:rPr lang="en-US" sz="1000" b="1" dirty="0">
                <a:highlight>
                  <a:srgbClr val="8E1558"/>
                </a:highlight>
              </a:rPr>
              <a:t>Q15b</a:t>
            </a:r>
            <a:r>
              <a:rPr lang="en-US" sz="1000" dirty="0"/>
              <a:t>)</a:t>
            </a:r>
          </a:p>
          <a:p>
            <a:pPr marL="177800" indent="-177800"/>
            <a:r>
              <a:rPr lang="en-US" sz="1000" b="1" dirty="0">
                <a:highlight>
                  <a:srgbClr val="8E1558"/>
                </a:highlight>
              </a:rPr>
              <a:t>XX%</a:t>
            </a:r>
            <a:r>
              <a:rPr lang="en-US" sz="1000" dirty="0"/>
              <a:t> agreed they were comfortable with how their data was collected and used (</a:t>
            </a:r>
            <a:r>
              <a:rPr lang="en-US" sz="1000" b="1" dirty="0">
                <a:highlight>
                  <a:srgbClr val="8E1558"/>
                </a:highlight>
              </a:rPr>
              <a:t>Q16b</a:t>
            </a:r>
            <a:r>
              <a:rPr lang="en-US" sz="1000" dirty="0"/>
              <a:t>)</a:t>
            </a:r>
          </a:p>
          <a:p>
            <a:pPr marL="177800" indent="-177800"/>
            <a:r>
              <a:rPr lang="en-US" sz="1000" b="1" dirty="0">
                <a:highlight>
                  <a:srgbClr val="8E1558"/>
                </a:highlight>
              </a:rPr>
              <a:t>XX%</a:t>
            </a:r>
            <a:r>
              <a:rPr lang="en-US" sz="1000" dirty="0"/>
              <a:t> </a:t>
            </a:r>
            <a:r>
              <a:rPr lang="en-GB" sz="1000" dirty="0"/>
              <a:t>rated the quality of the online environment for research as good or above </a:t>
            </a:r>
            <a:r>
              <a:rPr lang="en-US" sz="1000" dirty="0"/>
              <a:t>(</a:t>
            </a:r>
            <a:r>
              <a:rPr lang="en-US" sz="1000" b="1" dirty="0">
                <a:highlight>
                  <a:srgbClr val="8E1558"/>
                </a:highlight>
              </a:rPr>
              <a:t>Q18</a:t>
            </a:r>
            <a:r>
              <a:rPr lang="en-US" sz="1000" dirty="0"/>
              <a:t>)</a:t>
            </a:r>
          </a:p>
          <a:p>
            <a:pPr marL="0" indent="0">
              <a:buNone/>
            </a:pPr>
            <a:r>
              <a:rPr lang="en-US" sz="1000" b="1" dirty="0"/>
              <a:t>Technology in your research</a:t>
            </a:r>
          </a:p>
          <a:p>
            <a:pPr marL="177800" indent="-177800"/>
            <a:r>
              <a:rPr lang="en-US" sz="1000" b="1" dirty="0">
                <a:highlight>
                  <a:srgbClr val="8E1558"/>
                </a:highlight>
              </a:rPr>
              <a:t>XX%</a:t>
            </a:r>
            <a:r>
              <a:rPr lang="en-US" sz="1000" dirty="0"/>
              <a:t> agreed that the use of digital resources was convenient (</a:t>
            </a:r>
            <a:r>
              <a:rPr lang="en-US" sz="1000" b="1" dirty="0">
                <a:highlight>
                  <a:srgbClr val="8E1558"/>
                </a:highlight>
              </a:rPr>
              <a:t>Q24a</a:t>
            </a:r>
            <a:r>
              <a:rPr lang="en-US" sz="1000" dirty="0"/>
              <a:t>)</a:t>
            </a:r>
          </a:p>
          <a:p>
            <a:pPr marL="177800" indent="-177800"/>
            <a:r>
              <a:rPr lang="en-US" sz="1000" b="1" dirty="0">
                <a:highlight>
                  <a:srgbClr val="8E1558"/>
                </a:highlight>
              </a:rPr>
              <a:t>XX%</a:t>
            </a:r>
            <a:r>
              <a:rPr lang="en-US" sz="1000" dirty="0"/>
              <a:t> agreed that the use of digital resources enabled them to make good progress in their research (</a:t>
            </a:r>
            <a:r>
              <a:rPr lang="en-US" sz="1000" b="1" dirty="0">
                <a:highlight>
                  <a:srgbClr val="8E1558"/>
                </a:highlight>
              </a:rPr>
              <a:t>Q24c</a:t>
            </a:r>
            <a:r>
              <a:rPr lang="en-US" sz="1000" dirty="0"/>
              <a:t>)</a:t>
            </a:r>
          </a:p>
          <a:p>
            <a:pPr marL="177800" indent="-177800"/>
            <a:r>
              <a:rPr lang="en-US" sz="1000" b="1" dirty="0">
                <a:highlight>
                  <a:srgbClr val="8E1558"/>
                </a:highlight>
              </a:rPr>
              <a:t>XX%</a:t>
            </a:r>
            <a:r>
              <a:rPr lang="en-US" sz="1000" dirty="0"/>
              <a:t> agreed that the use of digital resources allowed them to assess students/learners fairly (</a:t>
            </a:r>
            <a:r>
              <a:rPr lang="en-US" sz="1000" b="1" dirty="0">
                <a:highlight>
                  <a:srgbClr val="8E1558"/>
                </a:highlight>
              </a:rPr>
              <a:t>Q24e</a:t>
            </a:r>
            <a:r>
              <a:rPr lang="en-US" sz="1000" dirty="0"/>
              <a:t>)</a:t>
            </a:r>
          </a:p>
          <a:p>
            <a:pPr marL="0" indent="0">
              <a:buNone/>
            </a:pPr>
            <a:r>
              <a:rPr lang="en-US" sz="1000" b="1" dirty="0"/>
              <a:t>Your digital skills</a:t>
            </a:r>
          </a:p>
          <a:p>
            <a:pPr marL="177800" indent="-177800"/>
            <a:r>
              <a:rPr lang="en-US" sz="1000" b="1" dirty="0">
                <a:highlight>
                  <a:srgbClr val="8E1558"/>
                </a:highlight>
              </a:rPr>
              <a:t>XX%</a:t>
            </a:r>
            <a:r>
              <a:rPr lang="en-US" sz="1000" dirty="0"/>
              <a:t> agreed we provided them with formal recognition, accreditation or certification for their digital skills (</a:t>
            </a:r>
            <a:r>
              <a:rPr lang="en-US" sz="1000" b="1" dirty="0">
                <a:highlight>
                  <a:srgbClr val="8E1558"/>
                </a:highlight>
              </a:rPr>
              <a:t>Q28d</a:t>
            </a:r>
            <a:r>
              <a:rPr lang="en-US" sz="1000" dirty="0"/>
              <a:t>) </a:t>
            </a:r>
          </a:p>
          <a:p>
            <a:pPr marL="177800" indent="-177800"/>
            <a:r>
              <a:rPr lang="en-US" sz="1000" b="1" dirty="0">
                <a:highlight>
                  <a:srgbClr val="8E1558"/>
                </a:highlight>
              </a:rPr>
              <a:t>XX%</a:t>
            </a:r>
            <a:r>
              <a:rPr lang="en-US" sz="1000" dirty="0"/>
              <a:t> rated the support we offered them to work effectively online as good or above (</a:t>
            </a:r>
            <a:r>
              <a:rPr lang="en-US" sz="1000" b="1" dirty="0">
                <a:highlight>
                  <a:srgbClr val="8E1558"/>
                </a:highlight>
              </a:rPr>
              <a:t>Q31</a:t>
            </a:r>
            <a:r>
              <a:rPr lang="en-US" sz="1000" dirty="0"/>
              <a:t>)</a:t>
            </a:r>
          </a:p>
        </p:txBody>
      </p:sp>
      <p:graphicFrame>
        <p:nvGraphicFramePr>
          <p:cNvPr id="5" name="Chart 4" descr="Example of radar graph showing key metrics results.">
            <a:extLst>
              <a:ext uri="{FF2B5EF4-FFF2-40B4-BE49-F238E27FC236}">
                <a16:creationId xmlns:a16="http://schemas.microsoft.com/office/drawing/2014/main" id="{F1A6C1D9-CBC1-3E43-AF09-D0F93F34CC81}"/>
              </a:ext>
            </a:extLst>
          </p:cNvPr>
          <p:cNvGraphicFramePr>
            <a:graphicFrameLocks/>
          </p:cNvGraphicFramePr>
          <p:nvPr>
            <p:extLst>
              <p:ext uri="{D42A27DB-BD31-4B8C-83A1-F6EECF244321}">
                <p14:modId xmlns:p14="http://schemas.microsoft.com/office/powerpoint/2010/main" val="1466308866"/>
              </p:ext>
            </p:extLst>
          </p:nvPr>
        </p:nvGraphicFramePr>
        <p:xfrm>
          <a:off x="4004720" y="750070"/>
          <a:ext cx="5139280" cy="405370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a:extLst>
              <a:ext uri="{FF2B5EF4-FFF2-40B4-BE49-F238E27FC236}">
                <a16:creationId xmlns:a16="http://schemas.microsoft.com/office/drawing/2014/main" id="{1299CDF3-2D26-4A8B-8397-197695A363FA}"/>
              </a:ext>
            </a:extLst>
          </p:cNvPr>
          <p:cNvSpPr txBox="1"/>
          <p:nvPr/>
        </p:nvSpPr>
        <p:spPr>
          <a:xfrm flipH="1">
            <a:off x="6131442" y="2680"/>
            <a:ext cx="3012556" cy="507831"/>
          </a:xfrm>
          <a:prstGeom prst="rect">
            <a:avLst/>
          </a:prstGeom>
          <a:solidFill>
            <a:schemeClr val="bg1"/>
          </a:solid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b="1" dirty="0"/>
              <a:t>Right click on chart and select: ‘</a:t>
            </a:r>
            <a:r>
              <a:rPr lang="en-GB" b="0" i="0" dirty="0">
                <a:solidFill>
                  <a:srgbClr val="000000"/>
                </a:solidFill>
                <a:effectLst/>
                <a:latin typeface="Arial" panose="020B0604020202020204" pitchFamily="34" charset="0"/>
              </a:rPr>
              <a:t>edit data/edit data in Excel'</a:t>
            </a:r>
            <a:endParaRPr lang="en-GB" dirty="0"/>
          </a:p>
        </p:txBody>
      </p:sp>
    </p:spTree>
    <p:extLst>
      <p:ext uri="{BB962C8B-B14F-4D97-AF65-F5344CB8AC3E}">
        <p14:creationId xmlns:p14="http://schemas.microsoft.com/office/powerpoint/2010/main" val="46005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B98B11E-875E-4CA8-964A-52CB99B68D41}"/>
              </a:ext>
            </a:extLst>
          </p:cNvPr>
          <p:cNvSpPr>
            <a:spLocks noGrp="1"/>
          </p:cNvSpPr>
          <p:nvPr>
            <p:ph type="title"/>
          </p:nvPr>
        </p:nvSpPr>
        <p:spPr/>
        <p:txBody>
          <a:bodyPr/>
          <a:lstStyle/>
          <a:p>
            <a:r>
              <a:rPr lang="en-US"/>
              <a:t>Benchmarking with other UK organisations</a:t>
            </a:r>
            <a:endParaRPr lang="en-GB"/>
          </a:p>
        </p:txBody>
      </p:sp>
    </p:spTree>
    <p:extLst>
      <p:ext uri="{BB962C8B-B14F-4D97-AF65-F5344CB8AC3E}">
        <p14:creationId xmlns:p14="http://schemas.microsoft.com/office/powerpoint/2010/main" val="410230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D917-F7C0-4FC7-BB29-1DF80ECA5405}"/>
              </a:ext>
            </a:extLst>
          </p:cNvPr>
          <p:cNvSpPr>
            <a:spLocks noGrp="1"/>
          </p:cNvSpPr>
          <p:nvPr>
            <p:ph type="title"/>
          </p:nvPr>
        </p:nvSpPr>
        <p:spPr>
          <a:xfrm>
            <a:off x="358775" y="224209"/>
            <a:ext cx="6518277" cy="341572"/>
          </a:xfrm>
        </p:spPr>
        <p:txBody>
          <a:bodyPr/>
          <a:lstStyle/>
          <a:p>
            <a:r>
              <a:rPr lang="en-GB" dirty="0"/>
              <a:t>Benchmark comparisons</a:t>
            </a:r>
          </a:p>
        </p:txBody>
      </p:sp>
      <p:sp>
        <p:nvSpPr>
          <p:cNvPr id="3" name="Content Placeholder 2">
            <a:extLst>
              <a:ext uri="{FF2B5EF4-FFF2-40B4-BE49-F238E27FC236}">
                <a16:creationId xmlns:a16="http://schemas.microsoft.com/office/drawing/2014/main" id="{24CE6CE5-9444-45EB-BA71-07202DD8DEF8}"/>
              </a:ext>
            </a:extLst>
          </p:cNvPr>
          <p:cNvSpPr>
            <a:spLocks noGrp="1"/>
          </p:cNvSpPr>
          <p:nvPr>
            <p:ph idx="1"/>
          </p:nvPr>
        </p:nvSpPr>
        <p:spPr>
          <a:xfrm>
            <a:off x="356368" y="697326"/>
            <a:ext cx="8431264" cy="1236953"/>
          </a:xfrm>
        </p:spPr>
        <p:txBody>
          <a:bodyPr lIns="0" tIns="0" rIns="0" bIns="0" anchor="t"/>
          <a:lstStyle/>
          <a:p>
            <a:pPr marL="0" indent="0">
              <a:buNone/>
            </a:pPr>
            <a:r>
              <a:rPr lang="en-US" dirty="0">
                <a:ea typeface="Roboto Light"/>
              </a:rPr>
              <a:t>The digital experience insights surveys national dataset allows us to compare our results with anonymised overall results from other UK organisations that ran the researchers insights survey (see table below). Section 4 of our guide to </a:t>
            </a:r>
            <a:r>
              <a:rPr lang="en-US" dirty="0">
                <a:ea typeface="Roboto Light"/>
                <a:hlinkClick r:id="rId2"/>
              </a:rPr>
              <a:t>using insights surveys in Jisc online surveys </a:t>
            </a:r>
            <a:r>
              <a:rPr lang="en-US" dirty="0">
                <a:ea typeface="Roboto Light"/>
              </a:rPr>
              <a:t>provides information on how to view, download, analyse and benchmark your data.</a:t>
            </a:r>
          </a:p>
          <a:p>
            <a:pPr marL="0" indent="0">
              <a:buNone/>
            </a:pPr>
            <a:r>
              <a:rPr lang="en-US" dirty="0">
                <a:ea typeface="Roboto Light"/>
              </a:rPr>
              <a:t>We have compared the nine key metrics shown earlier in this presentation on slide 4.</a:t>
            </a:r>
            <a:endParaRPr lang="en-US" dirty="0">
              <a:ea typeface="Roboto Light"/>
              <a:cs typeface="Arial"/>
            </a:endParaRPr>
          </a:p>
          <a:p>
            <a:pPr marL="0" indent="0">
              <a:buNone/>
            </a:pPr>
            <a:r>
              <a:rPr lang="en-US" dirty="0">
                <a:highlight>
                  <a:srgbClr val="8E1558"/>
                </a:highlight>
                <a:ea typeface="Roboto Light"/>
              </a:rPr>
              <a:t>Add any insight or comments relevant to your data in comparison with the UK data.</a:t>
            </a:r>
            <a:endParaRPr lang="en-US" dirty="0">
              <a:highlight>
                <a:srgbClr val="8E1558"/>
              </a:highlight>
              <a:ea typeface="Roboto Light"/>
              <a:cs typeface="Arial"/>
            </a:endParaRPr>
          </a:p>
          <a:p>
            <a:pPr marL="90170" indent="-90170"/>
            <a:endParaRPr lang="en-GB" dirty="0">
              <a:cs typeface="Arial" panose="020B0604020202020204"/>
            </a:endParaRPr>
          </a:p>
        </p:txBody>
      </p:sp>
      <p:graphicFrame>
        <p:nvGraphicFramePr>
          <p:cNvPr id="7" name="Table 6">
            <a:extLst>
              <a:ext uri="{FF2B5EF4-FFF2-40B4-BE49-F238E27FC236}">
                <a16:creationId xmlns:a16="http://schemas.microsoft.com/office/drawing/2014/main" id="{CE90504C-21AE-4D23-82EB-C504C7E9C528}"/>
              </a:ext>
            </a:extLst>
          </p:cNvPr>
          <p:cNvGraphicFramePr>
            <a:graphicFrameLocks noGrp="1"/>
          </p:cNvGraphicFramePr>
          <p:nvPr>
            <p:extLst>
              <p:ext uri="{D42A27DB-BD31-4B8C-83A1-F6EECF244321}">
                <p14:modId xmlns:p14="http://schemas.microsoft.com/office/powerpoint/2010/main" val="3613722229"/>
              </p:ext>
            </p:extLst>
          </p:nvPr>
        </p:nvGraphicFramePr>
        <p:xfrm>
          <a:off x="356368" y="2006261"/>
          <a:ext cx="7011167" cy="2977608"/>
        </p:xfrm>
        <a:graphic>
          <a:graphicData uri="http://schemas.openxmlformats.org/drawingml/2006/table">
            <a:tbl>
              <a:tblPr firstRow="1" bandRow="1">
                <a:tableStyleId>{912C8C85-51F0-491E-9774-3900AFEF0FD7}</a:tableStyleId>
              </a:tblPr>
              <a:tblGrid>
                <a:gridCol w="4464871">
                  <a:extLst>
                    <a:ext uri="{9D8B030D-6E8A-4147-A177-3AD203B41FA5}">
                      <a16:colId xmlns:a16="http://schemas.microsoft.com/office/drawing/2014/main" val="1019755238"/>
                    </a:ext>
                  </a:extLst>
                </a:gridCol>
                <a:gridCol w="1115191">
                  <a:extLst>
                    <a:ext uri="{9D8B030D-6E8A-4147-A177-3AD203B41FA5}">
                      <a16:colId xmlns:a16="http://schemas.microsoft.com/office/drawing/2014/main" val="3587111748"/>
                    </a:ext>
                  </a:extLst>
                </a:gridCol>
                <a:gridCol w="1431105">
                  <a:extLst>
                    <a:ext uri="{9D8B030D-6E8A-4147-A177-3AD203B41FA5}">
                      <a16:colId xmlns:a16="http://schemas.microsoft.com/office/drawing/2014/main" val="3047347951"/>
                    </a:ext>
                  </a:extLst>
                </a:gridCol>
              </a:tblGrid>
              <a:tr h="273481">
                <a:tc>
                  <a:txBody>
                    <a:bodyPr/>
                    <a:lstStyle/>
                    <a:p>
                      <a:r>
                        <a:rPr lang="en-US" sz="900" dirty="0">
                          <a:solidFill>
                            <a:schemeClr val="tx1"/>
                          </a:solidFill>
                        </a:rPr>
                        <a:t>Question</a:t>
                      </a:r>
                      <a:endParaRPr lang="en-US" sz="900" dirty="0">
                        <a:solidFill>
                          <a:schemeClr val="tx1"/>
                        </a:solidFill>
                        <a:latin typeface="Roboto black"/>
                      </a:endParaRPr>
                    </a:p>
                  </a:txBody>
                  <a:tcPr marL="57854" marR="57854" marT="28927" marB="28927" anchor="ctr"/>
                </a:tc>
                <a:tc>
                  <a:txBody>
                    <a:bodyPr/>
                    <a:lstStyle/>
                    <a:p>
                      <a:pPr algn="r"/>
                      <a:r>
                        <a:rPr lang="en-US" sz="900">
                          <a:solidFill>
                            <a:schemeClr val="tx1"/>
                          </a:solidFill>
                        </a:rPr>
                        <a:t>Our data</a:t>
                      </a:r>
                      <a:endParaRPr lang="en-US" sz="900">
                        <a:solidFill>
                          <a:schemeClr val="tx1"/>
                        </a:solidFill>
                        <a:latin typeface="Roboto black"/>
                      </a:endParaRPr>
                    </a:p>
                  </a:txBody>
                  <a:tcPr marL="57854" marR="57854" marT="28927" marB="28927" anchor="ctr"/>
                </a:tc>
                <a:tc>
                  <a:txBody>
                    <a:bodyPr/>
                    <a:lstStyle/>
                    <a:p>
                      <a:pPr algn="r"/>
                      <a:r>
                        <a:rPr lang="en-US" sz="900">
                          <a:solidFill>
                            <a:schemeClr val="tx1"/>
                          </a:solidFill>
                        </a:rPr>
                        <a:t>UK data</a:t>
                      </a:r>
                      <a:endParaRPr lang="en-US" sz="900">
                        <a:solidFill>
                          <a:schemeClr val="tx1"/>
                        </a:solidFill>
                        <a:latin typeface="Roboto black"/>
                      </a:endParaRPr>
                    </a:p>
                  </a:txBody>
                  <a:tcPr marL="57854" marR="57854" marT="28927" marB="28927" anchor="ctr"/>
                </a:tc>
                <a:extLst>
                  <a:ext uri="{0D108BD9-81ED-4DB2-BD59-A6C34878D82A}">
                    <a16:rowId xmlns:a16="http://schemas.microsoft.com/office/drawing/2014/main" val="1411736526"/>
                  </a:ext>
                </a:extLst>
              </a:tr>
              <a:tr h="292699">
                <a:tc>
                  <a:txBody>
                    <a:bodyPr/>
                    <a:lstStyle/>
                    <a:p>
                      <a:r>
                        <a:rPr lang="en-GB" sz="900" b="0" dirty="0">
                          <a:solidFill>
                            <a:schemeClr val="bg1"/>
                          </a:solidFill>
                          <a:latin typeface="+mj-lt"/>
                        </a:rPr>
                        <a:t>Supported to use own devices </a:t>
                      </a:r>
                      <a:r>
                        <a:rPr lang="en-US" sz="900" b="1" dirty="0">
                          <a:solidFill>
                            <a:schemeClr val="bg1"/>
                          </a:solidFill>
                          <a:latin typeface="+mj-lt"/>
                        </a:rPr>
                        <a:t>(</a:t>
                      </a:r>
                      <a:r>
                        <a:rPr lang="en-US" sz="900" b="1" kern="1200" dirty="0">
                          <a:solidFill>
                            <a:schemeClr val="bg1"/>
                          </a:solidFill>
                          <a:highlight>
                            <a:srgbClr val="800000"/>
                          </a:highlight>
                          <a:latin typeface="+mn-lt"/>
                          <a:ea typeface="+mn-ea"/>
                          <a:cs typeface="+mn-cs"/>
                        </a:rPr>
                        <a:t>Q15a</a:t>
                      </a:r>
                      <a:r>
                        <a:rPr lang="en-US" sz="900" b="1" dirty="0">
                          <a:solidFill>
                            <a:schemeClr val="bg1"/>
                          </a:solidFill>
                          <a:latin typeface="+mj-lt"/>
                        </a:rPr>
                        <a:t>)</a:t>
                      </a: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727645565"/>
                  </a:ext>
                </a:extLst>
              </a:tr>
              <a:tr h="286031">
                <a:tc>
                  <a:txBody>
                    <a:bodyPr/>
                    <a:lstStyle/>
                    <a:p>
                      <a:r>
                        <a:rPr lang="en-GB" sz="900" b="0" dirty="0">
                          <a:solidFill>
                            <a:schemeClr val="bg1"/>
                          </a:solidFill>
                          <a:latin typeface="+mj-lt"/>
                        </a:rPr>
                        <a:t>Support access to online platforms/services off campus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Q15b</a:t>
                      </a:r>
                      <a:r>
                        <a:rPr lang="en-GB" sz="900" b="1" dirty="0">
                          <a:solidFill>
                            <a:schemeClr val="bg1"/>
                          </a:solidFill>
                          <a:latin typeface="+mj-lt"/>
                        </a:rPr>
                        <a:t>)</a:t>
                      </a: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229634136"/>
                  </a:ext>
                </a:extLst>
              </a:tr>
              <a:tr h="273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Comfortable how their data collected and used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Q16b</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3122614340"/>
                  </a:ext>
                </a:extLst>
              </a:tr>
              <a:tr h="273481">
                <a:tc>
                  <a:txBody>
                    <a:bodyPr/>
                    <a:lstStyle/>
                    <a:p>
                      <a:r>
                        <a:rPr lang="en-US" sz="900" b="0" dirty="0">
                          <a:solidFill>
                            <a:schemeClr val="bg1"/>
                          </a:solidFill>
                          <a:latin typeface="+mj-lt"/>
                        </a:rPr>
                        <a:t>Quality of online environment for research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Q18</a:t>
                      </a:r>
                      <a:r>
                        <a:rPr lang="en-GB" sz="900" b="1" dirty="0">
                          <a:solidFill>
                            <a:schemeClr val="bg1"/>
                          </a:solidFill>
                          <a:latin typeface="+mj-lt"/>
                        </a:rPr>
                        <a:t>)</a:t>
                      </a:r>
                      <a:endParaRPr lang="en-US" sz="900" b="1" dirty="0">
                        <a:solidFill>
                          <a:schemeClr val="bg1"/>
                        </a:solidFill>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973922017"/>
                  </a:ext>
                </a:extLst>
              </a:tr>
              <a:tr h="2734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0" kern="1200" dirty="0">
                          <a:solidFill>
                            <a:schemeClr val="bg1"/>
                          </a:solidFill>
                          <a:latin typeface="+mn-lt"/>
                          <a:ea typeface="+mn-ea"/>
                          <a:cs typeface="+mn-cs"/>
                        </a:rPr>
                        <a:t>Use of digital resources was convenient </a:t>
                      </a:r>
                      <a:r>
                        <a:rPr lang="en-GB" sz="900" b="1" kern="1200" dirty="0">
                          <a:solidFill>
                            <a:schemeClr val="bg1"/>
                          </a:solidFill>
                          <a:latin typeface="+mn-lt"/>
                          <a:ea typeface="+mn-ea"/>
                          <a:cs typeface="+mn-cs"/>
                        </a:rPr>
                        <a:t>(</a:t>
                      </a:r>
                      <a:r>
                        <a:rPr lang="en-US" sz="900" b="1" kern="1200" dirty="0">
                          <a:solidFill>
                            <a:schemeClr val="bg1"/>
                          </a:solidFill>
                          <a:highlight>
                            <a:srgbClr val="800000"/>
                          </a:highlight>
                          <a:latin typeface="+mn-lt"/>
                          <a:ea typeface="+mn-ea"/>
                          <a:cs typeface="+mn-cs"/>
                        </a:rPr>
                        <a:t>Q24a</a:t>
                      </a:r>
                      <a:r>
                        <a:rPr lang="en-GB" sz="900" b="1" kern="1200" dirty="0">
                          <a:solidFill>
                            <a:schemeClr val="bg1"/>
                          </a:solidFill>
                          <a:latin typeface="+mn-lt"/>
                          <a:ea typeface="+mn-ea"/>
                          <a:cs typeface="+mn-cs"/>
                        </a:rPr>
                        <a:t>)</a:t>
                      </a:r>
                      <a:endParaRPr lang="en-US" sz="900" b="1" kern="1200" dirty="0">
                        <a:solidFill>
                          <a:schemeClr val="bg1"/>
                        </a:solidFill>
                        <a:highlight>
                          <a:srgbClr val="8E1558"/>
                        </a:highlight>
                        <a:latin typeface="+mn-lt"/>
                        <a:ea typeface="+mn-ea"/>
                        <a:cs typeface="+mn-cs"/>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513054441"/>
                  </a:ext>
                </a:extLst>
              </a:tr>
              <a:tr h="291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Use of digital resources enabled them to make good progress in their research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Q24c</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463279989"/>
                  </a:ext>
                </a:extLst>
              </a:tr>
              <a:tr h="2821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Use of digital resources allowed them to assess students/learners fairly </a:t>
                      </a:r>
                      <a:r>
                        <a:rPr lang="en-GB" sz="900" b="1" dirty="0">
                          <a:solidFill>
                            <a:schemeClr val="bg1"/>
                          </a:solidFill>
                          <a:latin typeface="+mj-lt"/>
                        </a:rPr>
                        <a:t>(</a:t>
                      </a:r>
                      <a:r>
                        <a:rPr lang="en-US" sz="900" b="1" kern="1200" dirty="0">
                          <a:solidFill>
                            <a:schemeClr val="bg1"/>
                          </a:solidFill>
                          <a:highlight>
                            <a:srgbClr val="800000"/>
                          </a:highlight>
                          <a:latin typeface="+mn-lt"/>
                          <a:ea typeface="+mn-ea"/>
                          <a:cs typeface="+mn-cs"/>
                        </a:rPr>
                        <a:t>Q24e</a:t>
                      </a:r>
                      <a:r>
                        <a:rPr lang="en-GB" sz="900" b="1" dirty="0">
                          <a:solidFill>
                            <a:schemeClr val="bg1"/>
                          </a:solidFill>
                          <a:latin typeface="+mj-lt"/>
                        </a:rPr>
                        <a:t>)</a:t>
                      </a:r>
                      <a:endParaRPr lang="en-US" sz="900" b="1" dirty="0">
                        <a:solidFill>
                          <a:schemeClr val="bg1"/>
                        </a:solidFill>
                        <a:highlight>
                          <a:srgbClr val="8E1558"/>
                        </a:highlight>
                        <a:latin typeface="+mj-lt"/>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tc>
                  <a:txBody>
                    <a:bodyPr/>
                    <a:lstStyle/>
                    <a:p>
                      <a:pPr algn="r"/>
                      <a:r>
                        <a:rPr lang="en-US" sz="900">
                          <a:solidFill>
                            <a:schemeClr val="bg1"/>
                          </a:solidFill>
                          <a:highlight>
                            <a:srgbClr val="8E1558"/>
                          </a:highlight>
                        </a:rPr>
                        <a:t>XX%</a:t>
                      </a:r>
                      <a:endParaRPr lang="en-US" sz="90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866107132"/>
                  </a:ext>
                </a:extLst>
              </a:tr>
              <a:tr h="345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Provided with formal recognition, accreditation or certification for digital skills </a:t>
                      </a:r>
                      <a:r>
                        <a:rPr lang="en-GB" sz="900" b="0" dirty="0">
                          <a:solidFill>
                            <a:schemeClr val="bg1"/>
                          </a:solidFill>
                          <a:latin typeface="+mj-lt"/>
                        </a:rPr>
                        <a:t>(</a:t>
                      </a:r>
                      <a:r>
                        <a:rPr lang="en-US" sz="900" b="1" kern="1200" dirty="0">
                          <a:solidFill>
                            <a:schemeClr val="bg1"/>
                          </a:solidFill>
                          <a:highlight>
                            <a:srgbClr val="800000"/>
                          </a:highlight>
                          <a:latin typeface="+mn-lt"/>
                          <a:ea typeface="+mn-ea"/>
                          <a:cs typeface="+mn-cs"/>
                        </a:rPr>
                        <a:t>Q28d</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1758766194"/>
                  </a:ext>
                </a:extLst>
              </a:tr>
              <a:tr h="345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mj-lt"/>
                        </a:rPr>
                        <a:t>Support offered to work effectively online </a:t>
                      </a:r>
                      <a:r>
                        <a:rPr lang="en-GB" sz="900" b="0" dirty="0">
                          <a:solidFill>
                            <a:schemeClr val="bg1"/>
                          </a:solidFill>
                          <a:latin typeface="+mj-lt"/>
                        </a:rPr>
                        <a:t>(</a:t>
                      </a:r>
                      <a:r>
                        <a:rPr lang="en-US" sz="900" b="1" kern="1200" dirty="0">
                          <a:solidFill>
                            <a:schemeClr val="bg1"/>
                          </a:solidFill>
                          <a:highlight>
                            <a:srgbClr val="800000"/>
                          </a:highlight>
                          <a:latin typeface="+mn-lt"/>
                          <a:ea typeface="+mn-ea"/>
                          <a:cs typeface="+mn-cs"/>
                        </a:rPr>
                        <a:t>Q31</a:t>
                      </a:r>
                      <a:r>
                        <a:rPr lang="en-GB" sz="900" b="1" dirty="0">
                          <a:solidFill>
                            <a:schemeClr val="bg1"/>
                          </a:solidFill>
                          <a:latin typeface="+mj-lt"/>
                        </a:rPr>
                        <a:t>)</a:t>
                      </a:r>
                      <a:endParaRPr lang="en-GB" sz="900" b="1" dirty="0">
                        <a:solidFill>
                          <a:schemeClr val="bg1"/>
                        </a:solidFill>
                        <a:highlight>
                          <a:srgbClr val="8E1558"/>
                        </a:highlight>
                        <a:latin typeface="+mj-lt"/>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bg1"/>
                          </a:solidFill>
                          <a:highlight>
                            <a:srgbClr val="8E1558"/>
                          </a:highlight>
                        </a:rPr>
                        <a:t>XX%</a:t>
                      </a:r>
                      <a:endParaRPr lang="en-US" sz="900" dirty="0">
                        <a:solidFill>
                          <a:schemeClr val="bg1"/>
                        </a:solidFill>
                        <a:highlight>
                          <a:srgbClr val="8E1558"/>
                        </a:highlight>
                        <a:latin typeface="Roboto black"/>
                      </a:endParaRPr>
                    </a:p>
                  </a:txBody>
                  <a:tcPr marL="57854" marR="57854" marT="28927" marB="28927" anchor="ctr"/>
                </a:tc>
                <a:extLst>
                  <a:ext uri="{0D108BD9-81ED-4DB2-BD59-A6C34878D82A}">
                    <a16:rowId xmlns:a16="http://schemas.microsoft.com/office/drawing/2014/main" val="4105255408"/>
                  </a:ext>
                </a:extLst>
              </a:tr>
            </a:tbl>
          </a:graphicData>
        </a:graphic>
      </p:graphicFrame>
    </p:spTree>
    <p:extLst>
      <p:ext uri="{BB962C8B-B14F-4D97-AF65-F5344CB8AC3E}">
        <p14:creationId xmlns:p14="http://schemas.microsoft.com/office/powerpoint/2010/main" val="43009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B8928-EEB4-4B6E-BB98-14EF88AEBB00}"/>
              </a:ext>
            </a:extLst>
          </p:cNvPr>
          <p:cNvSpPr>
            <a:spLocks noGrp="1"/>
          </p:cNvSpPr>
          <p:nvPr>
            <p:ph type="title"/>
          </p:nvPr>
        </p:nvSpPr>
        <p:spPr/>
        <p:txBody>
          <a:bodyPr/>
          <a:lstStyle/>
          <a:p>
            <a:r>
              <a:rPr lang="en-US"/>
              <a:t>Findings by theme</a:t>
            </a:r>
            <a:endParaRPr lang="en-GB"/>
          </a:p>
        </p:txBody>
      </p:sp>
    </p:spTree>
    <p:extLst>
      <p:ext uri="{BB962C8B-B14F-4D97-AF65-F5344CB8AC3E}">
        <p14:creationId xmlns:p14="http://schemas.microsoft.com/office/powerpoint/2010/main" val="81469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57A1-DF14-4EE1-A4A6-D6FEB28972D8}"/>
              </a:ext>
            </a:extLst>
          </p:cNvPr>
          <p:cNvSpPr>
            <a:spLocks noGrp="1"/>
          </p:cNvSpPr>
          <p:nvPr>
            <p:ph type="title"/>
          </p:nvPr>
        </p:nvSpPr>
        <p:spPr/>
        <p:txBody>
          <a:bodyPr lIns="0" tIns="0" rIns="0" bIns="0" anchor="t"/>
          <a:lstStyle/>
          <a:p>
            <a:r>
              <a:rPr lang="en-US" dirty="0">
                <a:ea typeface="Roboto Black"/>
              </a:rPr>
              <a:t>Our researchers sample</a:t>
            </a:r>
            <a:endParaRPr lang="en-GB" dirty="0">
              <a:ea typeface="Roboto Black"/>
            </a:endParaRPr>
          </a:p>
        </p:txBody>
      </p:sp>
      <p:sp>
        <p:nvSpPr>
          <p:cNvPr id="6" name="Content Placeholder 5">
            <a:extLst>
              <a:ext uri="{FF2B5EF4-FFF2-40B4-BE49-F238E27FC236}">
                <a16:creationId xmlns:a16="http://schemas.microsoft.com/office/drawing/2014/main" id="{B99FDB4B-BB9A-4065-9F5F-AB48F30ABF8B}"/>
              </a:ext>
            </a:extLst>
          </p:cNvPr>
          <p:cNvSpPr>
            <a:spLocks noGrp="1"/>
          </p:cNvSpPr>
          <p:nvPr>
            <p:ph idx="1"/>
          </p:nvPr>
        </p:nvSpPr>
        <p:spPr>
          <a:xfrm>
            <a:off x="358774" y="1006651"/>
            <a:ext cx="4854670" cy="3013858"/>
          </a:xfrm>
        </p:spPr>
        <p:txBody>
          <a:bodyPr/>
          <a:lstStyle/>
          <a:p>
            <a:pPr marL="177800" indent="-177800"/>
            <a:r>
              <a:rPr lang="en-US" sz="1400" dirty="0"/>
              <a:t>We asked </a:t>
            </a:r>
            <a:r>
              <a:rPr lang="en-US" sz="1400" dirty="0">
                <a:highlight>
                  <a:srgbClr val="8E1558"/>
                </a:highlight>
              </a:rPr>
              <a:t>XXX</a:t>
            </a:r>
            <a:r>
              <a:rPr lang="en-US" sz="1400" dirty="0"/>
              <a:t> researchers (</a:t>
            </a:r>
            <a:r>
              <a:rPr lang="en-US" sz="1400" dirty="0">
                <a:highlight>
                  <a:srgbClr val="8E1558"/>
                </a:highlight>
              </a:rPr>
              <a:t>XXX</a:t>
            </a:r>
            <a:r>
              <a:rPr lang="en-US" sz="1400" dirty="0"/>
              <a:t> campus)</a:t>
            </a:r>
          </a:p>
          <a:p>
            <a:pPr marL="177800" indent="-177800"/>
            <a:r>
              <a:rPr lang="en-US" sz="1400" dirty="0"/>
              <a:t>They were sent the link by (</a:t>
            </a:r>
            <a:r>
              <a:rPr lang="en-US" sz="1400" dirty="0">
                <a:highlight>
                  <a:srgbClr val="8E1558"/>
                </a:highlight>
              </a:rPr>
              <a:t>which marketing methods did you use to reach out to your researchers? Did you advertise one link to the survey, or did you email them unique links to the survey?)</a:t>
            </a:r>
          </a:p>
          <a:p>
            <a:pPr marL="177800" indent="-177800"/>
            <a:r>
              <a:rPr lang="en-US" sz="1400" dirty="0">
                <a:highlight>
                  <a:srgbClr val="8E1558"/>
                </a:highlight>
              </a:rPr>
              <a:t>XXX</a:t>
            </a:r>
            <a:r>
              <a:rPr lang="en-US" sz="1400" dirty="0"/>
              <a:t> number of our researchers responded to the insights survey </a:t>
            </a:r>
            <a:r>
              <a:rPr lang="en-US" sz="1400" dirty="0">
                <a:highlight>
                  <a:srgbClr val="8E1558"/>
                </a:highlight>
              </a:rPr>
              <a:t>(% response rate)</a:t>
            </a:r>
          </a:p>
          <a:p>
            <a:pPr marL="177800" indent="-177800"/>
            <a:r>
              <a:rPr lang="en-US" sz="1400" dirty="0"/>
              <a:t>The following slides </a:t>
            </a:r>
            <a:r>
              <a:rPr lang="en-US" sz="1400" dirty="0" err="1"/>
              <a:t>summarise</a:t>
            </a:r>
            <a:r>
              <a:rPr lang="en-US" sz="1400" dirty="0"/>
              <a:t> data from key questions in the four areas of the insights question set</a:t>
            </a:r>
          </a:p>
          <a:p>
            <a:pPr marL="177800" indent="-177800"/>
            <a:r>
              <a:rPr lang="en-US" sz="1400" dirty="0"/>
              <a:t>Whenever researchers were asked how much they agreed with a statement they could answer either agree, neutral, or disagree</a:t>
            </a:r>
            <a:endParaRPr lang="en-GB" sz="1400" dirty="0"/>
          </a:p>
        </p:txBody>
      </p:sp>
      <p:pic>
        <p:nvPicPr>
          <p:cNvPr id="13" name="Graphic 12">
            <a:extLst>
              <a:ext uri="{FF2B5EF4-FFF2-40B4-BE49-F238E27FC236}">
                <a16:creationId xmlns:a16="http://schemas.microsoft.com/office/drawing/2014/main" id="{1318D0DD-38A2-469E-8970-D6BEDCBDE0D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68622" y="1391510"/>
            <a:ext cx="2797032" cy="2797032"/>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226179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02BBC2-42D9-46DF-8077-2C00275BA627}"/>
              </a:ext>
            </a:extLst>
          </p:cNvPr>
          <p:cNvSpPr>
            <a:spLocks noGrp="1"/>
          </p:cNvSpPr>
          <p:nvPr>
            <p:ph type="title"/>
          </p:nvPr>
        </p:nvSpPr>
        <p:spPr/>
        <p:txBody>
          <a:bodyPr/>
          <a:lstStyle/>
          <a:p>
            <a:r>
              <a:rPr lang="en-US"/>
              <a:t>Theme one (T1)</a:t>
            </a:r>
            <a:endParaRPr lang="en-GB"/>
          </a:p>
        </p:txBody>
      </p:sp>
      <p:sp>
        <p:nvSpPr>
          <p:cNvPr id="8" name="Text Placeholder 7">
            <a:extLst>
              <a:ext uri="{FF2B5EF4-FFF2-40B4-BE49-F238E27FC236}">
                <a16:creationId xmlns:a16="http://schemas.microsoft.com/office/drawing/2014/main" id="{6CD16779-2F55-42DB-A916-536A3CF8B122}"/>
              </a:ext>
            </a:extLst>
          </p:cNvPr>
          <p:cNvSpPr>
            <a:spLocks noGrp="1"/>
          </p:cNvSpPr>
          <p:nvPr>
            <p:ph type="body" idx="13"/>
          </p:nvPr>
        </p:nvSpPr>
        <p:spPr/>
        <p:txBody>
          <a:bodyPr/>
          <a:lstStyle/>
          <a:p>
            <a:r>
              <a:rPr lang="en-US"/>
              <a:t>You and your technology</a:t>
            </a:r>
            <a:endParaRPr lang="en-GB"/>
          </a:p>
        </p:txBody>
      </p:sp>
    </p:spTree>
    <p:extLst>
      <p:ext uri="{BB962C8B-B14F-4D97-AF65-F5344CB8AC3E}">
        <p14:creationId xmlns:p14="http://schemas.microsoft.com/office/powerpoint/2010/main" val="3602027418"/>
      </p:ext>
    </p:extLst>
  </p:cSld>
  <p:clrMapOvr>
    <a:masterClrMapping/>
  </p:clrMapOvr>
</p:sld>
</file>

<file path=ppt/theme/theme1.xml><?xml version="1.0" encoding="utf-8"?>
<a:theme xmlns:a="http://schemas.openxmlformats.org/drawingml/2006/main" name="COVER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544DADBA-7B20-43B9-A7D2-09D0D3D88105}"/>
    </a:ext>
  </a:extLst>
</a:theme>
</file>

<file path=ppt/theme/theme2.xml><?xml version="1.0" encoding="utf-8"?>
<a:theme xmlns:a="http://schemas.openxmlformats.org/drawingml/2006/main" name="NAVY">
  <a:themeElements>
    <a:clrScheme name="Custom 6">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D24B467F-D050-40E6-8AC2-C443AF5EFC78}"/>
    </a:ext>
  </a:extLst>
</a:theme>
</file>

<file path=ppt/theme/theme3.xml><?xml version="1.0" encoding="utf-8"?>
<a:theme xmlns:a="http://schemas.openxmlformats.org/drawingml/2006/main" name="JADE">
  <a:themeElements>
    <a:clrScheme name="Custom 7">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FFFFFF"/>
      </a:hlink>
      <a:folHlink>
        <a:srgbClr val="F8A8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275DFE6-ABC0-411C-9AAA-B2285766D0CC}"/>
    </a:ext>
  </a:extLst>
</a:theme>
</file>

<file path=ppt/theme/theme4.xml><?xml version="1.0" encoding="utf-8"?>
<a:theme xmlns:a="http://schemas.openxmlformats.org/drawingml/2006/main" name="PURPL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63C908BA-6967-4CAA-A75F-B097D56CBD19}"/>
    </a:ext>
  </a:extLst>
</a:theme>
</file>

<file path=ppt/theme/theme5.xml><?xml version="1.0" encoding="utf-8"?>
<a:theme xmlns:a="http://schemas.openxmlformats.org/drawingml/2006/main" name="GRAPE">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8F0077AF-7F64-4295-9038-109644601E95}"/>
    </a:ext>
  </a:extLst>
</a:theme>
</file>

<file path=ppt/theme/theme6.xml><?xml version="1.0" encoding="utf-8"?>
<a:theme xmlns:a="http://schemas.openxmlformats.org/drawingml/2006/main" name="PALE YELLOW">
  <a:themeElements>
    <a:clrScheme name="JISC REBRAND PALETTE 2018">
      <a:dk1>
        <a:srgbClr val="000000"/>
      </a:dk1>
      <a:lt1>
        <a:sysClr val="window" lastClr="FFFFFF"/>
      </a:lt1>
      <a:dk2>
        <a:srgbClr val="CE0F69"/>
      </a:dk2>
      <a:lt2>
        <a:srgbClr val="E62645"/>
      </a:lt2>
      <a:accent1>
        <a:srgbClr val="0D224C"/>
      </a:accent1>
      <a:accent2>
        <a:srgbClr val="00857D"/>
      </a:accent2>
      <a:accent3>
        <a:srgbClr val="6D2077"/>
      </a:accent3>
      <a:accent4>
        <a:srgbClr val="8E1558"/>
      </a:accent4>
      <a:accent5>
        <a:srgbClr val="007DBA"/>
      </a:accent5>
      <a:accent6>
        <a:srgbClr val="F8A800"/>
      </a:accent6>
      <a:hlink>
        <a:srgbClr val="2A4B98"/>
      </a:hlink>
      <a:folHlink>
        <a:srgbClr val="5125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SC_PRESENTATION_TEMPLATE_FEB19_16x9" id="{3CB401D4-962E-4666-9D2D-EDFB3176FCB1}" vid="{79AB5F12-86A4-47DC-8041-5999D996B1A8}"/>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08c6c49846448cdbe031beb676e5697 xmlns="ee420528-4246-48a4-97fc-5cfca612d481">
      <Terms xmlns="http://schemas.microsoft.com/office/infopath/2007/PartnerControls"/>
    </a08c6c49846448cdbe031beb676e5697>
    <TaxCatchAll xmlns="7c455f33-77d2-4545-9ec6-8ece34099d2f" xsi:nil="true"/>
    <lcf76f155ced4ddcb4097134ff3c332f xmlns="ee420528-4246-48a4-97fc-5cfca612d48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F5BAF426B6CA42A46F86DDD19EF36B" ma:contentTypeVersion="18" ma:contentTypeDescription="Create a new document." ma:contentTypeScope="" ma:versionID="94e482b612f752dee6b67043493c6a19">
  <xsd:schema xmlns:xsd="http://www.w3.org/2001/XMLSchema" xmlns:xs="http://www.w3.org/2001/XMLSchema" xmlns:p="http://schemas.microsoft.com/office/2006/metadata/properties" xmlns:ns2="ee420528-4246-48a4-97fc-5cfca612d481" xmlns:ns3="2efba9e0-ac84-4b66-865d-62adf5750049" xmlns:ns4="7c455f33-77d2-4545-9ec6-8ece34099d2f" targetNamespace="http://schemas.microsoft.com/office/2006/metadata/properties" ma:root="true" ma:fieldsID="179aa277095563ad5f358bca249a44fd" ns2:_="" ns3:_="" ns4:_="">
    <xsd:import namespace="ee420528-4246-48a4-97fc-5cfca612d481"/>
    <xsd:import namespace="2efba9e0-ac84-4b66-865d-62adf5750049"/>
    <xsd:import namespace="7c455f33-77d2-4545-9ec6-8ece34099d2f"/>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2:a08c6c49846448cdbe031beb676e5697"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20528-4246-48a4-97fc-5cfca612d4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a08c6c49846448cdbe031beb676e5697" ma:index="21" nillable="true" ma:taxonomy="true" ma:internalName="a08c6c49846448cdbe031beb676e5697" ma:taxonomyFieldName="Topics" ma:displayName="Topics" ma:default="" ma:fieldId="{a08c6c49-8464-48cd-be03-1beb676e5697}" ma:taxonomyMulti="true" ma:sspId="79c6cfb5-50bc-4fca-81ee-f60fcea9a646" ma:termSetId="b227aaae-c111-4928-b3eb-51757a770edf" ma:anchorId="00000000-0000-0000-0000-000000000000" ma:open="true" ma:isKeyword="false">
      <xsd:complexType>
        <xsd:sequence>
          <xsd:element ref="pc:Terms" minOccurs="0" maxOccurs="1"/>
        </xsd:sequence>
      </xsd:complex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9c6cfb5-50bc-4fca-81ee-f60fcea9a64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fba9e0-ac84-4b66-865d-62adf575004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455f33-77d2-4545-9ec6-8ece34099d2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9c2e415-3b5f-4fa6-a7d0-985636e97b37}" ma:internalName="TaxCatchAll" ma:showField="CatchAllData" ma:web="2efba9e0-ac84-4b66-865d-62adf57500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79c6cfb5-50bc-4fca-81ee-f60fcea9a646" ContentTypeId="0x0101" PreviousValue="false"/>
</file>

<file path=customXml/itemProps1.xml><?xml version="1.0" encoding="utf-8"?>
<ds:datastoreItem xmlns:ds="http://schemas.openxmlformats.org/officeDocument/2006/customXml" ds:itemID="{C8637127-AF7A-4F16-8DF8-B3422FC946F0}">
  <ds:schemaRefs>
    <ds:schemaRef ds:uri="2efba9e0-ac84-4b66-865d-62adf5750049"/>
    <ds:schemaRef ds:uri="http://schemas.microsoft.com/office/2006/documentManagement/types"/>
    <ds:schemaRef ds:uri="ee420528-4246-48a4-97fc-5cfca612d481"/>
    <ds:schemaRef ds:uri="http://purl.org/dc/elements/1.1/"/>
    <ds:schemaRef ds:uri="http://purl.org/dc/dcmitype/"/>
    <ds:schemaRef ds:uri="http://schemas.openxmlformats.org/package/2006/metadata/core-properties"/>
    <ds:schemaRef ds:uri="http://www.w3.org/XML/1998/namespace"/>
    <ds:schemaRef ds:uri="http://schemas.microsoft.com/office/infopath/2007/PartnerControls"/>
    <ds:schemaRef ds:uri="7c455f33-77d2-4545-9ec6-8ece34099d2f"/>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CC25390-927C-49FB-A3A8-AB8503A7ED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20528-4246-48a4-97fc-5cfca612d481"/>
    <ds:schemaRef ds:uri="2efba9e0-ac84-4b66-865d-62adf5750049"/>
    <ds:schemaRef ds:uri="7c455f33-77d2-4545-9ec6-8ece34099d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93AEE6-8894-4729-B320-400AF9839A39}">
  <ds:schemaRefs>
    <ds:schemaRef ds:uri="http://schemas.microsoft.com/sharepoint/v3/contenttype/forms"/>
  </ds:schemaRefs>
</ds:datastoreItem>
</file>

<file path=customXml/itemProps4.xml><?xml version="1.0" encoding="utf-8"?>
<ds:datastoreItem xmlns:ds="http://schemas.openxmlformats.org/officeDocument/2006/customXml" ds:itemID="{6ABE3AD4-AF9D-4CC1-9F19-23A90541742C}">
  <ds:schemaRefs>
    <ds:schemaRef ds:uri="Microsoft.SharePoint.Taxonomy.ContentTypeSync"/>
  </ds:schemaRefs>
</ds:datastoreItem>
</file>

<file path=docMetadata/LabelInfo.xml><?xml version="1.0" encoding="utf-8"?>
<clbl:labelList xmlns:clbl="http://schemas.microsoft.com/office/2020/mipLabelMetadata">
  <clbl:label id="{48f9394d-8a14-4d27-82a6-f35f12361205}" enabled="0" method="" siteId="{48f9394d-8a14-4d27-82a6-f35f12361205}" removed="1"/>
</clbl:labelList>
</file>

<file path=docProps/app.xml><?xml version="1.0" encoding="utf-8"?>
<Properties xmlns="http://schemas.openxmlformats.org/officeDocument/2006/extended-properties" xmlns:vt="http://schemas.openxmlformats.org/officeDocument/2006/docPropsVTypes">
  <Template>JISC_PRESENTATION_TEMPLATE_FEB19_16x9</Template>
  <TotalTime>0</TotalTime>
  <Words>2642</Words>
  <Application>Microsoft Office PowerPoint</Application>
  <PresentationFormat>On-screen Show (16:9)</PresentationFormat>
  <Paragraphs>217</Paragraphs>
  <Slides>34</Slides>
  <Notes>4</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34</vt:i4>
      </vt:variant>
    </vt:vector>
  </HeadingPairs>
  <TitlesOfParts>
    <vt:vector size="44" baseType="lpstr">
      <vt:lpstr>Arial</vt:lpstr>
      <vt:lpstr>Calibri</vt:lpstr>
      <vt:lpstr>Roboto black</vt:lpstr>
      <vt:lpstr>Roboto Medium</vt:lpstr>
      <vt:lpstr>COVERS</vt:lpstr>
      <vt:lpstr>NAVY</vt:lpstr>
      <vt:lpstr>JADE</vt:lpstr>
      <vt:lpstr>PURPLE</vt:lpstr>
      <vt:lpstr>GRAPE</vt:lpstr>
      <vt:lpstr>PALE YELLOW</vt:lpstr>
      <vt:lpstr>Digital experience insights survey: findings from researcher's survey conducted [dates] at [name of college or university]​</vt:lpstr>
      <vt:lpstr>Instructions for using this template (delete this slide)</vt:lpstr>
      <vt:lpstr>What is the researchers digital experience insights survey?</vt:lpstr>
      <vt:lpstr>Summary of key metrics </vt:lpstr>
      <vt:lpstr>Benchmarking with other UK organisations</vt:lpstr>
      <vt:lpstr>Benchmark comparisons</vt:lpstr>
      <vt:lpstr>Findings by theme</vt:lpstr>
      <vt:lpstr>Our researchers sample</vt:lpstr>
      <vt:lpstr>Theme one (T1)</vt:lpstr>
      <vt:lpstr>Our survey sample</vt:lpstr>
      <vt:lpstr>T1: Stage of researcher</vt:lpstr>
      <vt:lpstr>T1: Devices used regularly for research  work</vt:lpstr>
      <vt:lpstr>Theme two (T2)</vt:lpstr>
      <vt:lpstr>T2: Digital platforms and services at your organisation</vt:lpstr>
      <vt:lpstr>T2: How data is collected and used</vt:lpstr>
      <vt:lpstr>T2: Digital tool or app really useful for research </vt:lpstr>
      <vt:lpstr>T2: Overall quality of the online environment for research</vt:lpstr>
      <vt:lpstr>T2: Prefer us to invest in</vt:lpstr>
      <vt:lpstr>Theme three (T3)</vt:lpstr>
      <vt:lpstr>T3: Where your research took place and where prefer to research</vt:lpstr>
      <vt:lpstr>T3: Difficulties using digital technologies</vt:lpstr>
      <vt:lpstr>T3: Research activities they have carried out</vt:lpstr>
      <vt:lpstr>T3: Use of digital technologies in their research</vt:lpstr>
      <vt:lpstr>T3: Positive aspects of researching using digital technologies</vt:lpstr>
      <vt:lpstr>T3: Negative aspects of researching using digital technologies</vt:lpstr>
      <vt:lpstr>T3: Chance to be involved in decisions</vt:lpstr>
      <vt:lpstr>Theme four (T4)</vt:lpstr>
      <vt:lpstr>T4: Support and guidance for digital skills development</vt:lpstr>
      <vt:lpstr>T4: Where did researchers go for help with online and digital skills? </vt:lpstr>
      <vt:lpstr>T4: Which skills had we provided  support or training for? </vt:lpstr>
      <vt:lpstr>T4: Support to help researchers work effectively online</vt:lpstr>
      <vt:lpstr>T4: Help to use digital technologies effectively</vt:lpstr>
      <vt:lpstr>What next?</vt:lpstr>
      <vt:lpstr>Suggested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dc:title>
  <dc:creator>Rachel.Horsfall@jisc.ac.uk</dc:creator>
  <cp:lastModifiedBy>Mark Langer-Crame</cp:lastModifiedBy>
  <cp:revision>13</cp:revision>
  <cp:lastPrinted>2018-08-23T11:32:46Z</cp:lastPrinted>
  <dcterms:created xsi:type="dcterms:W3CDTF">2020-01-20T13:50:08Z</dcterms:created>
  <dcterms:modified xsi:type="dcterms:W3CDTF">2022-11-24T14:30:31Z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0x010100C7F5BAF426B6CA42A46F86DDD19EF36B</vt:lpwstr>
  </property>
  <property fmtid="{D5CDD505-2E9C-101B-9397-08002B2CF9AE}" pid="3" name="Topics">
    <vt:lpwstr/>
  </property>
  <property fmtid="{D5CDD505-2E9C-101B-9397-08002B2CF9AE}" pid="4" name="MediaServiceImageTags">
    <vt:lpwstr/>
  </property>
</Properties>
</file>