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5"/>
    <p:sldMasterId id="2147483652" r:id="rId6"/>
    <p:sldMasterId id="2147483662" r:id="rId7"/>
    <p:sldMasterId id="2147483693" r:id="rId8"/>
    <p:sldMasterId id="2147483698" r:id="rId9"/>
    <p:sldMasterId id="2147483665" r:id="rId10"/>
  </p:sldMasterIdLst>
  <p:notesMasterIdLst>
    <p:notesMasterId r:id="rId47"/>
  </p:notesMasterIdLst>
  <p:handoutMasterIdLst>
    <p:handoutMasterId r:id="rId48"/>
  </p:handoutMasterIdLst>
  <p:sldIdLst>
    <p:sldId id="256" r:id="rId11"/>
    <p:sldId id="270" r:id="rId12"/>
    <p:sldId id="286" r:id="rId13"/>
    <p:sldId id="271" r:id="rId14"/>
    <p:sldId id="287" r:id="rId15"/>
    <p:sldId id="288" r:id="rId16"/>
    <p:sldId id="289" r:id="rId17"/>
    <p:sldId id="290" r:id="rId18"/>
    <p:sldId id="292" r:id="rId19"/>
    <p:sldId id="319" r:id="rId20"/>
    <p:sldId id="320" r:id="rId21"/>
    <p:sldId id="311" r:id="rId22"/>
    <p:sldId id="295" r:id="rId23"/>
    <p:sldId id="296" r:id="rId24"/>
    <p:sldId id="321" r:id="rId25"/>
    <p:sldId id="312" r:id="rId26"/>
    <p:sldId id="313" r:id="rId27"/>
    <p:sldId id="314" r:id="rId28"/>
    <p:sldId id="299" r:id="rId29"/>
    <p:sldId id="323" r:id="rId30"/>
    <p:sldId id="315" r:id="rId31"/>
    <p:sldId id="316" r:id="rId32"/>
    <p:sldId id="298" r:id="rId33"/>
    <p:sldId id="317" r:id="rId34"/>
    <p:sldId id="302" r:id="rId35"/>
    <p:sldId id="324" r:id="rId36"/>
    <p:sldId id="322" r:id="rId37"/>
    <p:sldId id="300" r:id="rId38"/>
    <p:sldId id="304" r:id="rId39"/>
    <p:sldId id="318" r:id="rId40"/>
    <p:sldId id="305" r:id="rId41"/>
    <p:sldId id="306" r:id="rId42"/>
    <p:sldId id="307" r:id="rId43"/>
    <p:sldId id="308" r:id="rId44"/>
    <p:sldId id="309" r:id="rId45"/>
    <p:sldId id="310" r:id="rId4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5239" userDrawn="1">
          <p15:clr>
            <a:srgbClr val="A4A3A4"/>
          </p15:clr>
        </p15:guide>
        <p15:guide id="5" pos="2880" userDrawn="1">
          <p15:clr>
            <a:srgbClr val="A4A3A4"/>
          </p15:clr>
        </p15:guide>
        <p15:guide id="6"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B7D0A-7807-17F7-8D65-61EE0CE6FFCE}" name="Rachel Horsfall" initials="RH" userId="S::Rachel.Horsfall@jisc.ac.uk::01ee7d5e-db6a-4659-9af8-eda7d4136131" providerId="AD"/>
  <p188:author id="{B9722F0D-04A3-D4F5-872C-B405246A2F2D}" name="Mark Langer-Crame" initials="ML" userId="S::mark.langer-crame@jisc.ac.uk::6ec005be-9392-41a7-be3e-e5bf643478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Horsfall" initials="RH" lastIdx="34" clrIdx="0">
    <p:extLst>
      <p:ext uri="{19B8F6BF-5375-455C-9EA6-DF929625EA0E}">
        <p15:presenceInfo xmlns:p15="http://schemas.microsoft.com/office/powerpoint/2012/main" userId="S::Rachel.Horsfall@jisc.ac.uk::01ee7d5e-db6a-4659-9af8-eda7d4136131" providerId="AD"/>
      </p:ext>
    </p:extLst>
  </p:cmAuthor>
  <p:cmAuthor id="2" name="Clare Killen" initials="CK" lastIdx="30" clrIdx="1">
    <p:extLst>
      <p:ext uri="{19B8F6BF-5375-455C-9EA6-DF929625EA0E}">
        <p15:presenceInfo xmlns:p15="http://schemas.microsoft.com/office/powerpoint/2012/main" userId="S::clare.killen@jisc.ac.uk::a00f7c11-7611-48fa-9026-8645f644ffc1" providerId="AD"/>
      </p:ext>
    </p:extLst>
  </p:cmAuthor>
  <p:cmAuthor id="3" name="Mark Langer-Crame" initials="ML" lastIdx="7" clrIdx="2">
    <p:extLst>
      <p:ext uri="{19B8F6BF-5375-455C-9EA6-DF929625EA0E}">
        <p15:presenceInfo xmlns:p15="http://schemas.microsoft.com/office/powerpoint/2012/main" userId="S::mark.langer-crame@jisc.ac.uk::6ec005be-9392-41a7-be3e-e5bf643478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4977"/>
    <a:srgbClr val="8E1558"/>
    <a:srgbClr val="00857D"/>
    <a:srgbClr val="6D2077"/>
    <a:srgbClr val="0D224C"/>
    <a:srgbClr val="007FB3"/>
    <a:srgbClr val="2A4898"/>
    <a:srgbClr val="003D50"/>
    <a:srgbClr val="384973"/>
    <a:srgbClr val="F8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D7F9E-92EB-4D27-B66C-F2A30CC1C5B6}" v="4" dt="2023-11-27T12:34:07.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0" d="100"/>
          <a:sy n="120" d="100"/>
        </p:scale>
        <p:origin x="696" y="168"/>
      </p:cViewPr>
      <p:guideLst>
        <p:guide pos="5239"/>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1"/>
          <c:order val="0"/>
          <c:spPr>
            <a:ln w="12700" cap="flat" cmpd="sng" algn="ctr">
              <a:solidFill>
                <a:srgbClr val="F8A800"/>
              </a:solidFill>
              <a:prstDash val="solid"/>
              <a:miter lim="800000"/>
            </a:ln>
            <a:effectLst/>
          </c:spPr>
          <c:marker>
            <c:symbol val="none"/>
          </c:marker>
          <c:dLbls>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'Key metrics summary (slide 4)'!$C$8:$C$16</c:f>
              <c:strCache>
                <c:ptCount val="9"/>
                <c:pt idx="0">
                  <c:v>Supported to use own devices</c:v>
                </c:pt>
                <c:pt idx="1">
                  <c:v>Support access to online platforms/services off campus</c:v>
                </c:pt>
                <c:pt idx="2">
                  <c:v>Comfortable how their data was collected/used</c:v>
                </c:pt>
                <c:pt idx="3">
                  <c:v>Quality of the digital learning environment</c:v>
                </c:pt>
                <c:pt idx="4">
                  <c:v>Engaging and motivating digital learning resources</c:v>
                </c:pt>
                <c:pt idx="5">
                  <c:v>Use of digital learning was convenient</c:v>
                </c:pt>
                <c:pt idx="6">
                  <c:v>Quality of digital learning on course</c:v>
                </c:pt>
                <c:pt idx="7">
                  <c:v>Provided formal recognition, accreditation/certification for digital skills </c:v>
                </c:pt>
                <c:pt idx="8">
                  <c:v>Supported to learn effectively using technology</c:v>
                </c:pt>
              </c:strCache>
            </c:strRef>
          </c:cat>
          <c:val>
            <c:numRef>
              <c:f>'Key metrics summary (slide 4)'!$D$8:$D$16</c:f>
              <c:numCache>
                <c:formatCode>0%</c:formatCode>
                <c:ptCount val="9"/>
                <c:pt idx="0">
                  <c:v>0.5</c:v>
                </c:pt>
                <c:pt idx="1">
                  <c:v>0.5</c:v>
                </c:pt>
                <c:pt idx="2">
                  <c:v>0.5</c:v>
                </c:pt>
                <c:pt idx="3">
                  <c:v>0.5</c:v>
                </c:pt>
                <c:pt idx="4">
                  <c:v>0.5</c:v>
                </c:pt>
                <c:pt idx="5">
                  <c:v>0.5</c:v>
                </c:pt>
                <c:pt idx="6">
                  <c:v>0.5</c:v>
                </c:pt>
                <c:pt idx="7">
                  <c:v>0.5</c:v>
                </c:pt>
                <c:pt idx="8">
                  <c:v>0.5</c:v>
                </c:pt>
              </c:numCache>
            </c:numRef>
          </c:val>
          <c:extLst>
            <c:ext xmlns:c16="http://schemas.microsoft.com/office/drawing/2014/chart" uri="{C3380CC4-5D6E-409C-BE32-E72D297353CC}">
              <c16:uniqueId val="{00000000-EA81-4840-B459-55312AC342D7}"/>
            </c:ext>
          </c:extLst>
        </c:ser>
        <c:dLbls>
          <c:showLegendKey val="0"/>
          <c:showVal val="0"/>
          <c:showCatName val="0"/>
          <c:showSerName val="0"/>
          <c:showPercent val="0"/>
          <c:showBubbleSize val="0"/>
        </c:dLbls>
        <c:axId val="693082816"/>
        <c:axId val="693084512"/>
      </c:radarChart>
      <c:catAx>
        <c:axId val="69308281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93084512"/>
        <c:crosses val="autoZero"/>
        <c:auto val="1"/>
        <c:lblAlgn val="ctr"/>
        <c:lblOffset val="100"/>
        <c:noMultiLvlLbl val="0"/>
      </c:catAx>
      <c:valAx>
        <c:axId val="693084512"/>
        <c:scaling>
          <c:orientation val="minMax"/>
          <c:max val="1"/>
        </c:scaling>
        <c:delete val="1"/>
        <c:axPos val="l"/>
        <c:majorGridlines>
          <c:spPr>
            <a:ln w="9525" cap="flat" cmpd="sng" algn="ctr">
              <a:solidFill>
                <a:schemeClr val="tx1">
                  <a:lumMod val="15000"/>
                  <a:lumOff val="85000"/>
                </a:schemeClr>
              </a:solidFill>
              <a:prstDash val="solid"/>
              <a:round/>
            </a:ln>
            <a:effectLst/>
          </c:spPr>
        </c:majorGridlines>
        <c:numFmt formatCode="0%" sourceLinked="1"/>
        <c:majorTickMark val="out"/>
        <c:minorTickMark val="none"/>
        <c:tickLblPos val="nextTo"/>
        <c:crossAx val="693082816"/>
        <c:crosses val="autoZero"/>
        <c:crossBetween val="between"/>
        <c:majorUnit val="0.2"/>
      </c:valAx>
      <c:spPr>
        <a:noFill/>
        <a:ln>
          <a:noFill/>
        </a:ln>
        <a:effectLst/>
      </c:spPr>
    </c:plotArea>
    <c:plotVisOnly val="1"/>
    <c:dispBlanksAs val="gap"/>
    <c:showDLblsOverMax val="0"/>
    <c:extLst/>
  </c:chart>
  <c:spPr>
    <a:noFill/>
    <a:ln w="6350" cap="flat" cmpd="sng" algn="ctr">
      <a:noFill/>
      <a:prstDash val="solid"/>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r>
              <a:rPr lang="en-US" sz="1100">
                <a:solidFill>
                  <a:schemeClr val="bg1"/>
                </a:solidFill>
                <a:latin typeface="Arial" panose="020B0604020202020204" pitchFamily="34" charset="0"/>
                <a:cs typeface="Arial" panose="020B0604020202020204" pitchFamily="34" charset="0"/>
              </a:rPr>
              <a:t>How much do you agree that use of digital technologies in your learning:</a:t>
            </a:r>
            <a:endParaRPr lang="en-GB" sz="1100">
              <a:solidFill>
                <a:schemeClr val="bg1"/>
              </a:solidFill>
              <a:latin typeface="Arial" panose="020B0604020202020204" pitchFamily="34" charset="0"/>
              <a:cs typeface="Arial" panose="020B0604020202020204" pitchFamily="34" charset="0"/>
            </a:endParaRPr>
          </a:p>
        </c:rich>
      </c:tx>
      <c:layout>
        <c:manualLayout>
          <c:xMode val="edge"/>
          <c:yMode val="edge"/>
          <c:x val="0.16813825567189322"/>
          <c:y val="2.923661425619427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'Learning online (slide 24)'!$G$7</c:f>
              <c:strCache>
                <c:ptCount val="1"/>
                <c:pt idx="0">
                  <c:v>Agree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'Learning online (slide 24)'!$F$8:$F$12</c:f>
              <c:strCache>
                <c:ptCount val="5"/>
                <c:pt idx="0">
                  <c:v>Is convenient for you</c:v>
                </c:pt>
                <c:pt idx="1">
                  <c:v>Allows you to contribute in the ways that you prefer</c:v>
                </c:pt>
                <c:pt idx="2">
                  <c:v>Enables you to make good progress in your [studies/learning] *</c:v>
                </c:pt>
                <c:pt idx="3">
                  <c:v>Makes you feel part of a community of staff and [students/learners] *</c:v>
                </c:pt>
                <c:pt idx="4">
                  <c:v>Allows you to be assessed fairly</c:v>
                </c:pt>
              </c:strCache>
            </c:strRef>
          </c:cat>
          <c:val>
            <c:numRef>
              <c:f>'Learning online (slide 24)'!$G$8:$G$12</c:f>
              <c:numCache>
                <c:formatCode>0%</c:formatCode>
                <c:ptCount val="5"/>
                <c:pt idx="0">
                  <c:v>0.41666666666666669</c:v>
                </c:pt>
                <c:pt idx="1">
                  <c:v>0.41666666666666669</c:v>
                </c:pt>
                <c:pt idx="2">
                  <c:v>0.41666666666666669</c:v>
                </c:pt>
                <c:pt idx="3">
                  <c:v>0.41666666666666669</c:v>
                </c:pt>
                <c:pt idx="4">
                  <c:v>0.41666666666666669</c:v>
                </c:pt>
              </c:numCache>
            </c:numRef>
          </c:val>
          <c:extLst>
            <c:ext xmlns:c16="http://schemas.microsoft.com/office/drawing/2014/chart" uri="{C3380CC4-5D6E-409C-BE32-E72D297353CC}">
              <c16:uniqueId val="{00000000-6F5F-499F-A2BF-52D40340DB5A}"/>
            </c:ext>
          </c:extLst>
        </c:ser>
        <c:ser>
          <c:idx val="1"/>
          <c:order val="1"/>
          <c:tx>
            <c:strRef>
              <c:f>'Learning online (slide 24)'!$H$7</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'Learning online (slide 24)'!$F$8:$F$12</c:f>
              <c:strCache>
                <c:ptCount val="5"/>
                <c:pt idx="0">
                  <c:v>Is convenient for you</c:v>
                </c:pt>
                <c:pt idx="1">
                  <c:v>Allows you to contribute in the ways that you prefer</c:v>
                </c:pt>
                <c:pt idx="2">
                  <c:v>Enables you to make good progress in your [studies/learning] *</c:v>
                </c:pt>
                <c:pt idx="3">
                  <c:v>Makes you feel part of a community of staff and [students/learners] *</c:v>
                </c:pt>
                <c:pt idx="4">
                  <c:v>Allows you to be assessed fairly</c:v>
                </c:pt>
              </c:strCache>
            </c:strRef>
          </c:cat>
          <c:val>
            <c:numRef>
              <c:f>'Learning online (slide 24)'!$H$8:$H$12</c:f>
              <c:numCache>
                <c:formatCode>0%</c:formatCode>
                <c:ptCount val="5"/>
                <c:pt idx="0">
                  <c:v>0.33333333333333331</c:v>
                </c:pt>
                <c:pt idx="1">
                  <c:v>0.33333333333333331</c:v>
                </c:pt>
                <c:pt idx="2">
                  <c:v>0.33333333333333331</c:v>
                </c:pt>
                <c:pt idx="3">
                  <c:v>0.33333333333333331</c:v>
                </c:pt>
                <c:pt idx="4">
                  <c:v>0.33333333333333331</c:v>
                </c:pt>
              </c:numCache>
            </c:numRef>
          </c:val>
          <c:extLst>
            <c:ext xmlns:c16="http://schemas.microsoft.com/office/drawing/2014/chart" uri="{C3380CC4-5D6E-409C-BE32-E72D297353CC}">
              <c16:uniqueId val="{00000001-6F5F-499F-A2BF-52D40340DB5A}"/>
            </c:ext>
          </c:extLst>
        </c:ser>
        <c:ser>
          <c:idx val="2"/>
          <c:order val="2"/>
          <c:tx>
            <c:strRef>
              <c:f>'Learning online (slide 24)'!$I$7</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'Learning online (slide 24)'!$F$8:$F$12</c:f>
              <c:strCache>
                <c:ptCount val="5"/>
                <c:pt idx="0">
                  <c:v>Is convenient for you</c:v>
                </c:pt>
                <c:pt idx="1">
                  <c:v>Allows you to contribute in the ways that you prefer</c:v>
                </c:pt>
                <c:pt idx="2">
                  <c:v>Enables you to make good progress in your [studies/learning] *</c:v>
                </c:pt>
                <c:pt idx="3">
                  <c:v>Makes you feel part of a community of staff and [students/learners] *</c:v>
                </c:pt>
                <c:pt idx="4">
                  <c:v>Allows you to be assessed fairly</c:v>
                </c:pt>
              </c:strCache>
            </c:strRef>
          </c:cat>
          <c:val>
            <c:numRef>
              <c:f>'Learning online (slide 24)'!$I$8:$I$12</c:f>
              <c:numCache>
                <c:formatCode>0%</c:formatCode>
                <c:ptCount val="5"/>
                <c:pt idx="0">
                  <c:v>0.25</c:v>
                </c:pt>
                <c:pt idx="1">
                  <c:v>0.25</c:v>
                </c:pt>
                <c:pt idx="2">
                  <c:v>0.25</c:v>
                </c:pt>
                <c:pt idx="3">
                  <c:v>0.25</c:v>
                </c:pt>
                <c:pt idx="4">
                  <c:v>0.25</c:v>
                </c:pt>
              </c:numCache>
            </c:numRef>
          </c:val>
          <c:extLst>
            <c:ext xmlns:c16="http://schemas.microsoft.com/office/drawing/2014/chart" uri="{C3380CC4-5D6E-409C-BE32-E72D297353CC}">
              <c16:uniqueId val="{00000002-6F5F-499F-A2BF-52D40340DB5A}"/>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200" b="0" i="0" u="none" strike="noStrike" baseline="0">
                <a:effectLst/>
              </a:rPr>
              <a:t>How much do you agree you were given the chance to be involved in decisions about your digital experience?</a:t>
            </a:r>
            <a:endParaRPr lang="en-US" sz="1200" b="1">
              <a:solidFill>
                <a:schemeClr val="bg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'Quality online learn (slide 27)'!$E$7</c:f>
              <c:strCache>
                <c:ptCount val="1"/>
                <c:pt idx="0">
                  <c:v>How much do you agree you were given the chance to be involved in decisions about your digital experience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online learn (slide 27)'!$D$8:$D$10</c:f>
              <c:strCache>
                <c:ptCount val="3"/>
                <c:pt idx="0">
                  <c:v>Agree</c:v>
                </c:pt>
                <c:pt idx="1">
                  <c:v>Neutral </c:v>
                </c:pt>
                <c:pt idx="2">
                  <c:v>Disagree</c:v>
                </c:pt>
              </c:strCache>
            </c:strRef>
          </c:cat>
          <c:val>
            <c:numRef>
              <c:f>'Quality online learn (slide 27)'!$E$8:$E$10</c:f>
              <c:numCache>
                <c:formatCode>0%</c:formatCode>
                <c:ptCount val="3"/>
                <c:pt idx="0">
                  <c:v>0.33333333333333331</c:v>
                </c:pt>
                <c:pt idx="1">
                  <c:v>0.33333333333333331</c:v>
                </c:pt>
                <c:pt idx="2">
                  <c:v>0.33333333333333331</c:v>
                </c:pt>
              </c:numCache>
            </c:numRef>
          </c:val>
          <c:extLst>
            <c:ext xmlns:c16="http://schemas.microsoft.com/office/drawing/2014/chart" uri="{C3380CC4-5D6E-409C-BE32-E72D297353CC}">
              <c16:uniqueId val="{00000000-DF4B-406E-B062-791BE463F8CA}"/>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Overall, how would you rate the quality of digital learning on your course?</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'Quality online learn (slide 28)'!$E$7</c:f>
              <c:strCache>
                <c:ptCount val="1"/>
                <c:pt idx="0">
                  <c:v>Overall, how would you rate the quality of digital learning on your course?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online learn (slide 28)'!$D$8:$D$14</c:f>
              <c:strCache>
                <c:ptCount val="7"/>
                <c:pt idx="0">
                  <c:v>Best imaginable</c:v>
                </c:pt>
                <c:pt idx="1">
                  <c:v>Excellent</c:v>
                </c:pt>
                <c:pt idx="2">
                  <c:v>Good</c:v>
                </c:pt>
                <c:pt idx="3">
                  <c:v>Average</c:v>
                </c:pt>
                <c:pt idx="4">
                  <c:v>Poor</c:v>
                </c:pt>
                <c:pt idx="5">
                  <c:v>Awful</c:v>
                </c:pt>
                <c:pt idx="6">
                  <c:v>Worst imaginable</c:v>
                </c:pt>
              </c:strCache>
            </c:strRef>
          </c:cat>
          <c:val>
            <c:numRef>
              <c:f>'Quality online learn (slide 28)'!$E$8:$E$14</c:f>
              <c:numCache>
                <c:formatCode>0%</c:formatCode>
                <c:ptCount val="7"/>
                <c:pt idx="0">
                  <c:v>0.14285714285714285</c:v>
                </c:pt>
                <c:pt idx="1">
                  <c:v>0.14285714285714285</c:v>
                </c:pt>
                <c:pt idx="2">
                  <c:v>0.14285714285714285</c:v>
                </c:pt>
                <c:pt idx="3">
                  <c:v>0.14285714285714285</c:v>
                </c:pt>
                <c:pt idx="4">
                  <c:v>0.14285714285714285</c:v>
                </c:pt>
                <c:pt idx="5">
                  <c:v>0.14285714285714285</c:v>
                </c:pt>
                <c:pt idx="6">
                  <c:v>0.14285714285714285</c:v>
                </c:pt>
              </c:numCache>
            </c:numRef>
          </c:val>
          <c:extLst>
            <c:ext xmlns:c16="http://schemas.microsoft.com/office/drawing/2014/chart" uri="{C3380CC4-5D6E-409C-BE32-E72D297353CC}">
              <c16:uniqueId val="{00000000-DF4B-406E-B062-791BE463F8CA}"/>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GB" sz="1100" b="1" i="0">
                <a:solidFill>
                  <a:schemeClr val="bg1"/>
                </a:solidFill>
                <a:effectLst/>
                <a:latin typeface="Arial" panose="020B0604020202020204" pitchFamily="34" charset="0"/>
                <a:cs typeface="Arial" panose="020B0604020202020204" pitchFamily="34" charset="0"/>
              </a:rPr>
              <a:t>Which of these skills have we provided support or training for? </a:t>
            </a:r>
            <a:r>
              <a:rPr lang="en-GB" sz="1100" b="0" i="0">
                <a:solidFill>
                  <a:schemeClr val="bg1"/>
                </a:solidFill>
                <a:effectLst/>
                <a:latin typeface="Arial" panose="020B0604020202020204" pitchFamily="34" charset="0"/>
                <a:cs typeface="Arial" panose="020B0604020202020204" pitchFamily="34" charset="0"/>
              </a:rPr>
              <a:t>(tick all that apply)</a:t>
            </a:r>
          </a:p>
        </c:rich>
      </c:tx>
      <c:layout>
        <c:manualLayout>
          <c:xMode val="edge"/>
          <c:yMode val="edge"/>
          <c:x val="0.15038804186291549"/>
          <c:y val="1.60249297285271E-2"/>
        </c:manualLayout>
      </c:layout>
      <c:overlay val="0"/>
      <c:spPr>
        <a:noFill/>
        <a:ln>
          <a:noFill/>
        </a:ln>
        <a:effectLst/>
      </c:spPr>
      <c:txPr>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chemeClr val="accent4"/>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'Skills help (slide 30)'!$E$9:$E$23</c:f>
              <c:strCache>
                <c:ptCount val="15"/>
                <c:pt idx="0">
                  <c:v>Basic IT skills</c:v>
                </c:pt>
                <c:pt idx="1">
                  <c:v>Learning online</c:v>
                </c:pt>
                <c:pt idx="2">
                  <c:v>Specialist software for your subject</c:v>
                </c:pt>
                <c:pt idx="3">
                  <c:v>Handling digital information, data and media</c:v>
                </c:pt>
                <c:pt idx="4">
                  <c:v>Data analysis</c:v>
                </c:pt>
                <c:pt idx="5">
                  <c:v>Coding or scripting</c:v>
                </c:pt>
                <c:pt idx="6">
                  <c:v>Appropriate use of artificial intelligence tools</c:v>
                </c:pt>
                <c:pt idx="7">
                  <c:v>Creating accessible digital content</c:v>
                </c:pt>
                <c:pt idx="8">
                  <c:v>Managing social media or public web pages</c:v>
                </c:pt>
                <c:pt idx="9">
                  <c:v>Participating in digital assessments</c:v>
                </c:pt>
                <c:pt idx="10">
                  <c:v>Online publishing</c:v>
                </c:pt>
                <c:pt idx="11">
                  <c:v>Behaving safely and respectfully online</c:v>
                </c:pt>
                <c:pt idx="12">
                  <c:v>Keeping data secure</c:v>
                </c:pt>
                <c:pt idx="13">
                  <c:v>Copyright and avoiding plagiarism</c:v>
                </c:pt>
                <c:pt idx="14">
                  <c:v>None of these</c:v>
                </c:pt>
              </c:strCache>
            </c:strRef>
          </c:cat>
          <c:val>
            <c:numRef>
              <c:f>'Skills help (slide 30)'!$F$9:$F$23</c:f>
              <c:numCache>
                <c:formatCode>0%</c:formatCode>
                <c:ptCount val="15"/>
                <c:pt idx="0">
                  <c:v>0.83333333333333337</c:v>
                </c:pt>
                <c:pt idx="1">
                  <c:v>0.83333333333333337</c:v>
                </c:pt>
                <c:pt idx="2">
                  <c:v>0.83333333333333337</c:v>
                </c:pt>
                <c:pt idx="3">
                  <c:v>0.83333333333333337</c:v>
                </c:pt>
                <c:pt idx="4">
                  <c:v>0.83333333333333337</c:v>
                </c:pt>
                <c:pt idx="5">
                  <c:v>0.83333333333333337</c:v>
                </c:pt>
                <c:pt idx="6">
                  <c:v>0.83333333333333337</c:v>
                </c:pt>
                <c:pt idx="7">
                  <c:v>0.83333333333333337</c:v>
                </c:pt>
                <c:pt idx="8">
                  <c:v>0.83333333333333337</c:v>
                </c:pt>
                <c:pt idx="9">
                  <c:v>0.83333333333333337</c:v>
                </c:pt>
                <c:pt idx="10">
                  <c:v>0.83333333333333337</c:v>
                </c:pt>
                <c:pt idx="11">
                  <c:v>0.83333333333333337</c:v>
                </c:pt>
                <c:pt idx="12">
                  <c:v>0.83333333333333337</c:v>
                </c:pt>
                <c:pt idx="13">
                  <c:v>0.83333333333333337</c:v>
                </c:pt>
                <c:pt idx="14">
                  <c:v>0.83333333333333337</c:v>
                </c:pt>
              </c:numCache>
            </c:numRef>
          </c:val>
          <c:extLst>
            <c:ext xmlns:c16="http://schemas.microsoft.com/office/drawing/2014/chart" uri="{C3380CC4-5D6E-409C-BE32-E72D297353CC}">
              <c16:uniqueId val="{00000000-AEB7-4D1C-953C-789D902E1374}"/>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r>
              <a:rPr lang="en-US" sz="1100">
                <a:solidFill>
                  <a:schemeClr val="bg1"/>
                </a:solidFill>
                <a:latin typeface="Arial" panose="020B0604020202020204" pitchFamily="34" charset="0"/>
                <a:cs typeface="Arial" panose="020B0604020202020204" pitchFamily="34" charset="0"/>
              </a:rPr>
              <a:t>How much do you agree that we have provided:</a:t>
            </a:r>
            <a:endParaRPr lang="en-GB" sz="1100">
              <a:solidFill>
                <a:schemeClr val="bg1"/>
              </a:solidFill>
              <a:latin typeface="Arial" panose="020B0604020202020204" pitchFamily="34" charset="0"/>
              <a:cs typeface="Arial" panose="020B0604020202020204" pitchFamily="34" charset="0"/>
            </a:endParaRPr>
          </a:p>
        </c:rich>
      </c:tx>
      <c:layout>
        <c:manualLayout>
          <c:xMode val="edge"/>
          <c:yMode val="edge"/>
          <c:x val="0.26552590941912385"/>
          <c:y val="3.0320909155401362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'Digital skills (slide 31)'!$G$7</c:f>
              <c:strCache>
                <c:ptCount val="1"/>
                <c:pt idx="0">
                  <c:v>Agree</c:v>
                </c:pt>
              </c:strCache>
            </c:strRef>
          </c:tx>
          <c:spPr>
            <a:solidFill>
              <a:srgbClr val="8E15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'Digital skills (slide 31)'!$F$8:$F$12</c:f>
              <c:strCache>
                <c:ptCount val="5"/>
                <c:pt idx="0">
                  <c:v>Guidance about the digital skills needed for your course?</c:v>
                </c:pt>
                <c:pt idx="1">
                  <c:v>An assessment of your digital skills and training needs?</c:v>
                </c:pt>
                <c:pt idx="2">
                  <c:v>Time/guidance to explore new digital tools and approaches? </c:v>
                </c:pt>
                <c:pt idx="3">
                  <c:v>Formal recognition, accreditation or certification for your digital skills?</c:v>
                </c:pt>
                <c:pt idx="4">
                  <c:v>Ongoing development opportunities to build digital skills for future employment?</c:v>
                </c:pt>
              </c:strCache>
            </c:strRef>
          </c:cat>
          <c:val>
            <c:numRef>
              <c:f>'Digital skills (slide 31)'!$G$8:$G$12</c:f>
              <c:numCache>
                <c:formatCode>0%</c:formatCode>
                <c:ptCount val="5"/>
                <c:pt idx="0">
                  <c:v>0.41666666666666669</c:v>
                </c:pt>
                <c:pt idx="1">
                  <c:v>0.41666666666666669</c:v>
                </c:pt>
                <c:pt idx="2">
                  <c:v>0.41666666666666669</c:v>
                </c:pt>
                <c:pt idx="3">
                  <c:v>0.41666666666666669</c:v>
                </c:pt>
                <c:pt idx="4">
                  <c:v>0.41666666666666669</c:v>
                </c:pt>
              </c:numCache>
            </c:numRef>
          </c:val>
          <c:extLst>
            <c:ext xmlns:c16="http://schemas.microsoft.com/office/drawing/2014/chart" uri="{C3380CC4-5D6E-409C-BE32-E72D297353CC}">
              <c16:uniqueId val="{00000000-FEB9-40EB-8112-075BA25FC786}"/>
            </c:ext>
          </c:extLst>
        </c:ser>
        <c:ser>
          <c:idx val="1"/>
          <c:order val="1"/>
          <c:tx>
            <c:strRef>
              <c:f>'Digital skills (slide 31)'!$H$7</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'Digital skills (slide 31)'!$F$8:$F$12</c:f>
              <c:strCache>
                <c:ptCount val="5"/>
                <c:pt idx="0">
                  <c:v>Guidance about the digital skills needed for your course?</c:v>
                </c:pt>
                <c:pt idx="1">
                  <c:v>An assessment of your digital skills and training needs?</c:v>
                </c:pt>
                <c:pt idx="2">
                  <c:v>Time/guidance to explore new digital tools and approaches? </c:v>
                </c:pt>
                <c:pt idx="3">
                  <c:v>Formal recognition, accreditation or certification for your digital skills?</c:v>
                </c:pt>
                <c:pt idx="4">
                  <c:v>Ongoing development opportunities to build digital skills for future employment?</c:v>
                </c:pt>
              </c:strCache>
            </c:strRef>
          </c:cat>
          <c:val>
            <c:numRef>
              <c:f>'Digital skills (slide 31)'!$H$8:$H$12</c:f>
              <c:numCache>
                <c:formatCode>0%</c:formatCode>
                <c:ptCount val="5"/>
                <c:pt idx="0">
                  <c:v>0.33333333333333331</c:v>
                </c:pt>
                <c:pt idx="1">
                  <c:v>0.33333333333333331</c:v>
                </c:pt>
                <c:pt idx="2">
                  <c:v>0.33333333333333331</c:v>
                </c:pt>
                <c:pt idx="3">
                  <c:v>0.33333333333333331</c:v>
                </c:pt>
                <c:pt idx="4">
                  <c:v>0.33333333333333331</c:v>
                </c:pt>
              </c:numCache>
            </c:numRef>
          </c:val>
          <c:extLst>
            <c:ext xmlns:c16="http://schemas.microsoft.com/office/drawing/2014/chart" uri="{C3380CC4-5D6E-409C-BE32-E72D297353CC}">
              <c16:uniqueId val="{00000001-FEB9-40EB-8112-075BA25FC786}"/>
            </c:ext>
          </c:extLst>
        </c:ser>
        <c:ser>
          <c:idx val="2"/>
          <c:order val="2"/>
          <c:tx>
            <c:strRef>
              <c:f>'Digital skills (slide 31)'!$I$7</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'Digital skills (slide 31)'!$F$8:$F$12</c:f>
              <c:strCache>
                <c:ptCount val="5"/>
                <c:pt idx="0">
                  <c:v>Guidance about the digital skills needed for your course?</c:v>
                </c:pt>
                <c:pt idx="1">
                  <c:v>An assessment of your digital skills and training needs?</c:v>
                </c:pt>
                <c:pt idx="2">
                  <c:v>Time/guidance to explore new digital tools and approaches? </c:v>
                </c:pt>
                <c:pt idx="3">
                  <c:v>Formal recognition, accreditation or certification for your digital skills?</c:v>
                </c:pt>
                <c:pt idx="4">
                  <c:v>Ongoing development opportunities to build digital skills for future employment?</c:v>
                </c:pt>
              </c:strCache>
            </c:strRef>
          </c:cat>
          <c:val>
            <c:numRef>
              <c:f>'Digital skills (slide 31)'!$I$8:$I$12</c:f>
              <c:numCache>
                <c:formatCode>0%</c:formatCode>
                <c:ptCount val="5"/>
                <c:pt idx="0">
                  <c:v>0.25</c:v>
                </c:pt>
                <c:pt idx="1">
                  <c:v>0.25</c:v>
                </c:pt>
                <c:pt idx="2">
                  <c:v>0.25</c:v>
                </c:pt>
                <c:pt idx="3">
                  <c:v>0.25</c:v>
                </c:pt>
                <c:pt idx="4">
                  <c:v>0.25</c:v>
                </c:pt>
              </c:numCache>
            </c:numRef>
          </c:val>
          <c:extLst>
            <c:ext xmlns:c16="http://schemas.microsoft.com/office/drawing/2014/chart" uri="{C3380CC4-5D6E-409C-BE32-E72D297353CC}">
              <c16:uniqueId val="{00000002-FEB9-40EB-8112-075BA25FC786}"/>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GB" sz="1100" b="1" i="0">
                <a:solidFill>
                  <a:schemeClr val="bg1"/>
                </a:solidFill>
                <a:effectLst/>
                <a:latin typeface="Arial" panose="020B0604020202020204" pitchFamily="34" charset="0"/>
                <a:cs typeface="Arial" panose="020B0604020202020204" pitchFamily="34" charset="0"/>
              </a:rPr>
              <a:t>Who or where do you go for help with digital skills? </a:t>
            </a:r>
            <a:r>
              <a:rPr lang="en-GB" sz="1100" b="0" i="0">
                <a:solidFill>
                  <a:schemeClr val="bg1"/>
                </a:solidFill>
                <a:effectLst/>
                <a:latin typeface="Arial" panose="020B0604020202020204" pitchFamily="34" charset="0"/>
                <a:cs typeface="Arial" panose="020B0604020202020204" pitchFamily="34" charset="0"/>
              </a:rPr>
              <a:t>(tick all that apply)</a:t>
            </a:r>
          </a:p>
        </c:rich>
      </c:tx>
      <c:layout>
        <c:manualLayout>
          <c:xMode val="edge"/>
          <c:yMode val="edge"/>
          <c:x val="0.18833513991095477"/>
          <c:y val="1.9592532955429807E-2"/>
        </c:manualLayout>
      </c:layout>
      <c:overlay val="0"/>
      <c:spPr>
        <a:noFill/>
        <a:ln>
          <a:noFill/>
        </a:ln>
        <a:effectLst/>
      </c:spPr>
      <c:txPr>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6389153748541698"/>
          <c:y val="0.11510856273570043"/>
          <c:w val="0.41625701443883778"/>
          <c:h val="0.84611060448963782"/>
        </c:manualLayout>
      </c:layout>
      <c:barChart>
        <c:barDir val="bar"/>
        <c:grouping val="clustered"/>
        <c:varyColors val="0"/>
        <c:ser>
          <c:idx val="0"/>
          <c:order val="0"/>
          <c:spPr>
            <a:solidFill>
              <a:schemeClr val="accent4"/>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'Online help (slide 32)'!$E$9:$E$19</c:f>
              <c:strCache>
                <c:ptCount val="11"/>
                <c:pt idx="0">
                  <c:v>Lecturers/tutors</c:v>
                </c:pt>
                <c:pt idx="1">
                  <c:v>Other [students/Learners] on my course * </c:v>
                </c:pt>
                <c:pt idx="2">
                  <c:v>Employer or work colleagues</c:v>
                </c:pt>
                <c:pt idx="3">
                  <c:v>Library/learning resources staff</c:v>
                </c:pt>
                <c:pt idx="4">
                  <c:v>IT staff</c:v>
                </c:pt>
                <c:pt idx="5">
                  <c:v>Teaching and learning/e-learning staff and/or technicians</c:v>
                </c:pt>
                <c:pt idx="6">
                  <c:v>Other student/learner service</c:v>
                </c:pt>
                <c:pt idx="7">
                  <c:v>Friends and family</c:v>
                </c:pt>
                <c:pt idx="8">
                  <c:v>Artificial intelligence and tools likely to include AI </c:v>
                </c:pt>
                <c:pt idx="9">
                  <c:v>Online videos and resources </c:v>
                </c:pt>
                <c:pt idx="10">
                  <c:v>Other</c:v>
                </c:pt>
              </c:strCache>
            </c:strRef>
          </c:cat>
          <c:val>
            <c:numRef>
              <c:f>'Online help (slide 32)'!$F$9:$F$19</c:f>
              <c:numCache>
                <c:formatCode>0%</c:formatCode>
                <c:ptCount val="11"/>
                <c:pt idx="0">
                  <c:v>0.83333333333333337</c:v>
                </c:pt>
                <c:pt idx="1">
                  <c:v>0.83333333333333337</c:v>
                </c:pt>
                <c:pt idx="2">
                  <c:v>0.83333333333333337</c:v>
                </c:pt>
                <c:pt idx="3">
                  <c:v>0.83333333333333337</c:v>
                </c:pt>
                <c:pt idx="4">
                  <c:v>0.83333333333333337</c:v>
                </c:pt>
                <c:pt idx="5">
                  <c:v>0.83333333333333337</c:v>
                </c:pt>
                <c:pt idx="6">
                  <c:v>0.83333333333333337</c:v>
                </c:pt>
                <c:pt idx="7">
                  <c:v>0.83333333333333337</c:v>
                </c:pt>
                <c:pt idx="8">
                  <c:v>0.83333333333333337</c:v>
                </c:pt>
                <c:pt idx="9">
                  <c:v>0.83333333333333337</c:v>
                </c:pt>
                <c:pt idx="10">
                  <c:v>0.83333333333333337</c:v>
                </c:pt>
              </c:numCache>
            </c:numRef>
          </c:val>
          <c:extLst>
            <c:ext xmlns:c16="http://schemas.microsoft.com/office/drawing/2014/chart" uri="{C3380CC4-5D6E-409C-BE32-E72D297353CC}">
              <c16:uniqueId val="{00000000-7AD5-4D9E-ABEB-0961D64C2459}"/>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000" b="1">
                <a:solidFill>
                  <a:schemeClr val="bg1"/>
                </a:solidFill>
                <a:latin typeface="Arial" panose="020B0604020202020204" pitchFamily="34" charset="0"/>
                <a:cs typeface="Arial" panose="020B0604020202020204" pitchFamily="34" charset="0"/>
              </a:rPr>
              <a:t>Overall, how well do we support you to learn effectively using</a:t>
            </a:r>
            <a:r>
              <a:rPr lang="en-US" sz="1000" b="1" baseline="0">
                <a:solidFill>
                  <a:schemeClr val="bg1"/>
                </a:solidFill>
                <a:latin typeface="Arial" panose="020B0604020202020204" pitchFamily="34" charset="0"/>
                <a:cs typeface="Arial" panose="020B0604020202020204" pitchFamily="34" charset="0"/>
              </a:rPr>
              <a:t> technology</a:t>
            </a:r>
            <a:r>
              <a:rPr lang="en-US" sz="1000" b="1">
                <a:solidFill>
                  <a:schemeClr val="bg1"/>
                </a:solidFill>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'Support learn (slide 33)'!$E$7</c:f>
              <c:strCache>
                <c:ptCount val="1"/>
                <c:pt idx="0">
                  <c:v>Overall, how well do we support you to learn effectively using technology?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'Support learn (slide 33)'!$D$8:$D$14</c:f>
              <c:strCache>
                <c:ptCount val="7"/>
                <c:pt idx="0">
                  <c:v>Best imaginable</c:v>
                </c:pt>
                <c:pt idx="1">
                  <c:v>Excellent</c:v>
                </c:pt>
                <c:pt idx="2">
                  <c:v>Good</c:v>
                </c:pt>
                <c:pt idx="3">
                  <c:v>Average</c:v>
                </c:pt>
                <c:pt idx="4">
                  <c:v>Poor</c:v>
                </c:pt>
                <c:pt idx="5">
                  <c:v>Awful</c:v>
                </c:pt>
                <c:pt idx="6">
                  <c:v>Worst imaginable</c:v>
                </c:pt>
              </c:strCache>
            </c:strRef>
          </c:cat>
          <c:val>
            <c:numRef>
              <c:f>'Support learn (slide 33)'!$E$8:$E$14</c:f>
              <c:numCache>
                <c:formatCode>0%</c:formatCode>
                <c:ptCount val="7"/>
                <c:pt idx="0">
                  <c:v>0.14285714285714285</c:v>
                </c:pt>
                <c:pt idx="1">
                  <c:v>0.14285714285714285</c:v>
                </c:pt>
                <c:pt idx="2">
                  <c:v>0.14285714285714285</c:v>
                </c:pt>
                <c:pt idx="3">
                  <c:v>0.14285714285714285</c:v>
                </c:pt>
                <c:pt idx="4">
                  <c:v>0.14285714285714285</c:v>
                </c:pt>
                <c:pt idx="5">
                  <c:v>0.14285714285714285</c:v>
                </c:pt>
                <c:pt idx="6">
                  <c:v>0.14285714285714285</c:v>
                </c:pt>
              </c:numCache>
            </c:numRef>
          </c:val>
          <c:extLst>
            <c:ext xmlns:c16="http://schemas.microsoft.com/office/drawing/2014/chart" uri="{C3380CC4-5D6E-409C-BE32-E72D297353CC}">
              <c16:uniqueId val="{00000000-80DC-41A9-99B4-2A0E43A70EE1}"/>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Please tell</a:t>
            </a:r>
            <a:r>
              <a:rPr lang="en-US" sz="1100" b="1" baseline="0">
                <a:solidFill>
                  <a:schemeClr val="bg1"/>
                </a:solidFill>
                <a:latin typeface="Arial" panose="020B0604020202020204" pitchFamily="34" charset="0"/>
                <a:cs typeface="Arial" panose="020B0604020202020204" pitchFamily="34" charset="0"/>
              </a:rPr>
              <a:t> us if you are (select one):</a:t>
            </a:r>
            <a:endParaRPr lang="en-US" sz="1100" b="1">
              <a:solidFill>
                <a:schemeClr val="bg1"/>
              </a:solidFill>
              <a:latin typeface="Arial" panose="020B0604020202020204" pitchFamily="34" charset="0"/>
              <a:cs typeface="Arial" panose="020B0604020202020204" pitchFamily="34" charset="0"/>
            </a:endParaRPr>
          </a:p>
        </c:rich>
      </c:tx>
      <c:layout>
        <c:manualLayout>
          <c:xMode val="edge"/>
          <c:yMode val="edge"/>
          <c:x val="0.34661263046715995"/>
          <c:y val="2.3556820163154166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6578749058025623E-2"/>
          <c:y val="0.19885882354395976"/>
          <c:w val="0.96684250188394871"/>
          <c:h val="0.60196826197657183"/>
        </c:manualLayout>
      </c:layout>
      <c:barChart>
        <c:barDir val="col"/>
        <c:grouping val="clustered"/>
        <c:varyColors val="0"/>
        <c:ser>
          <c:idx val="0"/>
          <c:order val="0"/>
          <c:tx>
            <c:strRef>
              <c:f>'Prefer invest (slide 11)'!$E$7</c:f>
              <c:strCache>
                <c:ptCount val="1"/>
                <c:pt idx="0">
                  <c:v>Please tell us if you are (select one):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 invest (slide 11)'!$D$8:$D$10</c:f>
              <c:strCache>
                <c:ptCount val="3"/>
                <c:pt idx="0">
                  <c:v>A UK student (UK national studying a UK university/college course in the UK)</c:v>
                </c:pt>
                <c:pt idx="1">
                  <c:v>A transnational education student (non-UK national studying a UK university/college course outside of the UK)</c:v>
                </c:pt>
                <c:pt idx="2">
                  <c:v>An international student who has travelled from another country to study in a UK university/college (non-UK national studying a UK university/college course in the UK - or temporarily prevented from doing so)</c:v>
                </c:pt>
              </c:strCache>
            </c:strRef>
          </c:cat>
          <c:val>
            <c:numRef>
              <c:f>'Prefer invest (slide 11)'!$E$8:$E$10</c:f>
              <c:numCache>
                <c:formatCode>0%</c:formatCode>
                <c:ptCount val="3"/>
                <c:pt idx="0">
                  <c:v>0.33333333333333331</c:v>
                </c:pt>
                <c:pt idx="1">
                  <c:v>0.33333333333333331</c:v>
                </c:pt>
                <c:pt idx="2">
                  <c:v>0.33333333333333331</c:v>
                </c:pt>
              </c:numCache>
            </c:numRef>
          </c:val>
          <c:extLst>
            <c:ext xmlns:c16="http://schemas.microsoft.com/office/drawing/2014/chart" uri="{C3380CC4-5D6E-409C-BE32-E72D297353CC}">
              <c16:uniqueId val="{00000000-C9B0-400D-B7A0-990DF4013F7A}"/>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GB" sz="1100" b="1" i="0">
                <a:solidFill>
                  <a:schemeClr val="bg1"/>
                </a:solidFill>
                <a:effectLst/>
                <a:latin typeface="Arial" panose="020B0604020202020204" pitchFamily="34" charset="0"/>
                <a:cs typeface="Arial" panose="020B0604020202020204" pitchFamily="34" charset="0"/>
              </a:rPr>
              <a:t>Which of these devices do you regularly use for learning? </a:t>
            </a:r>
            <a:r>
              <a:rPr lang="en-GB" sz="1100" b="0" i="0">
                <a:solidFill>
                  <a:schemeClr val="bg1"/>
                </a:solidFill>
                <a:effectLst/>
                <a:latin typeface="Arial" panose="020B0604020202020204" pitchFamily="34" charset="0"/>
                <a:cs typeface="Arial" panose="020B0604020202020204" pitchFamily="34" charset="0"/>
              </a:rPr>
              <a:t>(tick all that apply)</a:t>
            </a:r>
          </a:p>
        </c:rich>
      </c:tx>
      <c:layout>
        <c:manualLayout>
          <c:xMode val="edge"/>
          <c:yMode val="edge"/>
          <c:x val="0.2229836547572453"/>
          <c:y val="2.464805412194156E-2"/>
        </c:manualLayout>
      </c:layout>
      <c:overlay val="0"/>
      <c:spPr>
        <a:noFill/>
        <a:ln>
          <a:noFill/>
        </a:ln>
        <a:effectLst/>
      </c:spPr>
      <c:txPr>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7929466184191057"/>
          <c:y val="0.12588377908475262"/>
          <c:w val="0.62070533815808948"/>
          <c:h val="0.83170514679787277"/>
        </c:manualLayout>
      </c:layout>
      <c:barChart>
        <c:barDir val="bar"/>
        <c:grouping val="clustered"/>
        <c:varyColors val="0"/>
        <c:ser>
          <c:idx val="0"/>
          <c:order val="0"/>
          <c:spPr>
            <a:solidFill>
              <a:schemeClr val="accent4"/>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'Devices used (slide 12)'!$E$9:$E$17</c:f>
              <c:strCache>
                <c:ptCount val="9"/>
                <c:pt idx="0">
                  <c:v>Desktop computer</c:v>
                </c:pt>
                <c:pt idx="1">
                  <c:v>Laptop</c:v>
                </c:pt>
                <c:pt idx="2">
                  <c:v>Tablet</c:v>
                </c:pt>
                <c:pt idx="3">
                  <c:v>Smartphone</c:v>
                </c:pt>
                <c:pt idx="4">
                  <c:v>Virtual reality (VR) headset/smart glasses or simulated environment/virtual machinery</c:v>
                </c:pt>
                <c:pt idx="5">
                  <c:v>Additional screen</c:v>
                </c:pt>
                <c:pt idx="6">
                  <c:v>Microphone or headset</c:v>
                </c:pt>
                <c:pt idx="7">
                  <c:v>Camera or webcam</c:v>
                </c:pt>
                <c:pt idx="8">
                  <c:v>Other</c:v>
                </c:pt>
              </c:strCache>
            </c:strRef>
          </c:cat>
          <c:val>
            <c:numRef>
              <c:f>'Devices used (slide 12)'!$F$9:$F$17</c:f>
              <c:numCache>
                <c:formatCode>0%</c:formatCode>
                <c:ptCount val="9"/>
                <c:pt idx="0">
                  <c:v>0.83333333333333337</c:v>
                </c:pt>
                <c:pt idx="1">
                  <c:v>0.83333333333333337</c:v>
                </c:pt>
                <c:pt idx="2">
                  <c:v>0.83333333333333337</c:v>
                </c:pt>
                <c:pt idx="3">
                  <c:v>0.83333333333333337</c:v>
                </c:pt>
                <c:pt idx="4">
                  <c:v>0.83333333333333337</c:v>
                </c:pt>
                <c:pt idx="5">
                  <c:v>0.83333333333333337</c:v>
                </c:pt>
                <c:pt idx="6">
                  <c:v>0.83333333333333337</c:v>
                </c:pt>
                <c:pt idx="7">
                  <c:v>0.83333333333333337</c:v>
                </c:pt>
                <c:pt idx="8">
                  <c:v>0.83333333333333337</c:v>
                </c:pt>
              </c:numCache>
            </c:numRef>
          </c:val>
          <c:extLst>
            <c:ext xmlns:c16="http://schemas.microsoft.com/office/drawing/2014/chart" uri="{C3380CC4-5D6E-409C-BE32-E72D297353CC}">
              <c16:uniqueId val="{00000000-EBC3-4E91-9FC5-7D68DC1DA174}"/>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Overall, how would you rate the quality of the digital learning environment?</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'Online environment (slide 17)'!$E$7</c:f>
              <c:strCache>
                <c:ptCount val="1"/>
                <c:pt idx="0">
                  <c:v>Overall, how would you rate the quality of the digital learning environment?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environment (slide 17)'!$D$8:$D$14</c:f>
              <c:strCache>
                <c:ptCount val="7"/>
                <c:pt idx="0">
                  <c:v>Best imaginable</c:v>
                </c:pt>
                <c:pt idx="1">
                  <c:v>Excellent</c:v>
                </c:pt>
                <c:pt idx="2">
                  <c:v>Good</c:v>
                </c:pt>
                <c:pt idx="3">
                  <c:v>Average</c:v>
                </c:pt>
                <c:pt idx="4">
                  <c:v>Poor</c:v>
                </c:pt>
                <c:pt idx="5">
                  <c:v>Awful</c:v>
                </c:pt>
                <c:pt idx="6">
                  <c:v>Worst imaginable</c:v>
                </c:pt>
              </c:strCache>
            </c:strRef>
          </c:cat>
          <c:val>
            <c:numRef>
              <c:f>'Online environment (slide 17)'!$E$8:$E$14</c:f>
              <c:numCache>
                <c:formatCode>0%</c:formatCode>
                <c:ptCount val="7"/>
                <c:pt idx="0">
                  <c:v>0.14285714285714285</c:v>
                </c:pt>
                <c:pt idx="1">
                  <c:v>0.14285714285714285</c:v>
                </c:pt>
                <c:pt idx="2">
                  <c:v>0.14285714285714285</c:v>
                </c:pt>
                <c:pt idx="3">
                  <c:v>0.14285714285714285</c:v>
                </c:pt>
                <c:pt idx="4">
                  <c:v>0.14285714285714285</c:v>
                </c:pt>
                <c:pt idx="5">
                  <c:v>0.14285714285714285</c:v>
                </c:pt>
                <c:pt idx="6">
                  <c:v>0.14285714285714285</c:v>
                </c:pt>
              </c:numCache>
            </c:numRef>
          </c:val>
          <c:extLst>
            <c:ext xmlns:c16="http://schemas.microsoft.com/office/drawing/2014/chart" uri="{C3380CC4-5D6E-409C-BE32-E72D297353CC}">
              <c16:uniqueId val="{00000000-79C2-44D0-8B12-BACC1EC4C9BC}"/>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What would you prefer us to invest in if funds were available?</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'Prefer invest (slide 18)'!$E$7</c:f>
              <c:strCache>
                <c:ptCount val="1"/>
                <c:pt idx="0">
                  <c:v>What would you prefer us to invest in?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 invest (slide 18)'!$D$8:$D$12</c:f>
              <c:strCache>
                <c:ptCount val="5"/>
                <c:pt idx="0">
                  <c:v>More computers and devices</c:v>
                </c:pt>
                <c:pt idx="1">
                  <c:v>Upgrade platforms and systems</c:v>
                </c:pt>
                <c:pt idx="2">
                  <c:v>Specialist software for your course</c:v>
                </c:pt>
                <c:pt idx="3">
                  <c:v>IT support</c:v>
                </c:pt>
                <c:pt idx="4">
                  <c:v>Digital content eg augmented/virtual reality or simulations</c:v>
                </c:pt>
              </c:strCache>
            </c:strRef>
          </c:cat>
          <c:val>
            <c:numRef>
              <c:f>'Prefer invest (slide 18)'!$E$8:$E$12</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0-C9B0-400D-B7A0-990DF4013F7A}"/>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Thinking about the current academic year:</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'Quality online learn (slide 20)'!$G$7</c:f>
              <c:strCache>
                <c:ptCount val="1"/>
                <c:pt idx="0">
                  <c:v>Have your taught classes taken place?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online learn (slide 20)'!$F$8:$F$10</c:f>
              <c:strCache>
                <c:ptCount val="3"/>
                <c:pt idx="0">
                  <c:v>Mainly on campus</c:v>
                </c:pt>
                <c:pt idx="1">
                  <c:v>A mix of on campus and online</c:v>
                </c:pt>
                <c:pt idx="2">
                  <c:v>Mainly online</c:v>
                </c:pt>
              </c:strCache>
            </c:strRef>
          </c:cat>
          <c:val>
            <c:numRef>
              <c:f>'Quality online learn (slide 20)'!$G$8:$G$10</c:f>
              <c:numCache>
                <c:formatCode>0%</c:formatCode>
                <c:ptCount val="3"/>
                <c:pt idx="0">
                  <c:v>0.33333333333333331</c:v>
                </c:pt>
                <c:pt idx="1">
                  <c:v>0.33333333333333331</c:v>
                </c:pt>
                <c:pt idx="2">
                  <c:v>0.33333333333333331</c:v>
                </c:pt>
              </c:numCache>
            </c:numRef>
          </c:val>
          <c:extLst>
            <c:ext xmlns:c16="http://schemas.microsoft.com/office/drawing/2014/chart" uri="{C3380CC4-5D6E-409C-BE32-E72D297353CC}">
              <c16:uniqueId val="{00000000-DF4B-406E-B062-791BE463F8CA}"/>
            </c:ext>
          </c:extLst>
        </c:ser>
        <c:ser>
          <c:idx val="1"/>
          <c:order val="1"/>
          <c:tx>
            <c:strRef>
              <c:f>'Quality online learn (slide 20)'!$H$7</c:f>
              <c:strCache>
                <c:ptCount val="1"/>
                <c:pt idx="0">
                  <c:v>How do you prefer to be taught?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online learn (slide 20)'!$F$8:$F$10</c:f>
              <c:strCache>
                <c:ptCount val="3"/>
                <c:pt idx="0">
                  <c:v>Mainly on campus</c:v>
                </c:pt>
                <c:pt idx="1">
                  <c:v>A mix of on campus and online</c:v>
                </c:pt>
                <c:pt idx="2">
                  <c:v>Mainly online</c:v>
                </c:pt>
              </c:strCache>
            </c:strRef>
          </c:cat>
          <c:val>
            <c:numRef>
              <c:f>'Quality online learn (slide 20)'!$H$8:$H$10</c:f>
              <c:numCache>
                <c:formatCode>0%</c:formatCode>
                <c:ptCount val="3"/>
                <c:pt idx="0">
                  <c:v>0.33333333333333331</c:v>
                </c:pt>
                <c:pt idx="1">
                  <c:v>0.33333333333333331</c:v>
                </c:pt>
                <c:pt idx="2">
                  <c:v>0.33333333333333331</c:v>
                </c:pt>
              </c:numCache>
            </c:numRef>
          </c:val>
          <c:extLst>
            <c:ext xmlns:c16="http://schemas.microsoft.com/office/drawing/2014/chart" uri="{C3380CC4-5D6E-409C-BE32-E72D297353CC}">
              <c16:uniqueId val="{00000000-1140-42FE-8ECD-7521FCDB0A6B}"/>
            </c:ext>
          </c:extLst>
        </c:ser>
        <c:ser>
          <c:idx val="2"/>
          <c:order val="2"/>
          <c:tx>
            <c:strRef>
              <c:f>'Quality online learn (slide 20)'!$I$7</c:f>
              <c:strCache>
                <c:ptCount val="1"/>
                <c:pt idx="0">
                  <c:v>How do you prefer to learn?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online learn (slide 20)'!$F$8:$F$10</c:f>
              <c:strCache>
                <c:ptCount val="3"/>
                <c:pt idx="0">
                  <c:v>Mainly on campus</c:v>
                </c:pt>
                <c:pt idx="1">
                  <c:v>A mix of on campus and online</c:v>
                </c:pt>
                <c:pt idx="2">
                  <c:v>Mainly online</c:v>
                </c:pt>
              </c:strCache>
            </c:strRef>
          </c:cat>
          <c:val>
            <c:numRef>
              <c:f>'Quality online learn (slide 20)'!$I$8:$I$10</c:f>
              <c:numCache>
                <c:formatCode>0%</c:formatCode>
                <c:ptCount val="3"/>
                <c:pt idx="0">
                  <c:v>0.33333333333333331</c:v>
                </c:pt>
                <c:pt idx="1">
                  <c:v>0.33333333333333331</c:v>
                </c:pt>
                <c:pt idx="2">
                  <c:v>0.33333333333333331</c:v>
                </c:pt>
              </c:numCache>
            </c:numRef>
          </c:val>
          <c:extLst>
            <c:ext xmlns:c16="http://schemas.microsoft.com/office/drawing/2014/chart" uri="{C3380CC4-5D6E-409C-BE32-E72D297353CC}">
              <c16:uniqueId val="{00000001-1140-42FE-8ECD-7521FCDB0A6B}"/>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out"/>
        <c:minorTickMark val="none"/>
        <c:tickLblPos val="nextTo"/>
        <c:crossAx val="69464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rPr>
              <a:t>Have any of these made it difficult for you to use digital technologies in your learning?</a:t>
            </a:r>
            <a:r>
              <a:rPr lang="en-US" sz="1100" b="1" baseline="0">
                <a:solidFill>
                  <a:schemeClr val="bg1"/>
                </a:solidFill>
              </a:rPr>
              <a:t> </a:t>
            </a:r>
            <a:r>
              <a:rPr lang="en-GB" sz="1100" b="0">
                <a:solidFill>
                  <a:schemeClr val="bg1"/>
                </a:solidFill>
              </a:rPr>
              <a:t>(tick all that apply)</a:t>
            </a:r>
          </a:p>
        </c:rich>
      </c:tx>
      <c:layout>
        <c:manualLayout>
          <c:xMode val="edge"/>
          <c:yMode val="edge"/>
          <c:x val="0.12836654389763877"/>
          <c:y val="2.4648101236326839E-2"/>
        </c:manualLayout>
      </c:layout>
      <c:overlay val="0"/>
      <c:spPr>
        <a:noFill/>
        <a:ln>
          <a:noFill/>
        </a:ln>
        <a:effectLst/>
      </c:spPr>
      <c:txPr>
        <a:bodyPr rot="0" spcFirstLastPara="1" vertOverflow="ellipsis" vert="horz" wrap="square" anchor="ctr" anchorCtr="1"/>
        <a:lstStyle/>
        <a:p>
          <a:pPr>
            <a:defRPr sz="1100" b="0"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'Difficulties (slide 21)'!$I$9</c:f>
              <c:strCache>
                <c:ptCount val="1"/>
                <c:pt idx="0">
                  <c:v>On campus</c:v>
                </c:pt>
              </c:strCache>
            </c:strRef>
          </c:tx>
          <c:spPr>
            <a:solidFill>
              <a:srgbClr val="0D224C"/>
            </a:solidFill>
            <a:ln w="9525" cap="flat" cmpd="sng" algn="ctr">
              <a:noFill/>
              <a:round/>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'Difficulties (slide 21)'!$H$10:$H$16</c:f>
              <c:strCache>
                <c:ptCount val="7"/>
                <c:pt idx="0">
                  <c:v>No suitable computer/device</c:v>
                </c:pt>
                <c:pt idx="1">
                  <c:v>No safe area to work</c:v>
                </c:pt>
                <c:pt idx="2">
                  <c:v>No private area to work</c:v>
                </c:pt>
                <c:pt idx="3">
                  <c:v>Wifi connectivity</c:v>
                </c:pt>
                <c:pt idx="4">
                  <c:v>Mobile data access</c:v>
                </c:pt>
                <c:pt idx="5">
                  <c:v>Can't access the systems you need</c:v>
                </c:pt>
                <c:pt idx="6">
                  <c:v>No issues</c:v>
                </c:pt>
              </c:strCache>
            </c:strRef>
          </c:cat>
          <c:val>
            <c:numRef>
              <c:f>'Difficulties (slide 21)'!$I$10:$I$16</c:f>
              <c:numCache>
                <c:formatCode>0%</c:formatCode>
                <c:ptCount val="7"/>
                <c:pt idx="0">
                  <c:v>0.83333333333333337</c:v>
                </c:pt>
                <c:pt idx="1">
                  <c:v>0.83333333333333337</c:v>
                </c:pt>
                <c:pt idx="2">
                  <c:v>0.83333333333333337</c:v>
                </c:pt>
                <c:pt idx="3">
                  <c:v>0.83333333333333337</c:v>
                </c:pt>
                <c:pt idx="4">
                  <c:v>0.83333333333333337</c:v>
                </c:pt>
                <c:pt idx="5">
                  <c:v>0.83333333333333337</c:v>
                </c:pt>
                <c:pt idx="6">
                  <c:v>0.83333333333333337</c:v>
                </c:pt>
              </c:numCache>
            </c:numRef>
          </c:val>
          <c:extLst>
            <c:ext xmlns:c16="http://schemas.microsoft.com/office/drawing/2014/chart" uri="{C3380CC4-5D6E-409C-BE32-E72D297353CC}">
              <c16:uniqueId val="{00000000-E0DC-4247-9181-B3036ADC37D4}"/>
            </c:ext>
          </c:extLst>
        </c:ser>
        <c:ser>
          <c:idx val="1"/>
          <c:order val="1"/>
          <c:tx>
            <c:strRef>
              <c:f>'Difficulties (slide 21)'!$J$9</c:f>
              <c:strCache>
                <c:ptCount val="1"/>
                <c:pt idx="0">
                  <c:v>Off campus</c:v>
                </c:pt>
              </c:strCache>
            </c:strRef>
          </c:tx>
          <c:spPr>
            <a:gradFill rotWithShape="1">
              <a:gsLst>
                <a:gs pos="0">
                  <a:schemeClr val="accent5">
                    <a:shade val="76000"/>
                    <a:lumMod val="110000"/>
                    <a:satMod val="105000"/>
                    <a:tint val="67000"/>
                  </a:schemeClr>
                </a:gs>
                <a:gs pos="50000">
                  <a:schemeClr val="accent5">
                    <a:shade val="76000"/>
                    <a:lumMod val="105000"/>
                    <a:satMod val="103000"/>
                    <a:tint val="73000"/>
                  </a:schemeClr>
                </a:gs>
                <a:gs pos="100000">
                  <a:schemeClr val="accent5">
                    <a:shade val="76000"/>
                    <a:lumMod val="105000"/>
                    <a:satMod val="109000"/>
                    <a:tint val="81000"/>
                  </a:schemeClr>
                </a:gs>
              </a:gsLst>
              <a:lin ang="5400000" scaled="0"/>
            </a:gradFill>
            <a:ln w="9525" cap="flat" cmpd="sng" algn="ctr">
              <a:solidFill>
                <a:schemeClr val="accent5">
                  <a:shade val="76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'Difficulties (slide 21)'!$H$10:$H$16</c:f>
              <c:strCache>
                <c:ptCount val="7"/>
                <c:pt idx="0">
                  <c:v>No suitable computer/device</c:v>
                </c:pt>
                <c:pt idx="1">
                  <c:v>No safe area to work</c:v>
                </c:pt>
                <c:pt idx="2">
                  <c:v>No private area to work</c:v>
                </c:pt>
                <c:pt idx="3">
                  <c:v>Wifi connectivity</c:v>
                </c:pt>
                <c:pt idx="4">
                  <c:v>Mobile data access</c:v>
                </c:pt>
                <c:pt idx="5">
                  <c:v>Can't access the systems you need</c:v>
                </c:pt>
                <c:pt idx="6">
                  <c:v>No issues</c:v>
                </c:pt>
              </c:strCache>
            </c:strRef>
          </c:cat>
          <c:val>
            <c:numRef>
              <c:f>'Difficulties (slide 21)'!$J$10:$J$16</c:f>
              <c:numCache>
                <c:formatCode>0%</c:formatCode>
                <c:ptCount val="7"/>
                <c:pt idx="0">
                  <c:v>0.83333333333333337</c:v>
                </c:pt>
                <c:pt idx="1">
                  <c:v>0.83333333333333337</c:v>
                </c:pt>
                <c:pt idx="2">
                  <c:v>0.83333333333333337</c:v>
                </c:pt>
                <c:pt idx="3">
                  <c:v>0.83333333333333337</c:v>
                </c:pt>
                <c:pt idx="4">
                  <c:v>0.83333333333333337</c:v>
                </c:pt>
                <c:pt idx="5">
                  <c:v>0.83333333333333337</c:v>
                </c:pt>
                <c:pt idx="6">
                  <c:v>0.83333333333333337</c:v>
                </c:pt>
              </c:numCache>
            </c:numRef>
          </c:val>
          <c:extLst>
            <c:ext xmlns:c16="http://schemas.microsoft.com/office/drawing/2014/chart" uri="{C3380CC4-5D6E-409C-BE32-E72D297353CC}">
              <c16:uniqueId val="{00000000-62E8-4658-9C0A-2C45247E0EA6}"/>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US" sz="1100" b="1" i="0">
                <a:solidFill>
                  <a:schemeClr val="bg1"/>
                </a:solidFill>
                <a:effectLst/>
                <a:latin typeface="Arial" panose="020B0604020202020204" pitchFamily="34" charset="0"/>
                <a:cs typeface="Arial" panose="020B0604020202020204" pitchFamily="34" charset="0"/>
              </a:rPr>
              <a:t>In the last academic year, which of these activities have you engaged in as part of your learning? </a:t>
            </a:r>
            <a:r>
              <a:rPr lang="en-GB" sz="1100" b="0" i="0">
                <a:solidFill>
                  <a:schemeClr val="bg1"/>
                </a:solidFill>
                <a:effectLst/>
                <a:latin typeface="Arial" panose="020B0604020202020204" pitchFamily="34" charset="0"/>
                <a:cs typeface="Arial" panose="020B0604020202020204" pitchFamily="34" charset="0"/>
              </a:rPr>
              <a:t>(tick all that apply)</a:t>
            </a:r>
          </a:p>
        </c:rich>
      </c:tx>
      <c:layout>
        <c:manualLayout>
          <c:xMode val="edge"/>
          <c:yMode val="edge"/>
          <c:x val="0.12836654389763877"/>
          <c:y val="2.4648101236326839E-2"/>
        </c:manualLayout>
      </c:layout>
      <c:overlay val="0"/>
      <c:spPr>
        <a:noFill/>
        <a:ln>
          <a:noFill/>
        </a:ln>
        <a:effectLst/>
      </c:spPr>
      <c:txPr>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0D224C"/>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'Which activities (slide 22)'!$E$9:$E$23</c:f>
              <c:strCache>
                <c:ptCount val="15"/>
                <c:pt idx="0">
                  <c:v>Participated in a live online lecture, class or presentation</c:v>
                </c:pt>
                <c:pt idx="1">
                  <c:v>Watched a recorded lecture or class</c:v>
                </c:pt>
                <c:pt idx="2">
                  <c:v>Accessed course materials online</c:v>
                </c:pt>
                <c:pt idx="3">
                  <c:v>Mixed face-to-face/online class</c:v>
                </c:pt>
                <c:pt idx="4">
                  <c:v>Computer-marked test/assessment</c:v>
                </c:pt>
                <c:pt idx="5">
                  <c:v>Online quizzes</c:v>
                </c:pt>
                <c:pt idx="6">
                  <c:v>Live polling</c:v>
                </c:pt>
                <c:pt idx="7">
                  <c:v>Online research tasks</c:v>
                </c:pt>
                <c:pt idx="8">
                  <c:v>Online text-based discussion</c:v>
                </c:pt>
                <c:pt idx="9">
                  <c:v>Collaborated online </c:v>
                </c:pt>
                <c:pt idx="10">
                  <c:v>Virtual lab, practical or fieldwork</c:v>
                </c:pt>
                <c:pt idx="11">
                  <c:v>Online game or simulation</c:v>
                </c:pt>
                <c:pt idx="12">
                  <c:v>Virtual/augmented or extended reality or simulation</c:v>
                </c:pt>
                <c:pt idx="13">
                  <c:v>Use of artificial intelligence</c:v>
                </c:pt>
                <c:pt idx="14">
                  <c:v>None of these</c:v>
                </c:pt>
              </c:strCache>
            </c:strRef>
          </c:cat>
          <c:val>
            <c:numRef>
              <c:f>'Which activities (slide 22)'!$F$9:$F$23</c:f>
              <c:numCache>
                <c:formatCode>0%</c:formatCode>
                <c:ptCount val="15"/>
                <c:pt idx="0">
                  <c:v>0.83333333333333337</c:v>
                </c:pt>
                <c:pt idx="1">
                  <c:v>0.83333333333333337</c:v>
                </c:pt>
                <c:pt idx="2">
                  <c:v>0.83333333333333337</c:v>
                </c:pt>
                <c:pt idx="3">
                  <c:v>0.83333333333333337</c:v>
                </c:pt>
                <c:pt idx="4">
                  <c:v>0.83333333333333337</c:v>
                </c:pt>
                <c:pt idx="5">
                  <c:v>0.83333333333333337</c:v>
                </c:pt>
                <c:pt idx="6">
                  <c:v>0.83333333333333337</c:v>
                </c:pt>
                <c:pt idx="7">
                  <c:v>0.83333333333333337</c:v>
                </c:pt>
                <c:pt idx="8">
                  <c:v>0.83333333333333337</c:v>
                </c:pt>
                <c:pt idx="9">
                  <c:v>0.83333333333333337</c:v>
                </c:pt>
                <c:pt idx="10">
                  <c:v>0.83333333333333337</c:v>
                </c:pt>
                <c:pt idx="11">
                  <c:v>0.83333333333333337</c:v>
                </c:pt>
                <c:pt idx="12">
                  <c:v>0.83333333333333337</c:v>
                </c:pt>
                <c:pt idx="13">
                  <c:v>0.83333333333333337</c:v>
                </c:pt>
                <c:pt idx="14">
                  <c:v>0.83333333333333337</c:v>
                </c:pt>
              </c:numCache>
            </c:numRef>
          </c:val>
          <c:extLst>
            <c:ext xmlns:c16="http://schemas.microsoft.com/office/drawing/2014/chart" uri="{C3380CC4-5D6E-409C-BE32-E72D297353CC}">
              <c16:uniqueId val="{00000000-30FC-47AB-88CF-0F2CAF21F736}"/>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How much do you agree that the digital learning resources for your course are:</a:t>
            </a:r>
          </a:p>
        </c:rich>
      </c:tx>
      <c:layout>
        <c:manualLayout>
          <c:xMode val="edge"/>
          <c:yMode val="edge"/>
          <c:x val="0.17345724953900399"/>
          <c:y val="2.9507083515918242E-2"/>
        </c:manualLayout>
      </c:layout>
      <c:overlay val="0"/>
      <c:spPr>
        <a:noFill/>
        <a:ln>
          <a:noFill/>
        </a:ln>
        <a:effectLst/>
      </c:spPr>
      <c:txPr>
        <a:bodyPr rot="0" spcFirstLastPara="1" vertOverflow="ellipsis" vert="horz" wrap="square" anchor="ctr" anchorCtr="1"/>
        <a:lstStyle/>
        <a:p>
          <a:pPr algn="ct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'Online materials (slide 23)'!$G$7</c:f>
              <c:strCache>
                <c:ptCount val="1"/>
                <c:pt idx="0">
                  <c:v>Agree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materials (slide 23)'!$F$8:$F$11</c:f>
              <c:strCache>
                <c:ptCount val="4"/>
                <c:pt idx="0">
                  <c:v>Engaging and motivating</c:v>
                </c:pt>
                <c:pt idx="1">
                  <c:v>At the right level and pace</c:v>
                </c:pt>
                <c:pt idx="2">
                  <c:v>Accessible to you</c:v>
                </c:pt>
                <c:pt idx="3">
                  <c:v>Available in good time</c:v>
                </c:pt>
              </c:strCache>
            </c:strRef>
          </c:cat>
          <c:val>
            <c:numRef>
              <c:f>'Online materials (slide 23)'!$G$8:$G$11</c:f>
              <c:numCache>
                <c:formatCode>0%</c:formatCode>
                <c:ptCount val="4"/>
                <c:pt idx="0">
                  <c:v>0.41666666666666669</c:v>
                </c:pt>
                <c:pt idx="1">
                  <c:v>0.41666666666666669</c:v>
                </c:pt>
                <c:pt idx="2">
                  <c:v>0.41666666666666669</c:v>
                </c:pt>
                <c:pt idx="3">
                  <c:v>0.41666666666666669</c:v>
                </c:pt>
              </c:numCache>
            </c:numRef>
          </c:val>
          <c:extLst>
            <c:ext xmlns:c16="http://schemas.microsoft.com/office/drawing/2014/chart" uri="{C3380CC4-5D6E-409C-BE32-E72D297353CC}">
              <c16:uniqueId val="{00000000-79FB-445E-897E-E32D6B234F9B}"/>
            </c:ext>
          </c:extLst>
        </c:ser>
        <c:ser>
          <c:idx val="1"/>
          <c:order val="1"/>
          <c:tx>
            <c:strRef>
              <c:f>'Online materials (slide 23)'!$H$7</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materials (slide 23)'!$F$8:$F$11</c:f>
              <c:strCache>
                <c:ptCount val="4"/>
                <c:pt idx="0">
                  <c:v>Engaging and motivating</c:v>
                </c:pt>
                <c:pt idx="1">
                  <c:v>At the right level and pace</c:v>
                </c:pt>
                <c:pt idx="2">
                  <c:v>Accessible to you</c:v>
                </c:pt>
                <c:pt idx="3">
                  <c:v>Available in good time</c:v>
                </c:pt>
              </c:strCache>
            </c:strRef>
          </c:cat>
          <c:val>
            <c:numRef>
              <c:f>'Online materials (slide 23)'!$H$8:$H$11</c:f>
              <c:numCache>
                <c:formatCode>0%</c:formatCode>
                <c:ptCount val="4"/>
                <c:pt idx="0">
                  <c:v>0.33333333333333331</c:v>
                </c:pt>
                <c:pt idx="1">
                  <c:v>0.33333333333333331</c:v>
                </c:pt>
                <c:pt idx="2">
                  <c:v>0.33333333333333331</c:v>
                </c:pt>
                <c:pt idx="3">
                  <c:v>0.33333333333333331</c:v>
                </c:pt>
              </c:numCache>
            </c:numRef>
          </c:val>
          <c:extLst>
            <c:ext xmlns:c16="http://schemas.microsoft.com/office/drawing/2014/chart" uri="{C3380CC4-5D6E-409C-BE32-E72D297353CC}">
              <c16:uniqueId val="{00000001-79FB-445E-897E-E32D6B234F9B}"/>
            </c:ext>
          </c:extLst>
        </c:ser>
        <c:ser>
          <c:idx val="2"/>
          <c:order val="2"/>
          <c:tx>
            <c:strRef>
              <c:f>'Online materials (slide 23)'!$I$7</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materials (slide 23)'!$F$8:$F$11</c:f>
              <c:strCache>
                <c:ptCount val="4"/>
                <c:pt idx="0">
                  <c:v>Engaging and motivating</c:v>
                </c:pt>
                <c:pt idx="1">
                  <c:v>At the right level and pace</c:v>
                </c:pt>
                <c:pt idx="2">
                  <c:v>Accessible to you</c:v>
                </c:pt>
                <c:pt idx="3">
                  <c:v>Available in good time</c:v>
                </c:pt>
              </c:strCache>
            </c:strRef>
          </c:cat>
          <c:val>
            <c:numRef>
              <c:f>'Online materials (slide 23)'!$I$8:$I$11</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2-79FB-445E-897E-E32D6B234F9B}"/>
            </c:ext>
          </c:extLst>
        </c:ser>
        <c:dLbls>
          <c:dLblPos val="ctr"/>
          <c:showLegendKey val="0"/>
          <c:showVal val="1"/>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5">
  <a:schemeClr val="accent5"/>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Reversed" id="25">
  <a:schemeClr val="accent5"/>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27/11/2023</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27/11/2023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2</a:t>
            </a:fld>
            <a:endParaRPr lang="en-GB"/>
          </a:p>
        </p:txBody>
      </p:sp>
    </p:spTree>
    <p:extLst>
      <p:ext uri="{BB962C8B-B14F-4D97-AF65-F5344CB8AC3E}">
        <p14:creationId xmlns:p14="http://schemas.microsoft.com/office/powerpoint/2010/main" val="4974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8</a:t>
            </a:fld>
            <a:endParaRPr lang="en-GB"/>
          </a:p>
        </p:txBody>
      </p:sp>
    </p:spTree>
    <p:extLst>
      <p:ext uri="{BB962C8B-B14F-4D97-AF65-F5344CB8AC3E}">
        <p14:creationId xmlns:p14="http://schemas.microsoft.com/office/powerpoint/2010/main" val="412474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358774" y="2995886"/>
            <a:ext cx="5373811" cy="341572"/>
          </a:xfrm>
          <a:prstGeom prst="rect">
            <a:avLst/>
          </a:prstGeom>
        </p:spPr>
        <p:txBody>
          <a:bodyPr lIns="0" tIns="0" rIns="0" bIns="0"/>
          <a:lstStyle>
            <a:lvl1pPr algn="l">
              <a:lnSpc>
                <a:spcPct val="100000"/>
              </a:lnSpc>
              <a:defRPr sz="3100" b="1" i="0">
                <a:solidFill>
                  <a:schemeClr val="bg1"/>
                </a:solidFill>
                <a:latin typeface="+mn-lt"/>
                <a:ea typeface="Roboto Black" panose="02000000000000000000" pitchFamily="2" charset="0"/>
              </a:defRPr>
            </a:lvl1pPr>
          </a:lstStyle>
          <a:p>
            <a:r>
              <a:rPr lang="en-US"/>
              <a:t>Click to edit Master title style (white or black text)</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6877051" y="339726"/>
            <a:ext cx="1908174" cy="542478"/>
          </a:xfrm>
          <a:prstGeom prst="rect">
            <a:avLst/>
          </a:prstGeom>
        </p:spPr>
        <p:txBody>
          <a:bodyPr lIns="0" tIns="0" rIns="0" bIns="0"/>
          <a:lstStyle>
            <a:lvl1pPr marL="36910" indent="0" algn="r" defTabSz="270000">
              <a:lnSpc>
                <a:spcPct val="100000"/>
              </a:lnSpc>
              <a:buNone/>
              <a:tabLst/>
              <a:defRPr sz="1000" b="0" i="0">
                <a:solidFill>
                  <a:schemeClr val="bg1"/>
                </a:solidFill>
                <a:latin typeface="+mn-lt"/>
                <a:ea typeface="Roboto Medium" panose="02000000000000000000" pitchFamily="2" charset="0"/>
              </a:defRPr>
            </a:lvl1pPr>
            <a:lvl2pPr marL="139303"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2pPr>
            <a:lvl3pPr marL="270271"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3pPr>
            <a:lvl4pPr marL="402431"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4pPr>
            <a:lvl5pPr marL="533400"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5pPr>
          </a:lstStyle>
          <a:p>
            <a:pPr lvl="0"/>
            <a:r>
              <a:rPr lang="en-US"/>
              <a:t>Date / publication (white/black)</a:t>
            </a:r>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358774" y="4105351"/>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 (white or black text)</a:t>
            </a:r>
          </a:p>
        </p:txBody>
      </p:sp>
    </p:spTree>
    <p:extLst>
      <p:ext uri="{BB962C8B-B14F-4D97-AF65-F5344CB8AC3E}">
        <p14:creationId xmlns:p14="http://schemas.microsoft.com/office/powerpoint/2010/main" val="1831806424"/>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293035036"/>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056792519"/>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OLUMN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ABBF1310-C6E8-4747-8F27-E8B3BAE2CD43}"/>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20014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3368455E-248E-4A62-84CB-1504411DD432}"/>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85295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0242343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4128613"/>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005669131"/>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8005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186482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14231916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GNOFF / B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79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250523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295955569"/>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tx1"/>
                </a:solidFill>
                <a:latin typeface="+mn-lt"/>
                <a:ea typeface="Roboto Light" panose="02000000000000000000" pitchFamily="2" charset="0"/>
              </a:defRPr>
            </a:lvl1pPr>
            <a:lvl2pPr marL="180975" indent="-90488" defTabSz="270000">
              <a:lnSpc>
                <a:spcPct val="100000"/>
              </a:lnSpc>
              <a:tabLst/>
              <a:defRPr sz="1200" b="0" i="0">
                <a:solidFill>
                  <a:schemeClr val="tx1"/>
                </a:solidFill>
                <a:latin typeface="+mn-lt"/>
                <a:ea typeface="Roboto Light" panose="02000000000000000000" pitchFamily="2" charset="0"/>
              </a:defRPr>
            </a:lvl2pPr>
            <a:lvl3pPr marL="266700" indent="-85725" defTabSz="270000">
              <a:lnSpc>
                <a:spcPct val="100000"/>
              </a:lnSpc>
              <a:tabLst/>
              <a:defRPr sz="1200" b="0" i="0">
                <a:solidFill>
                  <a:schemeClr val="tx1"/>
                </a:solidFill>
                <a:latin typeface="+mn-lt"/>
                <a:ea typeface="Roboto Light" panose="02000000000000000000" pitchFamily="2" charset="0"/>
              </a:defRPr>
            </a:lvl3pPr>
            <a:lvl4pPr marL="357188" indent="-90488" defTabSz="270000">
              <a:lnSpc>
                <a:spcPct val="100000"/>
              </a:lnSpc>
              <a:tabLst/>
              <a:defRPr sz="1200" b="0" i="0">
                <a:solidFill>
                  <a:schemeClr val="tx1"/>
                </a:solidFill>
                <a:latin typeface="+mn-lt"/>
                <a:ea typeface="Roboto Light" panose="02000000000000000000" pitchFamily="2" charset="0"/>
              </a:defRPr>
            </a:lvl4pPr>
            <a:lvl5pPr marL="447675" indent="-90488" defTabSz="270000">
              <a:lnSpc>
                <a:spcPct val="100000"/>
              </a:lnSpc>
              <a:tabLst/>
              <a:defRPr sz="12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2143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tx1"/>
                </a:solidFill>
                <a:latin typeface="+mn-lt"/>
                <a:ea typeface="Roboto Light" panose="02000000000000000000" pitchFamily="2" charset="0"/>
              </a:defRPr>
            </a:lvl1pPr>
            <a:lvl2pPr marL="180975" indent="-90488" defTabSz="270000">
              <a:lnSpc>
                <a:spcPct val="100000"/>
              </a:lnSpc>
              <a:tabLst/>
              <a:defRPr sz="1200" b="0" i="0">
                <a:solidFill>
                  <a:schemeClr val="tx1"/>
                </a:solidFill>
                <a:latin typeface="+mn-lt"/>
                <a:ea typeface="Roboto Light" panose="02000000000000000000" pitchFamily="2" charset="0"/>
              </a:defRPr>
            </a:lvl2pPr>
            <a:lvl3pPr marL="266700" indent="-85725" defTabSz="270000">
              <a:lnSpc>
                <a:spcPct val="100000"/>
              </a:lnSpc>
              <a:tabLst/>
              <a:defRPr sz="1200" b="0" i="0">
                <a:solidFill>
                  <a:schemeClr val="tx1"/>
                </a:solidFill>
                <a:latin typeface="+mn-lt"/>
                <a:ea typeface="Roboto Light" panose="02000000000000000000" pitchFamily="2" charset="0"/>
              </a:defRPr>
            </a:lvl3pPr>
            <a:lvl4pPr marL="357188" indent="-90488" defTabSz="270000">
              <a:lnSpc>
                <a:spcPct val="100000"/>
              </a:lnSpc>
              <a:tabLst/>
              <a:defRPr sz="1200" b="0" i="0">
                <a:solidFill>
                  <a:schemeClr val="tx1"/>
                </a:solidFill>
                <a:latin typeface="+mn-lt"/>
                <a:ea typeface="Roboto Light" panose="02000000000000000000" pitchFamily="2" charset="0"/>
              </a:defRPr>
            </a:lvl4pPr>
            <a:lvl5pPr marL="447675" indent="-90488" defTabSz="270000">
              <a:lnSpc>
                <a:spcPct val="100000"/>
              </a:lnSpc>
              <a:tabLst/>
              <a:defRPr sz="12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317080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4071453824"/>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722763087"/>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88779490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02291529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4181309582"/>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435433018"/>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722309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amp; 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55CB3130-9E98-460A-9004-89B1D06444C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126268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5.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340583-71FA-4604-A78C-35C694524593}"/>
              </a:ext>
            </a:extLst>
          </p:cNvPr>
          <p:cNvSpPr/>
          <p:nvPr userDrawn="1"/>
        </p:nvSpPr>
        <p:spPr>
          <a:xfrm>
            <a:off x="0" y="0"/>
            <a:ext cx="9144000" cy="5143500"/>
          </a:xfrm>
          <a:prstGeom prst="rect">
            <a:avLst/>
          </a:prstGeom>
          <a:solidFill>
            <a:srgbClr val="0D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EAD7AA7-DF94-4AFF-A5FA-B3EEEEDACC32}"/>
              </a:ext>
            </a:extLst>
          </p:cNvPr>
          <p:cNvPicPr>
            <a:picLocks noChangeAspect="1"/>
          </p:cNvPicPr>
          <p:nvPr userDrawn="1"/>
        </p:nvPicPr>
        <p:blipFill>
          <a:blip r:embed="rId4"/>
          <a:stretch>
            <a:fillRect/>
          </a:stretch>
        </p:blipFill>
        <p:spPr>
          <a:xfrm>
            <a:off x="358775" y="339725"/>
            <a:ext cx="540000" cy="540000"/>
          </a:xfrm>
          <a:prstGeom prst="rect">
            <a:avLst/>
          </a:prstGeom>
        </p:spPr>
      </p:pic>
    </p:spTree>
    <p:extLst>
      <p:ext uri="{BB962C8B-B14F-4D97-AF65-F5344CB8AC3E}">
        <p14:creationId xmlns:p14="http://schemas.microsoft.com/office/powerpoint/2010/main" val="2324101128"/>
      </p:ext>
    </p:extLst>
  </p:cSld>
  <p:clrMap bg1="lt1" tx1="dk1" bg2="lt2" tx2="dk2" accent1="accent1" accent2="accent2" accent3="accent3" accent4="accent4" accent5="accent5" accent6="accent6" hlink="hlink" folHlink="folHlink"/>
  <p:sldLayoutIdLst>
    <p:sldLayoutId id="2147483687" r:id="rId1"/>
    <p:sldLayoutId id="2147483689"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0D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7F51F27-3798-444E-B250-2F53A2AD8414}"/>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681" r:id="rId1"/>
    <p:sldLayoutId id="2147483654" r:id="rId2"/>
    <p:sldLayoutId id="2147483676" r:id="rId3"/>
    <p:sldLayoutId id="2147483690"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008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1C9D7517-DF94-49E7-B57E-2F2D4D40D4D7}"/>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4292818260"/>
      </p:ext>
    </p:extLst>
  </p:cSld>
  <p:clrMap bg1="lt1" tx1="dk1" bg2="lt2" tx2="dk2" accent1="accent1" accent2="accent2" accent3="accent3" accent4="accent4" accent5="accent5" accent6="accent6" hlink="hlink" folHlink="folHlink"/>
  <p:sldLayoutIdLst>
    <p:sldLayoutId id="2147483682" r:id="rId1"/>
    <p:sldLayoutId id="2147483664" r:id="rId2"/>
    <p:sldLayoutId id="2147483677" r:id="rId3"/>
    <p:sldLayoutId id="2147483691"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101E702B-CEDF-440D-AE34-A9C3CC1DC4AE}"/>
              </a:ext>
            </a:extLst>
          </p:cNvPr>
          <p:cNvPicPr>
            <a:picLocks noChangeAspect="1"/>
          </p:cNvPicPr>
          <p:nvPr userDrawn="1"/>
        </p:nvPicPr>
        <p:blipFill>
          <a:blip r:embed="rId7"/>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1914888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04" r:id="rId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8E1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3A427CD-10DF-40F8-B66D-2742A4BE1D00}"/>
              </a:ext>
            </a:extLst>
          </p:cNvPr>
          <p:cNvPicPr>
            <a:picLocks noChangeAspect="1"/>
          </p:cNvPicPr>
          <p:nvPr userDrawn="1"/>
        </p:nvPicPr>
        <p:blipFill>
          <a:blip r:embed="rId7"/>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1047072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67CC3DB-7876-44F5-93EB-E85646264B07}"/>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910082721"/>
      </p:ext>
    </p:extLst>
  </p:cSld>
  <p:clrMap bg1="lt1" tx1="dk1" bg2="lt2" tx2="dk2" accent1="accent1" accent2="accent2" accent3="accent3" accent4="accent4" accent5="accent5" accent6="accent6" hlink="hlink" folHlink="folHlink"/>
  <p:sldLayoutIdLst>
    <p:sldLayoutId id="2147483683" r:id="rId1"/>
    <p:sldLayoutId id="2147483667" r:id="rId2"/>
    <p:sldLayoutId id="2147483678" r:id="rId3"/>
    <p:sldLayoutId id="2147483692"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31yLyiix4KUVRktHTQSqKgImZnAVe94NbIBNYM6rLU0/edit" TargetMode="External"/><Relationship Id="rId2" Type="http://schemas.openxmlformats.org/officeDocument/2006/relationships/hyperlink" Target="https://digitalinsights.jisc.ac.uk/running-insights-surveys/our-resources/" TargetMode="External"/><Relationship Id="rId1" Type="http://schemas.openxmlformats.org/officeDocument/2006/relationships/slideLayout" Target="../slideLayouts/slideLayout17.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cAGg3kH95t8lf-wQd4L2E11i8ZcOVtOqK7oAG4e9FrU/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mailto:help@jisc.ac.uk?subject=Digital%20experience%20insights" TargetMode="External"/><Relationship Id="rId4" Type="http://schemas.openxmlformats.org/officeDocument/2006/relationships/hyperlink" Target="https://digitalinsights.jisc.ac.uk/running-insights-surveys/our-resources/"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hyperlink" Target="https://docs.google.com/document/d/131yLyiix4KUVRktHTQSqKgImZnAVe94NbIBNYM6rLU0/edit" TargetMode="External"/><Relationship Id="rId4" Type="http://schemas.openxmlformats.org/officeDocument/2006/relationships/hyperlink" Target="https://digitalinsights.jisc.ac.uk/running-insights-surveys/our-resourc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31yLyiix4KUVRktHTQSqKgImZnAVe94NbIBNYM6rLU0/edit" TargetMode="External"/><Relationship Id="rId2" Type="http://schemas.openxmlformats.org/officeDocument/2006/relationships/hyperlink" Target="https://digitalinsights.jisc.ac.uk/running-insights-surveys/our-resources/" TargetMode="Externa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31yLyiix4KUVRktHTQSqKgImZnAVe94NbIBNYM6rLU0/edit" TargetMode="External"/><Relationship Id="rId2" Type="http://schemas.openxmlformats.org/officeDocument/2006/relationships/hyperlink" Target="https://digitalinsights.jisc.ac.uk/running-insights-surveys/our-resources/"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docs.google.com/document/d/1cAGg3kH95t8lf-wQd4L2E11i8ZcOVtOqK7oAG4e9FrU/edit#heading=h.gjdgx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AA6CB-5D21-4674-86F5-DE40783F2BD1}"/>
              </a:ext>
            </a:extLst>
          </p:cNvPr>
          <p:cNvSpPr>
            <a:spLocks noGrp="1"/>
          </p:cNvSpPr>
          <p:nvPr>
            <p:ph type="title"/>
          </p:nvPr>
        </p:nvSpPr>
        <p:spPr>
          <a:xfrm>
            <a:off x="358774" y="1757022"/>
            <a:ext cx="7605355" cy="341572"/>
          </a:xfrm>
        </p:spPr>
        <p:txBody>
          <a:bodyPr/>
          <a:lstStyle/>
          <a:p>
            <a:r>
              <a:rPr lang="en-US"/>
              <a:t>Digital experience insights survey: findings from learner/student survey conducted </a:t>
            </a:r>
            <a:r>
              <a:rPr lang="en-US">
                <a:highlight>
                  <a:srgbClr val="8E1558"/>
                </a:highlight>
              </a:rPr>
              <a:t>[dates]</a:t>
            </a:r>
            <a:r>
              <a:rPr lang="en-US"/>
              <a:t> at </a:t>
            </a:r>
            <a:r>
              <a:rPr lang="en-US">
                <a:highlight>
                  <a:srgbClr val="8E1558"/>
                </a:highlight>
              </a:rPr>
              <a:t>[name of college or university]</a:t>
            </a:r>
            <a:r>
              <a:rPr lang="en-US"/>
              <a:t>​</a:t>
            </a:r>
            <a:endParaRPr lang="en-GB"/>
          </a:p>
        </p:txBody>
      </p:sp>
      <p:sp>
        <p:nvSpPr>
          <p:cNvPr id="4" name="Content Placeholder 3">
            <a:extLst>
              <a:ext uri="{FF2B5EF4-FFF2-40B4-BE49-F238E27FC236}">
                <a16:creationId xmlns:a16="http://schemas.microsoft.com/office/drawing/2014/main" id="{4B71AAEF-59C6-4153-987B-510C3B2B26E4}"/>
              </a:ext>
            </a:extLst>
          </p:cNvPr>
          <p:cNvSpPr>
            <a:spLocks noGrp="1"/>
          </p:cNvSpPr>
          <p:nvPr>
            <p:ph idx="4294967295"/>
          </p:nvPr>
        </p:nvSpPr>
        <p:spPr>
          <a:xfrm>
            <a:off x="6877051" y="339726"/>
            <a:ext cx="1908174" cy="542478"/>
          </a:xfrm>
          <a:prstGeom prst="rect">
            <a:avLst/>
          </a:prstGeom>
        </p:spPr>
        <p:txBody>
          <a:bodyPr lIns="91440" tIns="45720" rIns="91440" bIns="45720" anchor="t"/>
          <a:lstStyle/>
          <a:p>
            <a:pPr marL="0" indent="0" algn="r">
              <a:buNone/>
            </a:pPr>
            <a:r>
              <a:rPr lang="en-GB" sz="1200">
                <a:solidFill>
                  <a:schemeClr val="bg1"/>
                </a:solidFill>
              </a:rPr>
              <a:t>November 2023</a:t>
            </a:r>
          </a:p>
        </p:txBody>
      </p:sp>
    </p:spTree>
    <p:extLst>
      <p:ext uri="{BB962C8B-B14F-4D97-AF65-F5344CB8AC3E}">
        <p14:creationId xmlns:p14="http://schemas.microsoft.com/office/powerpoint/2010/main" val="116807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Group of people with solid fill">
            <a:extLst>
              <a:ext uri="{FF2B5EF4-FFF2-40B4-BE49-F238E27FC236}">
                <a16:creationId xmlns:a16="http://schemas.microsoft.com/office/drawing/2014/main" id="{CCB7DAF2-BD4E-4E27-AE22-E8D35015F6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69072" y="1082113"/>
            <a:ext cx="2701904" cy="2701904"/>
          </a:xfrm>
          <a:prstGeom prst="rect">
            <a:avLst/>
          </a:prstGeom>
          <a:effectLst>
            <a:outerShdw blurRad="50800" dist="38100" dir="18900000" algn="bl" rotWithShape="0">
              <a:prstClr val="black">
                <a:alpha val="40000"/>
              </a:prstClr>
            </a:outerShdw>
          </a:effectLst>
        </p:spPr>
      </p:pic>
      <p:graphicFrame>
        <p:nvGraphicFramePr>
          <p:cNvPr id="7" name="Table 6">
            <a:extLst>
              <a:ext uri="{FF2B5EF4-FFF2-40B4-BE49-F238E27FC236}">
                <a16:creationId xmlns:a16="http://schemas.microsoft.com/office/drawing/2014/main" id="{ADCDDBC7-17AC-4721-976E-423CD96C0A94}"/>
              </a:ext>
            </a:extLst>
          </p:cNvPr>
          <p:cNvGraphicFramePr>
            <a:graphicFrameLocks noGrp="1"/>
          </p:cNvGraphicFramePr>
          <p:nvPr>
            <p:extLst>
              <p:ext uri="{D42A27DB-BD31-4B8C-83A1-F6EECF244321}">
                <p14:modId xmlns:p14="http://schemas.microsoft.com/office/powerpoint/2010/main" val="35109976"/>
              </p:ext>
            </p:extLst>
          </p:nvPr>
        </p:nvGraphicFramePr>
        <p:xfrm>
          <a:off x="474366" y="1381334"/>
          <a:ext cx="4673851" cy="2199857"/>
        </p:xfrm>
        <a:graphic>
          <a:graphicData uri="http://schemas.openxmlformats.org/drawingml/2006/table">
            <a:tbl>
              <a:tblPr firstRow="1" bandRow="1">
                <a:tableStyleId>{912C8C85-51F0-491E-9774-3900AFEF0FD7}</a:tableStyleId>
              </a:tblPr>
              <a:tblGrid>
                <a:gridCol w="2310398">
                  <a:extLst>
                    <a:ext uri="{9D8B030D-6E8A-4147-A177-3AD203B41FA5}">
                      <a16:colId xmlns:a16="http://schemas.microsoft.com/office/drawing/2014/main" val="1019755238"/>
                    </a:ext>
                  </a:extLst>
                </a:gridCol>
                <a:gridCol w="1033417">
                  <a:extLst>
                    <a:ext uri="{9D8B030D-6E8A-4147-A177-3AD203B41FA5}">
                      <a16:colId xmlns:a16="http://schemas.microsoft.com/office/drawing/2014/main" val="3587111748"/>
                    </a:ext>
                  </a:extLst>
                </a:gridCol>
                <a:gridCol w="1330036">
                  <a:extLst>
                    <a:ext uri="{9D8B030D-6E8A-4147-A177-3AD203B41FA5}">
                      <a16:colId xmlns:a16="http://schemas.microsoft.com/office/drawing/2014/main" val="3047347951"/>
                    </a:ext>
                  </a:extLst>
                </a:gridCol>
              </a:tblGrid>
              <a:tr h="444270">
                <a:tc>
                  <a:txBody>
                    <a:bodyPr/>
                    <a:lstStyle/>
                    <a:p>
                      <a:endParaRPr lang="en-US" sz="1200">
                        <a:solidFill>
                          <a:schemeClr val="tx1"/>
                        </a:solidFill>
                        <a:latin typeface="Roboto black"/>
                      </a:endParaRPr>
                    </a:p>
                  </a:txBody>
                  <a:tcPr marL="57854" marR="57854" marT="28927" marB="28927" anchor="ctr"/>
                </a:tc>
                <a:tc>
                  <a:txBody>
                    <a:bodyPr/>
                    <a:lstStyle/>
                    <a:p>
                      <a:pPr algn="r"/>
                      <a:r>
                        <a:rPr lang="en-US" sz="1200">
                          <a:solidFill>
                            <a:schemeClr val="tx1"/>
                          </a:solidFill>
                        </a:rPr>
                        <a:t>DEI survey</a:t>
                      </a:r>
                      <a:endParaRPr lang="en-US" sz="1200">
                        <a:solidFill>
                          <a:schemeClr val="tx1"/>
                        </a:solidFill>
                        <a:latin typeface="Roboto black"/>
                      </a:endParaRPr>
                    </a:p>
                  </a:txBody>
                  <a:tcPr marL="57854" marR="57854" marT="28927" marB="28927" anchor="ctr"/>
                </a:tc>
                <a:tc>
                  <a:txBody>
                    <a:bodyPr/>
                    <a:lstStyle/>
                    <a:p>
                      <a:pPr algn="r"/>
                      <a:r>
                        <a:rPr lang="en-US" sz="1200">
                          <a:solidFill>
                            <a:schemeClr val="tx1"/>
                          </a:solidFill>
                        </a:rPr>
                        <a:t>All learners at our organisation</a:t>
                      </a:r>
                      <a:endParaRPr lang="en-US" sz="1200">
                        <a:solidFill>
                          <a:schemeClr val="tx1"/>
                        </a:solidFill>
                        <a:latin typeface="Roboto black"/>
                      </a:endParaRPr>
                    </a:p>
                  </a:txBody>
                  <a:tcPr marL="57854" marR="57854" marT="28927" marB="28927" anchor="ctr"/>
                </a:tc>
                <a:extLst>
                  <a:ext uri="{0D108BD9-81ED-4DB2-BD59-A6C34878D82A}">
                    <a16:rowId xmlns:a16="http://schemas.microsoft.com/office/drawing/2014/main" val="1411736526"/>
                  </a:ext>
                </a:extLst>
              </a:tr>
              <a:tr h="284047">
                <a:tc>
                  <a:txBody>
                    <a:bodyPr/>
                    <a:lstStyle/>
                    <a:p>
                      <a:r>
                        <a:rPr lang="en-US" sz="1200" b="0">
                          <a:solidFill>
                            <a:schemeClr val="bg1"/>
                          </a:solidFill>
                          <a:latin typeface="+mj-lt"/>
                        </a:rPr>
                        <a:t>Woman (including trans woman)</a:t>
                      </a:r>
                      <a:endParaRPr lang="en-US" sz="1200" b="1">
                        <a:solidFill>
                          <a:schemeClr val="bg1"/>
                        </a:solidFill>
                        <a:latin typeface="+mj-lt"/>
                      </a:endParaRPr>
                    </a:p>
                  </a:txBody>
                  <a:tcPr marL="57854" marR="57854" marT="28927" marB="28927" anchor="ctr"/>
                </a:tc>
                <a:tc>
                  <a:txBody>
                    <a:bodyPr/>
                    <a:lstStyle/>
                    <a:p>
                      <a:pPr algn="r"/>
                      <a:r>
                        <a:rPr lang="en-US" sz="1200">
                          <a:solidFill>
                            <a:schemeClr val="bg1"/>
                          </a:solidFill>
                          <a:highlight>
                            <a:srgbClr val="8E1558"/>
                          </a:highlight>
                        </a:rPr>
                        <a:t>XX%</a:t>
                      </a:r>
                      <a:endParaRPr lang="en-US" sz="1200">
                        <a:solidFill>
                          <a:schemeClr val="bg1"/>
                        </a:solidFill>
                        <a:highlight>
                          <a:srgbClr val="8E1558"/>
                        </a:highlight>
                        <a:latin typeface="Roboto black"/>
                      </a:endParaRPr>
                    </a:p>
                  </a:txBody>
                  <a:tcPr marL="57854" marR="57854" marT="28927" marB="28927" anchor="ctr"/>
                </a:tc>
                <a:tc>
                  <a:txBody>
                    <a:bodyPr/>
                    <a:lstStyle/>
                    <a:p>
                      <a:pPr algn="r"/>
                      <a:r>
                        <a:rPr lang="en-US" sz="1200">
                          <a:solidFill>
                            <a:schemeClr val="bg1"/>
                          </a:solidFill>
                          <a:highlight>
                            <a:srgbClr val="8E1558"/>
                          </a:highlight>
                        </a:rPr>
                        <a:t>XX%</a:t>
                      </a:r>
                      <a:endParaRPr lang="en-US" sz="12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727645565"/>
                  </a:ext>
                </a:extLst>
              </a:tr>
              <a:tr h="313540">
                <a:tc>
                  <a:txBody>
                    <a:bodyPr/>
                    <a:lstStyle/>
                    <a:p>
                      <a:r>
                        <a:rPr lang="en-GB" sz="1200" b="0">
                          <a:solidFill>
                            <a:schemeClr val="bg1"/>
                          </a:solidFill>
                          <a:latin typeface="+mj-lt"/>
                        </a:rPr>
                        <a:t>Man (including trans man)</a:t>
                      </a:r>
                      <a:endParaRPr lang="en-GB" sz="1200" b="1">
                        <a:solidFill>
                          <a:schemeClr val="bg1"/>
                        </a:solidFill>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highlight>
                            <a:srgbClr val="8E1558"/>
                          </a:highlight>
                        </a:rPr>
                        <a:t>XX%</a:t>
                      </a:r>
                      <a:endParaRPr lang="en-US" sz="12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highlight>
                            <a:srgbClr val="8E1558"/>
                          </a:highlight>
                        </a:rPr>
                        <a:t>XX%</a:t>
                      </a:r>
                      <a:endParaRPr lang="en-US" sz="12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229634136"/>
                  </a:ext>
                </a:extLst>
              </a:tr>
              <a:tr h="300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latin typeface="+mj-lt"/>
                        </a:rPr>
                        <a:t>Non-binary</a:t>
                      </a:r>
                      <a:endParaRPr lang="en-US" sz="1200" b="1">
                        <a:solidFill>
                          <a:schemeClr val="bg1"/>
                        </a:solidFill>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highlight>
                            <a:srgbClr val="8E1558"/>
                          </a:highlight>
                        </a:rPr>
                        <a:t>XX%</a:t>
                      </a:r>
                      <a:endParaRPr lang="en-US" sz="12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highlight>
                            <a:srgbClr val="8E1558"/>
                          </a:highlight>
                        </a:rPr>
                        <a:t>XX%</a:t>
                      </a:r>
                      <a:endParaRPr lang="en-US" sz="12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3122614340"/>
                  </a:ext>
                </a:extLst>
              </a:tr>
              <a:tr h="351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solidFill>
                          <a:latin typeface="+mj-lt"/>
                        </a:rPr>
                        <a:t>In another way</a:t>
                      </a: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highlight>
                            <a:srgbClr val="8E1558"/>
                          </a:highlight>
                        </a:rPr>
                        <a:t>XX%</a:t>
                      </a:r>
                      <a:endParaRPr lang="en-US" sz="12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highlight>
                            <a:srgbClr val="8E1558"/>
                          </a:highlight>
                        </a:rPr>
                        <a:t>XX%</a:t>
                      </a:r>
                      <a:endParaRPr lang="en-US" sz="12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476133036"/>
                  </a:ext>
                </a:extLst>
              </a:tr>
              <a:tr h="505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latin typeface="+mj-lt"/>
                        </a:rPr>
                        <a:t>Prefer not to say</a:t>
                      </a:r>
                      <a:endParaRPr lang="en-US" sz="1200" b="1">
                        <a:solidFill>
                          <a:schemeClr val="bg1"/>
                        </a:solidFill>
                        <a:highlight>
                          <a:srgbClr val="8E1558"/>
                        </a:highlight>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highlight>
                            <a:srgbClr val="8E1558"/>
                          </a:highlight>
                        </a:rPr>
                        <a:t>XX%</a:t>
                      </a:r>
                      <a:endParaRPr lang="en-US" sz="12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highlight>
                            <a:srgbClr val="8E1558"/>
                          </a:highlight>
                        </a:rPr>
                        <a:t>XX%</a:t>
                      </a:r>
                      <a:endParaRPr lang="en-US" sz="12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1575006752"/>
                  </a:ext>
                </a:extLst>
              </a:tr>
            </a:tbl>
          </a:graphicData>
        </a:graphic>
      </p:graphicFrame>
      <p:sp>
        <p:nvSpPr>
          <p:cNvPr id="6" name="Content Placeholder 5">
            <a:extLst>
              <a:ext uri="{FF2B5EF4-FFF2-40B4-BE49-F238E27FC236}">
                <a16:creationId xmlns:a16="http://schemas.microsoft.com/office/drawing/2014/main" id="{0DF107C5-DE13-461A-B545-F872154370C4}"/>
              </a:ext>
            </a:extLst>
          </p:cNvPr>
          <p:cNvSpPr>
            <a:spLocks noGrp="1"/>
          </p:cNvSpPr>
          <p:nvPr>
            <p:ph idx="1"/>
          </p:nvPr>
        </p:nvSpPr>
        <p:spPr>
          <a:xfrm>
            <a:off x="303146" y="557857"/>
            <a:ext cx="6601632" cy="2788113"/>
          </a:xfrm>
        </p:spPr>
        <p:txBody>
          <a:bodyPr lIns="0" tIns="0" rIns="0" bIns="0" anchor="t"/>
          <a:lstStyle/>
          <a:p>
            <a:pPr marL="0" indent="0">
              <a:buNone/>
            </a:pPr>
            <a:r>
              <a:rPr lang="en-US" sz="1600">
                <a:ea typeface="Roboto Light"/>
              </a:rPr>
              <a:t>Percentage breakdown of learners/students that responded to the survey versus all your learners/students in your organisation, by gender (Q4).</a:t>
            </a:r>
          </a:p>
          <a:p>
            <a:pPr marL="0" indent="0">
              <a:buNone/>
            </a:pPr>
            <a:endParaRPr lang="en-US" sz="1600"/>
          </a:p>
          <a:p>
            <a:pPr marL="90170" indent="-90170"/>
            <a:endParaRPr lang="en-US" sz="1600">
              <a:cs typeface="Arial" panose="020B0604020202020204"/>
            </a:endParaRPr>
          </a:p>
          <a:p>
            <a:pPr marL="0" indent="0">
              <a:buNone/>
            </a:pPr>
            <a:endParaRPr lang="en-US" sz="1600">
              <a:highlight>
                <a:srgbClr val="000000"/>
              </a:highlight>
            </a:endParaRPr>
          </a:p>
          <a:p>
            <a:pPr marL="0" indent="0">
              <a:buNone/>
            </a:pPr>
            <a:endParaRPr lang="en-US" sz="1600">
              <a:highlight>
                <a:srgbClr val="000000"/>
              </a:highlight>
            </a:endParaRPr>
          </a:p>
          <a:p>
            <a:pPr marL="0" indent="0">
              <a:buNone/>
            </a:pPr>
            <a:endParaRPr lang="en-US" sz="1600">
              <a:highlight>
                <a:srgbClr val="000000"/>
              </a:highlight>
            </a:endParaRPr>
          </a:p>
          <a:p>
            <a:pPr marL="0" indent="0">
              <a:buNone/>
            </a:pPr>
            <a:endParaRPr lang="en-US" sz="1600">
              <a:highlight>
                <a:srgbClr val="000000"/>
              </a:highlight>
            </a:endParaRPr>
          </a:p>
          <a:p>
            <a:pPr marL="0" indent="0">
              <a:buNone/>
            </a:pPr>
            <a:endParaRPr lang="en-US" sz="1400">
              <a:highlight>
                <a:srgbClr val="000000"/>
              </a:highlight>
              <a:ea typeface="Roboto Light"/>
            </a:endParaRPr>
          </a:p>
          <a:p>
            <a:pPr marL="0" indent="0">
              <a:buNone/>
            </a:pPr>
            <a:r>
              <a:rPr lang="en-US" sz="1400">
                <a:highlight>
                  <a:srgbClr val="000000"/>
                </a:highlight>
                <a:ea typeface="Roboto Light"/>
              </a:rPr>
              <a:t>Does the digital experience insights survey look representative of your total learners/students? </a:t>
            </a:r>
            <a:endParaRPr lang="en-US" sz="1400">
              <a:highlight>
                <a:srgbClr val="000000"/>
              </a:highlight>
              <a:cs typeface="Arial"/>
            </a:endParaRPr>
          </a:p>
          <a:p>
            <a:pPr marL="0" indent="0">
              <a:buNone/>
            </a:pPr>
            <a:r>
              <a:rPr lang="en-US" sz="1400">
                <a:highlight>
                  <a:srgbClr val="000000"/>
                </a:highlight>
                <a:ea typeface="Roboto Light"/>
              </a:rPr>
              <a:t>Where relevant, you can copy and paste the table above to create other breakdowns by ethnicity (Q7), age (Q3), number of years studied at organisation (Q1), level of study (Q2) and/or have an impairment/health condition or learning difference (Q8).</a:t>
            </a:r>
            <a:endParaRPr lang="en-US" sz="1400">
              <a:highlight>
                <a:srgbClr val="000000"/>
              </a:highlight>
              <a:ea typeface="Roboto Light"/>
              <a:cs typeface="Arial"/>
            </a:endParaRPr>
          </a:p>
          <a:p>
            <a:pPr marL="0" indent="0">
              <a:buNone/>
            </a:pPr>
            <a:endParaRPr lang="en-US" sz="1600">
              <a:highlight>
                <a:srgbClr val="000000"/>
              </a:highlight>
            </a:endParaRPr>
          </a:p>
        </p:txBody>
      </p:sp>
      <p:sp>
        <p:nvSpPr>
          <p:cNvPr id="2" name="Title 1">
            <a:extLst>
              <a:ext uri="{FF2B5EF4-FFF2-40B4-BE49-F238E27FC236}">
                <a16:creationId xmlns:a16="http://schemas.microsoft.com/office/drawing/2014/main" id="{72A83C8E-6372-4CE6-88BE-63E8B8922537}"/>
              </a:ext>
            </a:extLst>
          </p:cNvPr>
          <p:cNvSpPr>
            <a:spLocks noGrp="1"/>
          </p:cNvSpPr>
          <p:nvPr>
            <p:ph type="title"/>
          </p:nvPr>
        </p:nvSpPr>
        <p:spPr>
          <a:xfrm>
            <a:off x="358774" y="142808"/>
            <a:ext cx="6518277" cy="341572"/>
          </a:xfrm>
        </p:spPr>
        <p:txBody>
          <a:bodyPr/>
          <a:lstStyle/>
          <a:p>
            <a:r>
              <a:rPr lang="en-US"/>
              <a:t>Our survey sample</a:t>
            </a:r>
            <a:endParaRPr lang="en-GB"/>
          </a:p>
        </p:txBody>
      </p:sp>
    </p:spTree>
    <p:extLst>
      <p:ext uri="{BB962C8B-B14F-4D97-AF65-F5344CB8AC3E}">
        <p14:creationId xmlns:p14="http://schemas.microsoft.com/office/powerpoint/2010/main" val="76531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2881E365-A44A-47DD-9EF7-D6CCDBF92C80}"/>
              </a:ext>
            </a:extLst>
          </p:cNvPr>
          <p:cNvSpPr txBox="1"/>
          <p:nvPr/>
        </p:nvSpPr>
        <p:spPr>
          <a:xfrm flipH="1">
            <a:off x="6145619" y="2680"/>
            <a:ext cx="2998379"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9.">
            <a:extLst>
              <a:ext uri="{FF2B5EF4-FFF2-40B4-BE49-F238E27FC236}">
                <a16:creationId xmlns:a16="http://schemas.microsoft.com/office/drawing/2014/main" id="{BBA51B53-822A-4B90-A45D-EFD71564C2EF}"/>
              </a:ext>
            </a:extLst>
          </p:cNvPr>
          <p:cNvGraphicFramePr>
            <a:graphicFrameLocks/>
          </p:cNvGraphicFramePr>
          <p:nvPr>
            <p:extLst>
              <p:ext uri="{D42A27DB-BD31-4B8C-83A1-F6EECF244321}">
                <p14:modId xmlns:p14="http://schemas.microsoft.com/office/powerpoint/2010/main" val="2990974664"/>
              </p:ext>
            </p:extLst>
          </p:nvPr>
        </p:nvGraphicFramePr>
        <p:xfrm>
          <a:off x="358775" y="1613493"/>
          <a:ext cx="8426450" cy="3234732"/>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358775" y="884640"/>
            <a:ext cx="8389440" cy="728853"/>
          </a:xfrm>
        </p:spPr>
        <p:txBody>
          <a:bodyPr/>
          <a:lstStyle/>
          <a:p>
            <a:pPr marL="0" indent="0">
              <a:buNone/>
            </a:pPr>
            <a:r>
              <a:rPr lang="en-US" sz="1600" b="1">
                <a:highlight>
                  <a:srgbClr val="000000"/>
                </a:highlight>
              </a:rPr>
              <a:t>(Q9)</a:t>
            </a:r>
            <a:r>
              <a:rPr lang="en-US" sz="1600" b="1"/>
              <a:t>. </a:t>
            </a:r>
          </a:p>
          <a:p>
            <a:pPr marL="0" indent="0">
              <a:buNone/>
            </a:pPr>
            <a:r>
              <a:rPr lang="en-US" sz="1600">
                <a:highlight>
                  <a:srgbClr val="000000"/>
                </a:highlight>
              </a:rPr>
              <a:t>[Add any insights from the data here]</a:t>
            </a:r>
          </a:p>
          <a:p>
            <a:pPr marL="0" indent="0">
              <a:buNone/>
            </a:pPr>
            <a:endParaRPr lang="en-GB" sz="1600"/>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358775" y="339725"/>
            <a:ext cx="5557530" cy="341572"/>
          </a:xfrm>
        </p:spPr>
        <p:txBody>
          <a:bodyPr/>
          <a:lstStyle/>
          <a:p>
            <a:r>
              <a:rPr lang="en-US"/>
              <a:t>T1: Nationality and studying status</a:t>
            </a:r>
            <a:endParaRPr lang="en-GB"/>
          </a:p>
        </p:txBody>
      </p:sp>
    </p:spTree>
    <p:extLst>
      <p:ext uri="{BB962C8B-B14F-4D97-AF65-F5344CB8AC3E}">
        <p14:creationId xmlns:p14="http://schemas.microsoft.com/office/powerpoint/2010/main" val="217364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F9638ABC-7ECB-4A33-BF46-0A8863DD0D74}"/>
              </a:ext>
            </a:extLst>
          </p:cNvPr>
          <p:cNvSpPr txBox="1"/>
          <p:nvPr/>
        </p:nvSpPr>
        <p:spPr>
          <a:xfrm flipH="1">
            <a:off x="6103088" y="2680"/>
            <a:ext cx="3040910"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5" name="Chart 4" descr="Example of bar chart showing responses to question 19.">
            <a:extLst>
              <a:ext uri="{FF2B5EF4-FFF2-40B4-BE49-F238E27FC236}">
                <a16:creationId xmlns:a16="http://schemas.microsoft.com/office/drawing/2014/main" id="{B5DA0F36-F249-4989-83D5-7E8BAE9642C2}"/>
              </a:ext>
            </a:extLst>
          </p:cNvPr>
          <p:cNvGraphicFramePr>
            <a:graphicFrameLocks/>
          </p:cNvGraphicFramePr>
          <p:nvPr>
            <p:extLst>
              <p:ext uri="{D42A27DB-BD31-4B8C-83A1-F6EECF244321}">
                <p14:modId xmlns:p14="http://schemas.microsoft.com/office/powerpoint/2010/main" val="2130215154"/>
              </p:ext>
            </p:extLst>
          </p:nvPr>
        </p:nvGraphicFramePr>
        <p:xfrm>
          <a:off x="358774" y="1509823"/>
          <a:ext cx="8196891" cy="3440312"/>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B747660D-21F0-45AC-856F-F9E0DFEC0BB7}"/>
              </a:ext>
            </a:extLst>
          </p:cNvPr>
          <p:cNvSpPr>
            <a:spLocks noGrp="1"/>
          </p:cNvSpPr>
          <p:nvPr>
            <p:ph idx="1"/>
          </p:nvPr>
        </p:nvSpPr>
        <p:spPr>
          <a:xfrm>
            <a:off x="358774" y="876664"/>
            <a:ext cx="8196891" cy="633160"/>
          </a:xfrm>
        </p:spPr>
        <p:txBody>
          <a:bodyPr lIns="0" tIns="0" rIns="0" bIns="0" anchor="t"/>
          <a:lstStyle/>
          <a:p>
            <a:pPr marL="0" indent="0">
              <a:buNone/>
            </a:pPr>
            <a:r>
              <a:rPr lang="en-US" sz="1600" b="1">
                <a:highlight>
                  <a:srgbClr val="000000"/>
                </a:highlight>
                <a:ea typeface="Roboto Light"/>
              </a:rPr>
              <a:t>(Q19).</a:t>
            </a:r>
            <a:r>
              <a:rPr lang="en-US" sz="1600" b="1">
                <a:ea typeface="Roboto Light"/>
              </a:rPr>
              <a:t> </a:t>
            </a:r>
            <a:r>
              <a:rPr lang="en-US" sz="1600">
                <a:ea typeface="Roboto Light"/>
              </a:rPr>
              <a:t>Learners/students were asked, </a:t>
            </a:r>
            <a:r>
              <a:rPr lang="en-GB" sz="1600">
                <a:ea typeface="Roboto Light"/>
              </a:rPr>
              <a:t>which of these devices they regularly used for learning </a:t>
            </a:r>
            <a:r>
              <a:rPr lang="en-US" sz="1600">
                <a:ea typeface="Roboto Light"/>
              </a:rPr>
              <a:t>(they could tick all that applied).</a:t>
            </a:r>
            <a:endParaRPr lang="en-US">
              <a:ea typeface="Roboto Light"/>
            </a:endParaRPr>
          </a:p>
        </p:txBody>
      </p:sp>
      <p:sp>
        <p:nvSpPr>
          <p:cNvPr id="2" name="Title 1">
            <a:extLst>
              <a:ext uri="{FF2B5EF4-FFF2-40B4-BE49-F238E27FC236}">
                <a16:creationId xmlns:a16="http://schemas.microsoft.com/office/drawing/2014/main" id="{B9C1EE79-A8B9-434B-98C6-E0FE8B0D8DAD}"/>
              </a:ext>
            </a:extLst>
          </p:cNvPr>
          <p:cNvSpPr>
            <a:spLocks noGrp="1"/>
          </p:cNvSpPr>
          <p:nvPr>
            <p:ph type="title"/>
          </p:nvPr>
        </p:nvSpPr>
        <p:spPr/>
        <p:txBody>
          <a:bodyPr/>
          <a:lstStyle/>
          <a:p>
            <a:r>
              <a:rPr lang="en-US"/>
              <a:t>T1: </a:t>
            </a:r>
            <a:r>
              <a:rPr lang="en-GB"/>
              <a:t>Devices used regularly for learning</a:t>
            </a:r>
          </a:p>
        </p:txBody>
      </p:sp>
    </p:spTree>
    <p:extLst>
      <p:ext uri="{BB962C8B-B14F-4D97-AF65-F5344CB8AC3E}">
        <p14:creationId xmlns:p14="http://schemas.microsoft.com/office/powerpoint/2010/main" val="429271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02BBC2-42D9-46DF-8077-2C00275BA627}"/>
              </a:ext>
            </a:extLst>
          </p:cNvPr>
          <p:cNvSpPr>
            <a:spLocks noGrp="1"/>
          </p:cNvSpPr>
          <p:nvPr>
            <p:ph type="title"/>
          </p:nvPr>
        </p:nvSpPr>
        <p:spPr/>
        <p:txBody>
          <a:bodyPr/>
          <a:lstStyle/>
          <a:p>
            <a:r>
              <a:rPr lang="en-US"/>
              <a:t>Theme two (T2)</a:t>
            </a:r>
            <a:endParaRPr lang="en-GB"/>
          </a:p>
        </p:txBody>
      </p:sp>
      <p:sp>
        <p:nvSpPr>
          <p:cNvPr id="8" name="Text Placeholder 7">
            <a:extLst>
              <a:ext uri="{FF2B5EF4-FFF2-40B4-BE49-F238E27FC236}">
                <a16:creationId xmlns:a16="http://schemas.microsoft.com/office/drawing/2014/main" id="{6CD16779-2F55-42DB-A916-536A3CF8B122}"/>
              </a:ext>
            </a:extLst>
          </p:cNvPr>
          <p:cNvSpPr>
            <a:spLocks noGrp="1"/>
          </p:cNvSpPr>
          <p:nvPr>
            <p:ph type="body" idx="13"/>
          </p:nvPr>
        </p:nvSpPr>
        <p:spPr/>
        <p:txBody>
          <a:bodyPr/>
          <a:lstStyle/>
          <a:p>
            <a:r>
              <a:rPr lang="en-US"/>
              <a:t>Technology at your organisation</a:t>
            </a:r>
            <a:endParaRPr lang="en-GB"/>
          </a:p>
        </p:txBody>
      </p:sp>
    </p:spTree>
    <p:extLst>
      <p:ext uri="{BB962C8B-B14F-4D97-AF65-F5344CB8AC3E}">
        <p14:creationId xmlns:p14="http://schemas.microsoft.com/office/powerpoint/2010/main" val="308989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3C8E-6372-4CE6-88BE-63E8B8922537}"/>
              </a:ext>
            </a:extLst>
          </p:cNvPr>
          <p:cNvSpPr>
            <a:spLocks noGrp="1"/>
          </p:cNvSpPr>
          <p:nvPr>
            <p:ph type="title"/>
          </p:nvPr>
        </p:nvSpPr>
        <p:spPr/>
        <p:txBody>
          <a:bodyPr/>
          <a:lstStyle/>
          <a:p>
            <a:r>
              <a:rPr lang="en-US"/>
              <a:t>T2: Digital platforms and services at your organisation</a:t>
            </a:r>
            <a:endParaRPr lang="en-GB"/>
          </a:p>
        </p:txBody>
      </p:sp>
      <p:sp>
        <p:nvSpPr>
          <p:cNvPr id="6" name="Content Placeholder 5">
            <a:extLst>
              <a:ext uri="{FF2B5EF4-FFF2-40B4-BE49-F238E27FC236}">
                <a16:creationId xmlns:a16="http://schemas.microsoft.com/office/drawing/2014/main" id="{0DF107C5-DE13-461A-B545-F872154370C4}"/>
              </a:ext>
            </a:extLst>
          </p:cNvPr>
          <p:cNvSpPr>
            <a:spLocks noGrp="1"/>
          </p:cNvSpPr>
          <p:nvPr>
            <p:ph idx="1"/>
          </p:nvPr>
        </p:nvSpPr>
        <p:spPr>
          <a:xfrm>
            <a:off x="358774" y="1623231"/>
            <a:ext cx="5406551" cy="2478136"/>
          </a:xfrm>
        </p:spPr>
        <p:txBody>
          <a:bodyPr/>
          <a:lstStyle/>
          <a:p>
            <a:pPr marL="177800" indent="-177800"/>
            <a:r>
              <a:rPr lang="en-US" sz="1600" b="1">
                <a:highlight>
                  <a:srgbClr val="000000"/>
                </a:highlight>
              </a:rPr>
              <a:t>(Q28a)</a:t>
            </a:r>
            <a:r>
              <a:rPr lang="en-US" sz="1600" b="1"/>
              <a:t>. </a:t>
            </a:r>
            <a:r>
              <a:rPr lang="en-US" sz="1600">
                <a:highlight>
                  <a:srgbClr val="000000"/>
                </a:highlight>
              </a:rPr>
              <a:t>XX%</a:t>
            </a:r>
            <a:r>
              <a:rPr lang="en-US" sz="1600"/>
              <a:t> agreed we supported them to use their own devices</a:t>
            </a:r>
          </a:p>
          <a:p>
            <a:pPr marL="177800" indent="-177800"/>
            <a:r>
              <a:rPr lang="en-US" sz="1600" b="1">
                <a:highlight>
                  <a:srgbClr val="000000"/>
                </a:highlight>
              </a:rPr>
              <a:t>(Q28b)</a:t>
            </a:r>
            <a:r>
              <a:rPr lang="en-US" sz="1600" b="1"/>
              <a:t>. </a:t>
            </a:r>
            <a:r>
              <a:rPr lang="en-US" sz="1600">
                <a:highlight>
                  <a:srgbClr val="000000"/>
                </a:highlight>
              </a:rPr>
              <a:t>XX%</a:t>
            </a:r>
            <a:r>
              <a:rPr lang="en-US" sz="1600"/>
              <a:t> </a:t>
            </a:r>
            <a:r>
              <a:rPr lang="en-GB" sz="1600"/>
              <a:t>agreed we supported them to access online platforms and services off campus</a:t>
            </a:r>
          </a:p>
          <a:p>
            <a:pPr marL="177800" indent="-177800"/>
            <a:r>
              <a:rPr lang="en-US" sz="1600" b="1">
                <a:highlight>
                  <a:srgbClr val="000000"/>
                </a:highlight>
              </a:rPr>
              <a:t>(Q28c)</a:t>
            </a:r>
            <a:r>
              <a:rPr lang="en-US" sz="1600" b="1"/>
              <a:t>. </a:t>
            </a:r>
            <a:r>
              <a:rPr lang="en-US" sz="1600">
                <a:highlight>
                  <a:srgbClr val="000000"/>
                </a:highlight>
              </a:rPr>
              <a:t>XX%</a:t>
            </a:r>
            <a:r>
              <a:rPr lang="en-US" sz="1600"/>
              <a:t> agreed we communicated effectively online, eg messaging, notifications</a:t>
            </a:r>
          </a:p>
          <a:p>
            <a:pPr marL="0" indent="0">
              <a:buNone/>
            </a:pPr>
            <a:endParaRPr lang="en-US" sz="1600"/>
          </a:p>
        </p:txBody>
      </p:sp>
      <p:pic>
        <p:nvPicPr>
          <p:cNvPr id="7" name="Graphic 6">
            <a:extLst>
              <a:ext uri="{FF2B5EF4-FFF2-40B4-BE49-F238E27FC236}">
                <a16:creationId xmlns:a16="http://schemas.microsoft.com/office/drawing/2014/main" id="{D4317FC4-56AC-4F8C-A997-5A39570825A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5326" y="1424699"/>
            <a:ext cx="2676668" cy="2676668"/>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93498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3C8E-6372-4CE6-88BE-63E8B8922537}"/>
              </a:ext>
            </a:extLst>
          </p:cNvPr>
          <p:cNvSpPr>
            <a:spLocks noGrp="1"/>
          </p:cNvSpPr>
          <p:nvPr>
            <p:ph type="title"/>
          </p:nvPr>
        </p:nvSpPr>
        <p:spPr/>
        <p:txBody>
          <a:bodyPr/>
          <a:lstStyle/>
          <a:p>
            <a:r>
              <a:rPr lang="en-US"/>
              <a:t>T2: How data is collected and used</a:t>
            </a:r>
            <a:endParaRPr lang="en-GB"/>
          </a:p>
        </p:txBody>
      </p:sp>
      <p:sp>
        <p:nvSpPr>
          <p:cNvPr id="6" name="Content Placeholder 5">
            <a:extLst>
              <a:ext uri="{FF2B5EF4-FFF2-40B4-BE49-F238E27FC236}">
                <a16:creationId xmlns:a16="http://schemas.microsoft.com/office/drawing/2014/main" id="{0DF107C5-DE13-461A-B545-F872154370C4}"/>
              </a:ext>
            </a:extLst>
          </p:cNvPr>
          <p:cNvSpPr>
            <a:spLocks noGrp="1"/>
          </p:cNvSpPr>
          <p:nvPr>
            <p:ph idx="1"/>
          </p:nvPr>
        </p:nvSpPr>
        <p:spPr>
          <a:xfrm>
            <a:off x="358774" y="1623231"/>
            <a:ext cx="5406551" cy="2478136"/>
          </a:xfrm>
        </p:spPr>
        <p:txBody>
          <a:bodyPr/>
          <a:lstStyle/>
          <a:p>
            <a:pPr marL="177800" indent="-177800"/>
            <a:r>
              <a:rPr lang="en-US" sz="1600" b="1">
                <a:highlight>
                  <a:srgbClr val="000000"/>
                </a:highlight>
              </a:rPr>
              <a:t>(Q29a)</a:t>
            </a:r>
            <a:r>
              <a:rPr lang="en-US" sz="1600" b="1"/>
              <a:t>. </a:t>
            </a:r>
            <a:r>
              <a:rPr lang="en-US" sz="1600">
                <a:highlight>
                  <a:srgbClr val="000000"/>
                </a:highlight>
              </a:rPr>
              <a:t>XX%</a:t>
            </a:r>
            <a:r>
              <a:rPr lang="en-US" sz="1600"/>
              <a:t> agreed they understood how we collected and used their data</a:t>
            </a:r>
          </a:p>
          <a:p>
            <a:pPr marL="177800" indent="-177800"/>
            <a:r>
              <a:rPr lang="en-US" sz="1600" b="1">
                <a:highlight>
                  <a:srgbClr val="000000"/>
                </a:highlight>
              </a:rPr>
              <a:t>(Q29b)</a:t>
            </a:r>
            <a:r>
              <a:rPr lang="en-US" sz="1600" b="1"/>
              <a:t>. </a:t>
            </a:r>
            <a:r>
              <a:rPr lang="en-US" sz="1600">
                <a:highlight>
                  <a:srgbClr val="000000"/>
                </a:highlight>
              </a:rPr>
              <a:t>XX%</a:t>
            </a:r>
            <a:r>
              <a:rPr lang="en-US" sz="1600"/>
              <a:t> </a:t>
            </a:r>
            <a:r>
              <a:rPr lang="en-GB" sz="1600"/>
              <a:t>agreed they are comfortable with how their data is collected and used</a:t>
            </a:r>
          </a:p>
          <a:p>
            <a:pPr marL="0" indent="0">
              <a:buNone/>
            </a:pPr>
            <a:endParaRPr lang="en-US" sz="1600"/>
          </a:p>
        </p:txBody>
      </p:sp>
      <p:pic>
        <p:nvPicPr>
          <p:cNvPr id="7" name="Graphic 6">
            <a:extLst>
              <a:ext uri="{FF2B5EF4-FFF2-40B4-BE49-F238E27FC236}">
                <a16:creationId xmlns:a16="http://schemas.microsoft.com/office/drawing/2014/main" id="{D4317FC4-56AC-4F8C-A997-5A39570825A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5326" y="1424699"/>
            <a:ext cx="2676668" cy="2676668"/>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20060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3C8E-6372-4CE6-88BE-63E8B8922537}"/>
              </a:ext>
            </a:extLst>
          </p:cNvPr>
          <p:cNvSpPr>
            <a:spLocks noGrp="1"/>
          </p:cNvSpPr>
          <p:nvPr>
            <p:ph type="title"/>
          </p:nvPr>
        </p:nvSpPr>
        <p:spPr>
          <a:xfrm>
            <a:off x="358774" y="339725"/>
            <a:ext cx="8005998" cy="341572"/>
          </a:xfrm>
        </p:spPr>
        <p:txBody>
          <a:bodyPr/>
          <a:lstStyle/>
          <a:p>
            <a:r>
              <a:rPr lang="en-US"/>
              <a:t>T2: Digital tool or app really useful for learning</a:t>
            </a:r>
            <a:endParaRPr lang="en-GB"/>
          </a:p>
        </p:txBody>
      </p:sp>
      <p:sp>
        <p:nvSpPr>
          <p:cNvPr id="7" name="Content Placeholder 5">
            <a:extLst>
              <a:ext uri="{FF2B5EF4-FFF2-40B4-BE49-F238E27FC236}">
                <a16:creationId xmlns:a16="http://schemas.microsoft.com/office/drawing/2014/main" id="{D2EDA545-53ED-4049-B371-F69646DF32DD}"/>
              </a:ext>
            </a:extLst>
          </p:cNvPr>
          <p:cNvSpPr>
            <a:spLocks noGrp="1"/>
          </p:cNvSpPr>
          <p:nvPr>
            <p:ph idx="1"/>
          </p:nvPr>
        </p:nvSpPr>
        <p:spPr>
          <a:xfrm>
            <a:off x="255589" y="1065214"/>
            <a:ext cx="5326346" cy="2282286"/>
          </a:xfrm>
        </p:spPr>
        <p:txBody>
          <a:bodyPr/>
          <a:lstStyle/>
          <a:p>
            <a:pPr marL="0" indent="0">
              <a:buNone/>
            </a:pPr>
            <a:r>
              <a:rPr lang="en-US" sz="1600" b="1">
                <a:highlight>
                  <a:srgbClr val="000000"/>
                </a:highlight>
              </a:rPr>
              <a:t>(Q30)</a:t>
            </a:r>
            <a:r>
              <a:rPr lang="en-US" sz="1600" b="1"/>
              <a:t>. </a:t>
            </a:r>
            <a:r>
              <a:rPr lang="en-US" sz="1600"/>
              <a:t>Learners/students were asked </a:t>
            </a:r>
            <a:r>
              <a:rPr lang="en-GB" sz="1600"/>
              <a:t>to give an example of a digital tool or app they found really useful for learning.</a:t>
            </a:r>
            <a:endParaRPr lang="en-US" sz="1600"/>
          </a:p>
          <a:p>
            <a:pPr marL="0" indent="0">
              <a:buNone/>
            </a:pPr>
            <a:r>
              <a:rPr lang="en-US" sz="1600"/>
              <a:t>This was a free text question, which we </a:t>
            </a:r>
            <a:r>
              <a:rPr lang="en-US" sz="1600" err="1"/>
              <a:t>analysed</a:t>
            </a:r>
            <a:r>
              <a:rPr lang="en-US" sz="1600"/>
              <a:t> for themes.</a:t>
            </a:r>
          </a:p>
          <a:p>
            <a:pPr marL="0" indent="0">
              <a:buNone/>
            </a:pPr>
            <a:r>
              <a:rPr lang="en-US" sz="1600"/>
              <a:t>Common themes included: </a:t>
            </a:r>
          </a:p>
          <a:p>
            <a:pPr marL="361950" lvl="1" indent="-271463"/>
            <a:r>
              <a:rPr lang="en-US" sz="1600">
                <a:highlight>
                  <a:srgbClr val="000000"/>
                </a:highlight>
              </a:rPr>
              <a:t>XX% of learners/students that commented mentioned this…</a:t>
            </a:r>
          </a:p>
          <a:p>
            <a:pPr marL="361950" lvl="1" indent="-271463"/>
            <a:r>
              <a:rPr lang="en-US" sz="1600">
                <a:highlight>
                  <a:srgbClr val="000000"/>
                </a:highlight>
              </a:rPr>
              <a:t>XX% of learners/students that commented mentioned this…</a:t>
            </a:r>
          </a:p>
          <a:p>
            <a:endParaRPr lang="en-GB" sz="1600"/>
          </a:p>
        </p:txBody>
      </p:sp>
      <p:sp>
        <p:nvSpPr>
          <p:cNvPr id="8" name="TextBox 7">
            <a:extLst>
              <a:ext uri="{FF2B5EF4-FFF2-40B4-BE49-F238E27FC236}">
                <a16:creationId xmlns:a16="http://schemas.microsoft.com/office/drawing/2014/main" id="{AC3C9784-2753-4D24-80B0-BFB608E94472}"/>
              </a:ext>
            </a:extLst>
          </p:cNvPr>
          <p:cNvSpPr txBox="1"/>
          <p:nvPr/>
        </p:nvSpPr>
        <p:spPr>
          <a:xfrm>
            <a:off x="358774" y="3857362"/>
            <a:ext cx="5986367" cy="1161857"/>
          </a:xfrm>
          <a:prstGeom prst="rect">
            <a:avLst/>
          </a:prstGeom>
          <a:noFill/>
        </p:spPr>
        <p:txBody>
          <a:bodyPr wrap="square" rtlCol="0">
            <a:spAutoFit/>
          </a:bodyPr>
          <a:lstStyle/>
          <a:p>
            <a:r>
              <a:rPr lang="en-US" sz="1400">
                <a:solidFill>
                  <a:schemeClr val="bg1"/>
                </a:solidFill>
                <a:highlight>
                  <a:srgbClr val="000000"/>
                </a:highlight>
              </a:rPr>
              <a:t>[Download your free text data via Jisc online surveys ‘</a:t>
            </a:r>
            <a:r>
              <a:rPr lang="en-US" sz="1400" err="1">
                <a:solidFill>
                  <a:schemeClr val="bg1"/>
                </a:solidFill>
                <a:highlight>
                  <a:srgbClr val="000000"/>
                </a:highlight>
              </a:rPr>
              <a:t>analyse</a:t>
            </a:r>
            <a:r>
              <a:rPr lang="en-US" sz="1400">
                <a:solidFill>
                  <a:schemeClr val="bg1"/>
                </a:solidFill>
                <a:highlight>
                  <a:srgbClr val="000000"/>
                </a:highlight>
              </a:rPr>
              <a:t>’ area, open in Word or Excel, read the feedback and try to group into themes (see accompanying Excel sheet to carry out grouping </a:t>
            </a:r>
            <a:r>
              <a:rPr lang="en-US" sz="1400">
                <a:solidFill>
                  <a:schemeClr val="bg1"/>
                </a:solidFill>
                <a:highlight>
                  <a:srgbClr val="000000"/>
                </a:highlight>
                <a:hlinkClick r:id="rId2">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 Also, the guide to analysing your qualitative data can be found </a:t>
            </a:r>
            <a:r>
              <a:rPr lang="en-US" sz="1400">
                <a:solidFill>
                  <a:schemeClr val="bg1"/>
                </a:solidFill>
                <a:highlight>
                  <a:srgbClr val="000000"/>
                </a:highlight>
                <a:hlinkClick r:id="rId3">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a:t>
            </a:r>
          </a:p>
          <a:p>
            <a:endParaRPr lang="en-GB">
              <a:solidFill>
                <a:schemeClr val="bg1"/>
              </a:solidFill>
            </a:endParaRPr>
          </a:p>
        </p:txBody>
      </p:sp>
      <p:pic>
        <p:nvPicPr>
          <p:cNvPr id="4" name="Graphic 3">
            <a:extLst>
              <a:ext uri="{FF2B5EF4-FFF2-40B4-BE49-F238E27FC236}">
                <a16:creationId xmlns:a16="http://schemas.microsoft.com/office/drawing/2014/main" id="{184702C5-3FB6-43F4-998B-5A83B0FB049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5235" y="1369442"/>
            <a:ext cx="2404616" cy="24046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040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Example of bar chart showing responses to question 31.">
            <a:extLst>
              <a:ext uri="{FF2B5EF4-FFF2-40B4-BE49-F238E27FC236}">
                <a16:creationId xmlns:a16="http://schemas.microsoft.com/office/drawing/2014/main" id="{DFEE8C74-7138-4BC7-A7FD-683E925BF346}"/>
              </a:ext>
            </a:extLst>
          </p:cNvPr>
          <p:cNvGraphicFramePr>
            <a:graphicFrameLocks/>
          </p:cNvGraphicFramePr>
          <p:nvPr>
            <p:extLst>
              <p:ext uri="{D42A27DB-BD31-4B8C-83A1-F6EECF244321}">
                <p14:modId xmlns:p14="http://schemas.microsoft.com/office/powerpoint/2010/main" val="330711310"/>
              </p:ext>
            </p:extLst>
          </p:nvPr>
        </p:nvGraphicFramePr>
        <p:xfrm>
          <a:off x="276526" y="2140688"/>
          <a:ext cx="8165646" cy="29201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845C9E0B-3A2E-4D23-A05C-7BFB86765EDC}"/>
              </a:ext>
            </a:extLst>
          </p:cNvPr>
          <p:cNvSpPr txBox="1"/>
          <p:nvPr/>
        </p:nvSpPr>
        <p:spPr>
          <a:xfrm flipH="1">
            <a:off x="6159795" y="2680"/>
            <a:ext cx="2984203"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358775" y="1181463"/>
            <a:ext cx="8296048" cy="1026564"/>
          </a:xfrm>
        </p:spPr>
        <p:txBody>
          <a:bodyPr/>
          <a:lstStyle/>
          <a:p>
            <a:pPr marL="0" indent="0">
              <a:buNone/>
            </a:pPr>
            <a:r>
              <a:rPr lang="en-US" sz="1600" b="1">
                <a:highlight>
                  <a:srgbClr val="000000"/>
                </a:highlight>
              </a:rPr>
              <a:t>(Q31)</a:t>
            </a:r>
            <a:r>
              <a:rPr lang="en-US" sz="1600" b="1"/>
              <a:t>. </a:t>
            </a:r>
            <a:r>
              <a:rPr lang="en-US" sz="1600"/>
              <a:t>Learners/students were asked to provide an overall rating</a:t>
            </a:r>
            <a:r>
              <a:rPr lang="en-GB" sz="1600"/>
              <a:t> for the quality of the digital learning environment. </a:t>
            </a:r>
            <a:r>
              <a:rPr lang="en-US" sz="1600">
                <a:highlight>
                  <a:srgbClr val="000000"/>
                </a:highlight>
              </a:rPr>
              <a:t>XX%</a:t>
            </a:r>
            <a:r>
              <a:rPr lang="en-US" sz="1600"/>
              <a:t> rated us as good or above.</a:t>
            </a:r>
          </a:p>
          <a:p>
            <a:pPr marL="177800" indent="-177800"/>
            <a:r>
              <a:rPr lang="en-US" sz="1600">
                <a:highlight>
                  <a:srgbClr val="000000"/>
                </a:highlight>
              </a:rPr>
              <a:t>[Add any insights from the data here]</a:t>
            </a:r>
          </a:p>
          <a:p>
            <a:pPr marL="0" indent="0">
              <a:buNone/>
            </a:pPr>
            <a:endParaRPr lang="en-GB" sz="1600"/>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358775" y="339725"/>
            <a:ext cx="5557530" cy="341572"/>
          </a:xfrm>
        </p:spPr>
        <p:txBody>
          <a:bodyPr/>
          <a:lstStyle/>
          <a:p>
            <a:r>
              <a:rPr lang="en-US"/>
              <a:t>T2: Overall quality of the digital learning environment</a:t>
            </a:r>
            <a:endParaRPr lang="en-GB"/>
          </a:p>
        </p:txBody>
      </p:sp>
    </p:spTree>
    <p:extLst>
      <p:ext uri="{BB962C8B-B14F-4D97-AF65-F5344CB8AC3E}">
        <p14:creationId xmlns:p14="http://schemas.microsoft.com/office/powerpoint/2010/main" val="88119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2881E365-A44A-47DD-9EF7-D6CCDBF92C80}"/>
              </a:ext>
            </a:extLst>
          </p:cNvPr>
          <p:cNvSpPr txBox="1"/>
          <p:nvPr/>
        </p:nvSpPr>
        <p:spPr>
          <a:xfrm flipH="1">
            <a:off x="6145619" y="2680"/>
            <a:ext cx="2998379"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32.">
            <a:extLst>
              <a:ext uri="{FF2B5EF4-FFF2-40B4-BE49-F238E27FC236}">
                <a16:creationId xmlns:a16="http://schemas.microsoft.com/office/drawing/2014/main" id="{BBA51B53-822A-4B90-A45D-EFD71564C2EF}"/>
              </a:ext>
            </a:extLst>
          </p:cNvPr>
          <p:cNvGraphicFramePr>
            <a:graphicFrameLocks/>
          </p:cNvGraphicFramePr>
          <p:nvPr>
            <p:extLst>
              <p:ext uri="{D42A27DB-BD31-4B8C-83A1-F6EECF244321}">
                <p14:modId xmlns:p14="http://schemas.microsoft.com/office/powerpoint/2010/main" val="3313536624"/>
              </p:ext>
            </p:extLst>
          </p:nvPr>
        </p:nvGraphicFramePr>
        <p:xfrm>
          <a:off x="358775" y="1613493"/>
          <a:ext cx="8426450" cy="3234732"/>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358775" y="705715"/>
            <a:ext cx="8389440" cy="728853"/>
          </a:xfrm>
        </p:spPr>
        <p:txBody>
          <a:bodyPr/>
          <a:lstStyle/>
          <a:p>
            <a:pPr marL="0" indent="0">
              <a:buNone/>
            </a:pPr>
            <a:r>
              <a:rPr lang="en-US" sz="1600" b="1">
                <a:highlight>
                  <a:srgbClr val="000000"/>
                </a:highlight>
              </a:rPr>
              <a:t>(Q32)</a:t>
            </a:r>
            <a:r>
              <a:rPr lang="en-US" sz="1600" b="1"/>
              <a:t>. </a:t>
            </a:r>
            <a:r>
              <a:rPr lang="en-US" sz="1600"/>
              <a:t>Learners/students were asked w</a:t>
            </a:r>
            <a:r>
              <a:rPr lang="en-GB" sz="1600"/>
              <a:t>hat they would prefer us to invest in if funds were available?</a:t>
            </a:r>
            <a:endParaRPr lang="en-US" sz="1600"/>
          </a:p>
          <a:p>
            <a:pPr marL="177800" indent="-177800"/>
            <a:r>
              <a:rPr lang="en-US" sz="1600">
                <a:highlight>
                  <a:srgbClr val="000000"/>
                </a:highlight>
              </a:rPr>
              <a:t>[Add any insights from the data here]</a:t>
            </a:r>
          </a:p>
          <a:p>
            <a:pPr marL="0" indent="0">
              <a:buNone/>
            </a:pPr>
            <a:r>
              <a:rPr lang="en-GB" sz="1600"/>
              <a:t> </a:t>
            </a:r>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358775" y="185218"/>
            <a:ext cx="5557530" cy="341572"/>
          </a:xfrm>
        </p:spPr>
        <p:txBody>
          <a:bodyPr/>
          <a:lstStyle/>
          <a:p>
            <a:r>
              <a:rPr lang="en-US"/>
              <a:t>T2: Prefer us to invest in</a:t>
            </a:r>
            <a:endParaRPr lang="en-GB"/>
          </a:p>
        </p:txBody>
      </p:sp>
    </p:spTree>
    <p:extLst>
      <p:ext uri="{BB962C8B-B14F-4D97-AF65-F5344CB8AC3E}">
        <p14:creationId xmlns:p14="http://schemas.microsoft.com/office/powerpoint/2010/main" val="4262422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5B14F-82BC-444D-830E-726FDB6FA939}"/>
              </a:ext>
            </a:extLst>
          </p:cNvPr>
          <p:cNvSpPr>
            <a:spLocks noGrp="1"/>
          </p:cNvSpPr>
          <p:nvPr>
            <p:ph type="title"/>
          </p:nvPr>
        </p:nvSpPr>
        <p:spPr/>
        <p:txBody>
          <a:bodyPr/>
          <a:lstStyle/>
          <a:p>
            <a:r>
              <a:rPr lang="en-US"/>
              <a:t>Theme three (T3)</a:t>
            </a:r>
            <a:endParaRPr lang="en-GB"/>
          </a:p>
        </p:txBody>
      </p:sp>
      <p:sp>
        <p:nvSpPr>
          <p:cNvPr id="8" name="Text Placeholder 7">
            <a:extLst>
              <a:ext uri="{FF2B5EF4-FFF2-40B4-BE49-F238E27FC236}">
                <a16:creationId xmlns:a16="http://schemas.microsoft.com/office/drawing/2014/main" id="{8B8FCC62-7E78-46F4-9D69-59D64D413988}"/>
              </a:ext>
            </a:extLst>
          </p:cNvPr>
          <p:cNvSpPr>
            <a:spLocks noGrp="1"/>
          </p:cNvSpPr>
          <p:nvPr>
            <p:ph type="body" idx="13"/>
          </p:nvPr>
        </p:nvSpPr>
        <p:spPr/>
        <p:txBody>
          <a:bodyPr/>
          <a:lstStyle/>
          <a:p>
            <a:r>
              <a:rPr lang="en-GB"/>
              <a:t>Technology in your learning</a:t>
            </a:r>
          </a:p>
        </p:txBody>
      </p:sp>
    </p:spTree>
    <p:extLst>
      <p:ext uri="{BB962C8B-B14F-4D97-AF65-F5344CB8AC3E}">
        <p14:creationId xmlns:p14="http://schemas.microsoft.com/office/powerpoint/2010/main" val="8605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CF89-B7FE-4DFD-A645-8816D4C6AFC5}"/>
              </a:ext>
            </a:extLst>
          </p:cNvPr>
          <p:cNvSpPr>
            <a:spLocks noGrp="1"/>
          </p:cNvSpPr>
          <p:nvPr>
            <p:ph type="title"/>
          </p:nvPr>
        </p:nvSpPr>
        <p:spPr>
          <a:xfrm>
            <a:off x="358774" y="339725"/>
            <a:ext cx="8171693" cy="341572"/>
          </a:xfrm>
        </p:spPr>
        <p:txBody>
          <a:bodyPr/>
          <a:lstStyle/>
          <a:p>
            <a:r>
              <a:rPr lang="en-US"/>
              <a:t>Instructions for using this template </a:t>
            </a:r>
            <a:r>
              <a:rPr lang="en-US">
                <a:highlight>
                  <a:srgbClr val="8E1558"/>
                </a:highlight>
              </a:rPr>
              <a:t>(delete this slide)</a:t>
            </a:r>
            <a:endParaRPr lang="en-GB">
              <a:highlight>
                <a:srgbClr val="8E1558"/>
              </a:highlight>
            </a:endParaRPr>
          </a:p>
        </p:txBody>
      </p:sp>
      <p:sp>
        <p:nvSpPr>
          <p:cNvPr id="3" name="Content Placeholder 2">
            <a:extLst>
              <a:ext uri="{FF2B5EF4-FFF2-40B4-BE49-F238E27FC236}">
                <a16:creationId xmlns:a16="http://schemas.microsoft.com/office/drawing/2014/main" id="{B82772F2-4FA3-44E4-985B-55A77ED3A731}"/>
              </a:ext>
            </a:extLst>
          </p:cNvPr>
          <p:cNvSpPr>
            <a:spLocks noGrp="1"/>
          </p:cNvSpPr>
          <p:nvPr>
            <p:ph idx="1"/>
          </p:nvPr>
        </p:nvSpPr>
        <p:spPr>
          <a:xfrm>
            <a:off x="358774" y="875511"/>
            <a:ext cx="8065505" cy="3013858"/>
          </a:xfrm>
        </p:spPr>
        <p:txBody>
          <a:bodyPr lIns="0" tIns="0" rIns="0" bIns="0" anchor="t"/>
          <a:lstStyle/>
          <a:p>
            <a:pPr marL="536575" indent="-536575">
              <a:spcBef>
                <a:spcPts val="400"/>
              </a:spcBef>
              <a:spcAft>
                <a:spcPts val="400"/>
              </a:spcAft>
              <a:buFont typeface="+mj-lt"/>
              <a:buAutoNum type="arabicPeriod"/>
            </a:pPr>
            <a:r>
              <a:rPr lang="en-US" sz="1200">
                <a:ea typeface="Roboto Light"/>
              </a:rPr>
              <a:t>This template has been designed to help you to present your data and analysis from the Jisc </a:t>
            </a:r>
            <a:r>
              <a:rPr lang="en-US">
                <a:ea typeface="Roboto Light"/>
              </a:rPr>
              <a:t>learner/</a:t>
            </a:r>
            <a:r>
              <a:rPr lang="en-US" sz="1200">
                <a:ea typeface="Roboto Light"/>
              </a:rPr>
              <a:t>student digital experience insights survey. It focuses on the data that we feel is most relevant to share with stakeholders in your </a:t>
            </a:r>
            <a:r>
              <a:rPr lang="en-US" sz="1200" err="1">
                <a:ea typeface="Roboto Light"/>
              </a:rPr>
              <a:t>organisation</a:t>
            </a:r>
            <a:r>
              <a:rPr lang="en-US">
                <a:ea typeface="Roboto Light"/>
              </a:rPr>
              <a:t>. Remember to delete any instructions once you have created your own version</a:t>
            </a:r>
            <a:endParaRPr lang="en-US" sz="1200"/>
          </a:p>
          <a:p>
            <a:pPr marL="536575" indent="-536575">
              <a:spcBef>
                <a:spcPts val="400"/>
              </a:spcBef>
              <a:spcAft>
                <a:spcPts val="400"/>
              </a:spcAft>
              <a:buAutoNum type="arabicPeriod"/>
            </a:pPr>
            <a:r>
              <a:rPr lang="en-US" sz="1200">
                <a:ea typeface="Roboto Light"/>
              </a:rPr>
              <a:t>Use our guidance on </a:t>
            </a:r>
            <a:r>
              <a:rPr lang="en-US" sz="1200" b="1">
                <a:ea typeface="Roboto Light"/>
                <a:hlinkClick r:id="rId3">
                  <a:extLst>
                    <a:ext uri="{A12FA001-AC4F-418D-AE19-62706E023703}">
                      <ahyp:hlinkClr xmlns:ahyp="http://schemas.microsoft.com/office/drawing/2018/hyperlinkcolor" val="tx"/>
                    </a:ext>
                  </a:extLst>
                </a:hlinkClick>
              </a:rPr>
              <a:t>using insights surveys in Jisc online surveys</a:t>
            </a:r>
            <a:r>
              <a:rPr lang="en-US" sz="1200" b="1">
                <a:ea typeface="Roboto Light"/>
              </a:rPr>
              <a:t> </a:t>
            </a:r>
            <a:r>
              <a:rPr lang="en-US">
                <a:ea typeface="+mn-lt"/>
                <a:cs typeface="+mn-lt"/>
              </a:rPr>
              <a:t>to support you</a:t>
            </a:r>
            <a:r>
              <a:rPr lang="en-US">
                <a:ea typeface="Roboto Light"/>
              </a:rPr>
              <a:t> </a:t>
            </a:r>
            <a:r>
              <a:rPr lang="en-US" sz="1200">
                <a:ea typeface="Roboto Light"/>
              </a:rPr>
              <a:t>(section: Accessing the data collected during and after the survey is live)</a:t>
            </a:r>
            <a:r>
              <a:rPr lang="en-US">
                <a:ea typeface="Roboto Light"/>
              </a:rPr>
              <a:t> </a:t>
            </a:r>
            <a:endParaRPr lang="en-US" sz="1200">
              <a:ea typeface="Roboto Light"/>
              <a:cs typeface="Arial"/>
            </a:endParaRPr>
          </a:p>
          <a:p>
            <a:pPr marL="536575" indent="-536575">
              <a:spcBef>
                <a:spcPts val="400"/>
              </a:spcBef>
              <a:spcAft>
                <a:spcPts val="400"/>
              </a:spcAft>
              <a:buFont typeface="+mj-lt"/>
              <a:buAutoNum type="arabicPeriod"/>
            </a:pPr>
            <a:r>
              <a:rPr lang="en-US" sz="1200">
                <a:ea typeface="Roboto Light"/>
              </a:rPr>
              <a:t>The charts are embedded within this presentation and can be edited </a:t>
            </a:r>
            <a:r>
              <a:rPr lang="en-US">
                <a:ea typeface="Roboto Light"/>
              </a:rPr>
              <a:t>by right clicking on the chart and then selecting</a:t>
            </a:r>
            <a:r>
              <a:rPr lang="en-US" sz="1200">
                <a:ea typeface="Roboto Light"/>
              </a:rPr>
              <a:t> “</a:t>
            </a:r>
            <a:r>
              <a:rPr lang="en-US">
                <a:ea typeface="Roboto Light"/>
              </a:rPr>
              <a:t>edit data/edit data in Excel”</a:t>
            </a:r>
            <a:r>
              <a:rPr lang="en-US" sz="1200">
                <a:ea typeface="Roboto Light"/>
              </a:rPr>
              <a:t>.</a:t>
            </a:r>
            <a:r>
              <a:rPr lang="en-US" sz="1200" b="1">
                <a:solidFill>
                  <a:srgbClr val="00B0F0"/>
                </a:solidFill>
                <a:ea typeface="Roboto Light"/>
              </a:rPr>
              <a:t> Note only the cells highlighted blue need to be </a:t>
            </a:r>
            <a:r>
              <a:rPr lang="en-US" b="1">
                <a:solidFill>
                  <a:srgbClr val="00B0F0"/>
                </a:solidFill>
                <a:ea typeface="Roboto Light"/>
              </a:rPr>
              <a:t>filled in</a:t>
            </a:r>
            <a:endParaRPr lang="en-US" b="1">
              <a:solidFill>
                <a:srgbClr val="00B0F0"/>
              </a:solidFill>
              <a:ea typeface="Roboto Light"/>
              <a:cs typeface="Arial"/>
            </a:endParaRPr>
          </a:p>
          <a:p>
            <a:pPr marL="536575" indent="-536575">
              <a:spcBef>
                <a:spcPts val="400"/>
              </a:spcBef>
              <a:spcAft>
                <a:spcPts val="400"/>
              </a:spcAft>
              <a:buFont typeface="+mj-lt"/>
              <a:buAutoNum type="arabicPeriod"/>
            </a:pPr>
            <a:r>
              <a:rPr lang="en-US" sz="1200">
                <a:ea typeface="Roboto Light"/>
              </a:rPr>
              <a:t>For the </a:t>
            </a:r>
            <a:r>
              <a:rPr lang="en-US">
                <a:ea typeface="Roboto Light"/>
              </a:rPr>
              <a:t>qualitative/free text questions (ie slide 16) you will need to use the accompanying Excel spreadsheet for </a:t>
            </a:r>
            <a:r>
              <a:rPr lang="en-US" sz="1200">
                <a:ea typeface="Roboto Light"/>
              </a:rPr>
              <a:t>the </a:t>
            </a:r>
            <a:r>
              <a:rPr lang="en-US">
                <a:ea typeface="Roboto Light"/>
              </a:rPr>
              <a:t>learner/student</a:t>
            </a:r>
            <a:r>
              <a:rPr lang="en-US" sz="1200">
                <a:ea typeface="Roboto Light"/>
              </a:rPr>
              <a:t> survey to create the information you will need. </a:t>
            </a:r>
            <a:r>
              <a:rPr lang="en-US">
                <a:ea typeface="Roboto Light"/>
              </a:rPr>
              <a:t>This can be </a:t>
            </a:r>
            <a:r>
              <a:rPr lang="en-US" sz="1200">
                <a:ea typeface="Roboto Light"/>
              </a:rPr>
              <a:t>downloaded from our</a:t>
            </a:r>
            <a:r>
              <a:rPr lang="en-US" sz="1200" b="1">
                <a:ea typeface="Roboto Light"/>
              </a:rPr>
              <a:t> </a:t>
            </a:r>
            <a:r>
              <a:rPr lang="en-US" sz="1200" b="1">
                <a:ea typeface="Roboto Light"/>
                <a:hlinkClick r:id="rId4">
                  <a:extLst>
                    <a:ext uri="{A12FA001-AC4F-418D-AE19-62706E023703}">
                      <ahyp:hlinkClr xmlns:ahyp="http://schemas.microsoft.com/office/drawing/2018/hyperlinkcolor" val="tx"/>
                    </a:ext>
                  </a:extLst>
                </a:hlinkClick>
              </a:rPr>
              <a:t>website</a:t>
            </a:r>
            <a:endParaRPr lang="en-US" b="1">
              <a:solidFill>
                <a:srgbClr val="FFFFFF"/>
              </a:solidFill>
              <a:ea typeface="Roboto Light"/>
            </a:endParaRPr>
          </a:p>
          <a:p>
            <a:pPr marL="536575" indent="-536575">
              <a:spcBef>
                <a:spcPts val="400"/>
              </a:spcBef>
              <a:spcAft>
                <a:spcPts val="400"/>
              </a:spcAft>
              <a:buFont typeface="+mj-lt"/>
              <a:buAutoNum type="arabicPeriod"/>
            </a:pPr>
            <a:r>
              <a:rPr lang="en-US">
                <a:solidFill>
                  <a:srgbClr val="FFFFFF"/>
                </a:solidFill>
                <a:ea typeface="Roboto Light"/>
              </a:rPr>
              <a:t>Slide 10 includes demographical information which you will need to get from your own survey analysis</a:t>
            </a:r>
            <a:r>
              <a:rPr lang="en-US">
                <a:solidFill>
                  <a:srgbClr val="FF0000"/>
                </a:solidFill>
                <a:ea typeface="Roboto Light"/>
              </a:rPr>
              <a:t> </a:t>
            </a:r>
            <a:endParaRPr lang="en-US" sz="1200">
              <a:solidFill>
                <a:srgbClr val="FF0000"/>
              </a:solidFill>
              <a:cs typeface="Arial"/>
            </a:endParaRPr>
          </a:p>
          <a:p>
            <a:pPr marL="536575" indent="-536575">
              <a:spcBef>
                <a:spcPts val="400"/>
              </a:spcBef>
              <a:spcAft>
                <a:spcPts val="400"/>
              </a:spcAft>
              <a:buFont typeface="+mj-lt"/>
              <a:buAutoNum type="arabicPeriod"/>
            </a:pPr>
            <a:r>
              <a:rPr lang="en-US" sz="1200">
                <a:ea typeface="Roboto Light"/>
              </a:rPr>
              <a:t>If you ran our other surveys (eg teaching staff or professional services staff), we encourage you to compare and contrast the learner/student results with the findings from these. There is a separate Excel spreadsheet and PowerPoint slide set to help you to build charts that compare across different surveys</a:t>
            </a:r>
            <a:endParaRPr lang="en-US" sz="1200">
              <a:ea typeface="Roboto Light"/>
              <a:cs typeface="Arial"/>
            </a:endParaRPr>
          </a:p>
          <a:p>
            <a:pPr marL="536575" indent="-536575">
              <a:spcBef>
                <a:spcPts val="400"/>
              </a:spcBef>
              <a:spcAft>
                <a:spcPts val="400"/>
              </a:spcAft>
              <a:buFont typeface="+mj-lt"/>
              <a:buAutoNum type="arabicPeriod"/>
            </a:pPr>
            <a:r>
              <a:rPr lang="en-US" sz="1200"/>
              <a:t>Text highlighted indicates where you need to insert your own data</a:t>
            </a:r>
          </a:p>
          <a:p>
            <a:pPr marL="536575" indent="-536575">
              <a:spcBef>
                <a:spcPts val="400"/>
              </a:spcBef>
              <a:spcAft>
                <a:spcPts val="400"/>
              </a:spcAft>
              <a:buFont typeface="+mj-lt"/>
              <a:buAutoNum type="arabicPeriod"/>
            </a:pPr>
            <a:r>
              <a:rPr lang="en-GB" sz="1200">
                <a:ea typeface="Roboto Light"/>
              </a:rPr>
              <a:t>If you experience any problems with using this template or the supporting Excel file, please contact: </a:t>
            </a:r>
            <a:r>
              <a:rPr lang="en-GB" sz="1200" b="1">
                <a:ea typeface="Roboto Light"/>
                <a:hlinkClick r:id="rId5">
                  <a:extLst>
                    <a:ext uri="{A12FA001-AC4F-418D-AE19-62706E023703}">
                      <ahyp:hlinkClr xmlns:ahyp="http://schemas.microsoft.com/office/drawing/2018/hyperlinkcolor" val="tx"/>
                    </a:ext>
                  </a:extLst>
                </a:hlinkClick>
              </a:rPr>
              <a:t>help@jisc.ac.uk</a:t>
            </a:r>
            <a:r>
              <a:rPr lang="en-GB" sz="1200">
                <a:ea typeface="Roboto Light"/>
              </a:rPr>
              <a:t>, putting</a:t>
            </a:r>
            <a:r>
              <a:rPr lang="en-GB">
                <a:ea typeface="Roboto Light"/>
              </a:rPr>
              <a:t> 'digital</a:t>
            </a:r>
            <a:r>
              <a:rPr lang="en-GB" sz="1200">
                <a:ea typeface="Roboto Light"/>
              </a:rPr>
              <a:t> experience insights</a:t>
            </a:r>
            <a:r>
              <a:rPr lang="en-GB">
                <a:ea typeface="Roboto Light"/>
              </a:rPr>
              <a:t>' </a:t>
            </a:r>
            <a:r>
              <a:rPr lang="en-GB" sz="1200">
                <a:ea typeface="Roboto Light"/>
              </a:rPr>
              <a:t>in the subject line</a:t>
            </a:r>
          </a:p>
          <a:p>
            <a:pPr marL="536575" indent="-536575">
              <a:spcBef>
                <a:spcPts val="400"/>
              </a:spcBef>
              <a:spcAft>
                <a:spcPts val="400"/>
              </a:spcAft>
              <a:buAutoNum type="arabicPeriod"/>
            </a:pPr>
            <a:r>
              <a:rPr lang="en-GB">
                <a:ea typeface="Roboto Light"/>
                <a:cs typeface="Arial"/>
              </a:rPr>
              <a:t>Remember to check your presentation for accessibility once complete (review / check accessibility)</a:t>
            </a:r>
          </a:p>
        </p:txBody>
      </p:sp>
    </p:spTree>
    <p:extLst>
      <p:ext uri="{BB962C8B-B14F-4D97-AF65-F5344CB8AC3E}">
        <p14:creationId xmlns:p14="http://schemas.microsoft.com/office/powerpoint/2010/main" val="266666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A2314D85-F32A-4DF7-B395-F921DFF2D99C}"/>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34.">
            <a:extLst>
              <a:ext uri="{FF2B5EF4-FFF2-40B4-BE49-F238E27FC236}">
                <a16:creationId xmlns:a16="http://schemas.microsoft.com/office/drawing/2014/main" id="{EBAA2D4D-2AEE-D842-A9D2-5C5C98C64F3B}"/>
              </a:ext>
            </a:extLst>
          </p:cNvPr>
          <p:cNvGraphicFramePr>
            <a:graphicFrameLocks/>
          </p:cNvGraphicFramePr>
          <p:nvPr>
            <p:extLst>
              <p:ext uri="{D42A27DB-BD31-4B8C-83A1-F6EECF244321}">
                <p14:modId xmlns:p14="http://schemas.microsoft.com/office/powerpoint/2010/main" val="1664809168"/>
              </p:ext>
            </p:extLst>
          </p:nvPr>
        </p:nvGraphicFramePr>
        <p:xfrm>
          <a:off x="304877" y="1981294"/>
          <a:ext cx="8165646" cy="2975855"/>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202423" y="1072051"/>
            <a:ext cx="8370555" cy="992371"/>
          </a:xfrm>
        </p:spPr>
        <p:txBody>
          <a:bodyPr/>
          <a:lstStyle/>
          <a:p>
            <a:pPr marL="0" indent="0">
              <a:buNone/>
            </a:pPr>
            <a:r>
              <a:rPr lang="en-US" sz="1600" b="1">
                <a:highlight>
                  <a:srgbClr val="000000"/>
                </a:highlight>
              </a:rPr>
              <a:t>(Q34)</a:t>
            </a:r>
            <a:r>
              <a:rPr lang="en-US" sz="1600" b="1"/>
              <a:t>. </a:t>
            </a:r>
            <a:r>
              <a:rPr lang="en-US" sz="1600"/>
              <a:t>Learners/students were asked, in the current academic year, where their classes took place and where they prefer to be taught / learn</a:t>
            </a:r>
          </a:p>
          <a:p>
            <a:r>
              <a:rPr lang="en-US" sz="1600">
                <a:highlight>
                  <a:srgbClr val="000000"/>
                </a:highlight>
              </a:rPr>
              <a:t>[Add any insights from the data here]</a:t>
            </a:r>
          </a:p>
          <a:p>
            <a:pPr marL="0" indent="0">
              <a:buNone/>
            </a:pPr>
            <a:endParaRPr lang="en-GB" sz="1600"/>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136031" y="103223"/>
            <a:ext cx="5907259" cy="341572"/>
          </a:xfrm>
        </p:spPr>
        <p:txBody>
          <a:bodyPr/>
          <a:lstStyle/>
          <a:p>
            <a:r>
              <a:rPr lang="en-US"/>
              <a:t>T3: Where classes took place and where prefer to be taught / learn</a:t>
            </a:r>
            <a:endParaRPr lang="en-GB"/>
          </a:p>
        </p:txBody>
      </p:sp>
    </p:spTree>
    <p:extLst>
      <p:ext uri="{BB962C8B-B14F-4D97-AF65-F5344CB8AC3E}">
        <p14:creationId xmlns:p14="http://schemas.microsoft.com/office/powerpoint/2010/main" val="225961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B6B87E5-4BE6-4532-9519-3D9DD60EFD0E}"/>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35.">
            <a:extLst>
              <a:ext uri="{FF2B5EF4-FFF2-40B4-BE49-F238E27FC236}">
                <a16:creationId xmlns:a16="http://schemas.microsoft.com/office/drawing/2014/main" id="{71ADF81C-8C88-904A-A79F-2FDB4B9503CA}"/>
              </a:ext>
            </a:extLst>
          </p:cNvPr>
          <p:cNvGraphicFramePr>
            <a:graphicFrameLocks/>
          </p:cNvGraphicFramePr>
          <p:nvPr>
            <p:extLst>
              <p:ext uri="{D42A27DB-BD31-4B8C-83A1-F6EECF244321}">
                <p14:modId xmlns:p14="http://schemas.microsoft.com/office/powerpoint/2010/main" val="558071411"/>
              </p:ext>
            </p:extLst>
          </p:nvPr>
        </p:nvGraphicFramePr>
        <p:xfrm>
          <a:off x="375684" y="1502735"/>
          <a:ext cx="8128235" cy="3203716"/>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CD6A9824-0541-41AA-A570-9952E541C2B0}"/>
              </a:ext>
            </a:extLst>
          </p:cNvPr>
          <p:cNvSpPr txBox="1">
            <a:spLocks/>
          </p:cNvSpPr>
          <p:nvPr/>
        </p:nvSpPr>
        <p:spPr>
          <a:xfrm>
            <a:off x="287213" y="883752"/>
            <a:ext cx="8216706" cy="5622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a:solidFill>
                  <a:schemeClr val="bg1"/>
                </a:solidFill>
                <a:highlight>
                  <a:srgbClr val="000000"/>
                </a:highlight>
              </a:rPr>
              <a:t>(Q35).</a:t>
            </a:r>
            <a:r>
              <a:rPr lang="en-US" sz="1600" b="1">
                <a:solidFill>
                  <a:schemeClr val="bg1"/>
                </a:solidFill>
              </a:rPr>
              <a:t> </a:t>
            </a:r>
            <a:r>
              <a:rPr lang="en-US" sz="1600">
                <a:solidFill>
                  <a:schemeClr val="bg1"/>
                </a:solidFill>
              </a:rPr>
              <a:t>Learners/students were asked </a:t>
            </a:r>
            <a:r>
              <a:rPr lang="en-GB" sz="1600">
                <a:solidFill>
                  <a:schemeClr val="bg1"/>
                </a:solidFill>
              </a:rPr>
              <a:t>if any of these made it difficult for them to use digital technologies in their learning </a:t>
            </a:r>
            <a:r>
              <a:rPr lang="en-US" sz="1600">
                <a:solidFill>
                  <a:schemeClr val="bg1"/>
                </a:solidFill>
              </a:rPr>
              <a:t>(they could tick all that applied).</a:t>
            </a:r>
          </a:p>
        </p:txBody>
      </p:sp>
      <p:sp>
        <p:nvSpPr>
          <p:cNvPr id="7" name="Title 6">
            <a:extLst>
              <a:ext uri="{FF2B5EF4-FFF2-40B4-BE49-F238E27FC236}">
                <a16:creationId xmlns:a16="http://schemas.microsoft.com/office/drawing/2014/main" id="{5395B14F-82BC-444D-830E-726FDB6FA939}"/>
              </a:ext>
            </a:extLst>
          </p:cNvPr>
          <p:cNvSpPr>
            <a:spLocks noGrp="1"/>
          </p:cNvSpPr>
          <p:nvPr>
            <p:ph type="title"/>
          </p:nvPr>
        </p:nvSpPr>
        <p:spPr>
          <a:xfrm>
            <a:off x="287213" y="409027"/>
            <a:ext cx="6518277" cy="341572"/>
          </a:xfrm>
        </p:spPr>
        <p:txBody>
          <a:bodyPr/>
          <a:lstStyle/>
          <a:p>
            <a:r>
              <a:rPr lang="en-US"/>
              <a:t>T3: Difficulties using digital technologies</a:t>
            </a:r>
            <a:endParaRPr lang="en-GB"/>
          </a:p>
        </p:txBody>
      </p:sp>
    </p:spTree>
    <p:extLst>
      <p:ext uri="{BB962C8B-B14F-4D97-AF65-F5344CB8AC3E}">
        <p14:creationId xmlns:p14="http://schemas.microsoft.com/office/powerpoint/2010/main" val="114601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5B14F-82BC-444D-830E-726FDB6FA939}"/>
              </a:ext>
            </a:extLst>
          </p:cNvPr>
          <p:cNvSpPr>
            <a:spLocks noGrp="1"/>
          </p:cNvSpPr>
          <p:nvPr>
            <p:ph type="title"/>
          </p:nvPr>
        </p:nvSpPr>
        <p:spPr>
          <a:xfrm>
            <a:off x="287214" y="409027"/>
            <a:ext cx="5507530" cy="341572"/>
          </a:xfrm>
        </p:spPr>
        <p:txBody>
          <a:bodyPr/>
          <a:lstStyle/>
          <a:p>
            <a:r>
              <a:rPr lang="en-US"/>
              <a:t>T3: Learning activities they have carried out</a:t>
            </a:r>
            <a:endParaRPr lang="en-GB"/>
          </a:p>
        </p:txBody>
      </p:sp>
      <p:sp>
        <p:nvSpPr>
          <p:cNvPr id="5" name="Content Placeholder 5">
            <a:extLst>
              <a:ext uri="{FF2B5EF4-FFF2-40B4-BE49-F238E27FC236}">
                <a16:creationId xmlns:a16="http://schemas.microsoft.com/office/drawing/2014/main" id="{0785C5D3-0279-4915-AA29-17B70C5F4A31}"/>
              </a:ext>
            </a:extLst>
          </p:cNvPr>
          <p:cNvSpPr txBox="1">
            <a:spLocks/>
          </p:cNvSpPr>
          <p:nvPr/>
        </p:nvSpPr>
        <p:spPr>
          <a:xfrm>
            <a:off x="249006" y="1190846"/>
            <a:ext cx="2157309" cy="362178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a:solidFill>
                  <a:schemeClr val="bg1"/>
                </a:solidFill>
                <a:highlight>
                  <a:srgbClr val="000000"/>
                </a:highlight>
              </a:rPr>
              <a:t>(Q37)</a:t>
            </a:r>
          </a:p>
          <a:p>
            <a:pPr marL="0" indent="0">
              <a:buNone/>
            </a:pPr>
            <a:r>
              <a:rPr lang="en-US" sz="1600">
                <a:solidFill>
                  <a:schemeClr val="bg1"/>
                </a:solidFill>
              </a:rPr>
              <a:t>Learners/students were asked, in the last academic year, which of these activities had they engaged in as part of their learning</a:t>
            </a:r>
          </a:p>
          <a:p>
            <a:r>
              <a:rPr lang="en-US" sz="1600">
                <a:solidFill>
                  <a:schemeClr val="bg1"/>
                </a:solidFill>
                <a:highlight>
                  <a:srgbClr val="000000"/>
                </a:highlight>
              </a:rPr>
              <a:t>[Add any insights from your data here]</a:t>
            </a:r>
          </a:p>
          <a:p>
            <a:pPr marL="0" indent="0">
              <a:buFont typeface="Arial" panose="020B0604020202020204" pitchFamily="34" charset="0"/>
              <a:buNone/>
            </a:pPr>
            <a:endParaRPr lang="en-GB" sz="1600">
              <a:solidFill>
                <a:schemeClr val="bg1"/>
              </a:solidFill>
            </a:endParaRPr>
          </a:p>
        </p:txBody>
      </p:sp>
      <p:graphicFrame>
        <p:nvGraphicFramePr>
          <p:cNvPr id="8" name="Chart 7" descr="Example of bar chart showing responses to question 37.">
            <a:extLst>
              <a:ext uri="{FF2B5EF4-FFF2-40B4-BE49-F238E27FC236}">
                <a16:creationId xmlns:a16="http://schemas.microsoft.com/office/drawing/2014/main" id="{C45D8FF2-A193-4E7F-B0EE-5BA69B29D4B3}"/>
              </a:ext>
            </a:extLst>
          </p:cNvPr>
          <p:cNvGraphicFramePr>
            <a:graphicFrameLocks/>
          </p:cNvGraphicFramePr>
          <p:nvPr>
            <p:extLst>
              <p:ext uri="{D42A27DB-BD31-4B8C-83A1-F6EECF244321}">
                <p14:modId xmlns:p14="http://schemas.microsoft.com/office/powerpoint/2010/main" val="1069661069"/>
              </p:ext>
            </p:extLst>
          </p:nvPr>
        </p:nvGraphicFramePr>
        <p:xfrm>
          <a:off x="2475068" y="894079"/>
          <a:ext cx="6213738" cy="380821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DE3D1AA-CDB1-4123-A86F-D7FCED98539B}"/>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705419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B155-7ADE-4F6B-B92B-95484F9529AE}"/>
              </a:ext>
            </a:extLst>
          </p:cNvPr>
          <p:cNvSpPr>
            <a:spLocks noGrp="1"/>
          </p:cNvSpPr>
          <p:nvPr>
            <p:ph type="title"/>
          </p:nvPr>
        </p:nvSpPr>
        <p:spPr/>
        <p:txBody>
          <a:bodyPr/>
          <a:lstStyle/>
          <a:p>
            <a:r>
              <a:rPr lang="en-GB"/>
              <a:t>T3: Digital learning resources</a:t>
            </a:r>
          </a:p>
        </p:txBody>
      </p:sp>
      <p:sp>
        <p:nvSpPr>
          <p:cNvPr id="6" name="Content Placeholder 5">
            <a:extLst>
              <a:ext uri="{FF2B5EF4-FFF2-40B4-BE49-F238E27FC236}">
                <a16:creationId xmlns:a16="http://schemas.microsoft.com/office/drawing/2014/main" id="{B15ABF82-041C-4C09-A167-5E8AE36090F6}"/>
              </a:ext>
            </a:extLst>
          </p:cNvPr>
          <p:cNvSpPr>
            <a:spLocks noGrp="1"/>
          </p:cNvSpPr>
          <p:nvPr>
            <p:ph idx="1"/>
          </p:nvPr>
        </p:nvSpPr>
        <p:spPr>
          <a:xfrm>
            <a:off x="358774" y="961724"/>
            <a:ext cx="2735299" cy="3013858"/>
          </a:xfrm>
        </p:spPr>
        <p:txBody>
          <a:bodyPr/>
          <a:lstStyle/>
          <a:p>
            <a:pPr marL="0" indent="0">
              <a:buNone/>
            </a:pPr>
            <a:r>
              <a:rPr lang="en-US" sz="1600" b="1">
                <a:highlight>
                  <a:srgbClr val="000000"/>
                </a:highlight>
              </a:rPr>
              <a:t>(Q38)</a:t>
            </a:r>
            <a:r>
              <a:rPr lang="en-US" sz="1600" b="1"/>
              <a:t> </a:t>
            </a:r>
            <a:r>
              <a:rPr lang="en-US" sz="1600"/>
              <a:t>Learners/students were asked how much they agreed with four statements about our digital learning resources.</a:t>
            </a:r>
          </a:p>
          <a:p>
            <a:endParaRPr lang="en-US" sz="1600"/>
          </a:p>
          <a:p>
            <a:pPr marL="177800" indent="-177800"/>
            <a:r>
              <a:rPr lang="en-US" sz="1600">
                <a:highlight>
                  <a:srgbClr val="000000"/>
                </a:highlight>
              </a:rPr>
              <a:t>[Add any insights from your data here]</a:t>
            </a:r>
          </a:p>
          <a:p>
            <a:endParaRPr lang="en-GB" sz="1600"/>
          </a:p>
        </p:txBody>
      </p:sp>
      <p:graphicFrame>
        <p:nvGraphicFramePr>
          <p:cNvPr id="5" name="Chart 4" descr="Stacked bar chart for question 38.">
            <a:extLst>
              <a:ext uri="{FF2B5EF4-FFF2-40B4-BE49-F238E27FC236}">
                <a16:creationId xmlns:a16="http://schemas.microsoft.com/office/drawing/2014/main" id="{6D98DAD2-EB51-4749-8473-715FB99300D1}"/>
              </a:ext>
            </a:extLst>
          </p:cNvPr>
          <p:cNvGraphicFramePr>
            <a:graphicFrameLocks/>
          </p:cNvGraphicFramePr>
          <p:nvPr>
            <p:extLst>
              <p:ext uri="{D42A27DB-BD31-4B8C-83A1-F6EECF244321}">
                <p14:modId xmlns:p14="http://schemas.microsoft.com/office/powerpoint/2010/main" val="3842764787"/>
              </p:ext>
            </p:extLst>
          </p:nvPr>
        </p:nvGraphicFramePr>
        <p:xfrm>
          <a:off x="3487002" y="1018066"/>
          <a:ext cx="5555905" cy="342534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169D27B0-9774-49E2-9758-495A0162D6EC}"/>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46682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B155-7ADE-4F6B-B92B-95484F9529AE}"/>
              </a:ext>
            </a:extLst>
          </p:cNvPr>
          <p:cNvSpPr>
            <a:spLocks noGrp="1"/>
          </p:cNvSpPr>
          <p:nvPr>
            <p:ph type="title"/>
          </p:nvPr>
        </p:nvSpPr>
        <p:spPr/>
        <p:txBody>
          <a:bodyPr/>
          <a:lstStyle/>
          <a:p>
            <a:r>
              <a:rPr lang="en-GB"/>
              <a:t>T3: Use of digital technologies in their learning</a:t>
            </a:r>
          </a:p>
        </p:txBody>
      </p:sp>
      <p:sp>
        <p:nvSpPr>
          <p:cNvPr id="6" name="Content Placeholder 5">
            <a:extLst>
              <a:ext uri="{FF2B5EF4-FFF2-40B4-BE49-F238E27FC236}">
                <a16:creationId xmlns:a16="http://schemas.microsoft.com/office/drawing/2014/main" id="{B15ABF82-041C-4C09-A167-5E8AE36090F6}"/>
              </a:ext>
            </a:extLst>
          </p:cNvPr>
          <p:cNvSpPr>
            <a:spLocks noGrp="1"/>
          </p:cNvSpPr>
          <p:nvPr>
            <p:ph idx="1"/>
          </p:nvPr>
        </p:nvSpPr>
        <p:spPr>
          <a:xfrm>
            <a:off x="268720" y="1376891"/>
            <a:ext cx="2780210" cy="3013858"/>
          </a:xfrm>
        </p:spPr>
        <p:txBody>
          <a:bodyPr/>
          <a:lstStyle/>
          <a:p>
            <a:pPr marL="0" indent="0">
              <a:buNone/>
            </a:pPr>
            <a:r>
              <a:rPr lang="en-US" sz="1600" b="1">
                <a:highlight>
                  <a:srgbClr val="000000"/>
                </a:highlight>
              </a:rPr>
              <a:t>(Q39).</a:t>
            </a:r>
            <a:r>
              <a:rPr lang="en-US" sz="1600" b="1"/>
              <a:t> </a:t>
            </a:r>
            <a:r>
              <a:rPr lang="en-US" sz="1600"/>
              <a:t>Learners/students were asked how much they agreed with five statements about the use of digital technologies in their learning:</a:t>
            </a:r>
          </a:p>
          <a:p>
            <a:endParaRPr lang="en-US" sz="1600"/>
          </a:p>
          <a:p>
            <a:pPr marL="177800" indent="-177800"/>
            <a:r>
              <a:rPr lang="en-US" sz="1600">
                <a:highlight>
                  <a:srgbClr val="000000"/>
                </a:highlight>
              </a:rPr>
              <a:t>[Add any insights from your data here]</a:t>
            </a:r>
          </a:p>
          <a:p>
            <a:endParaRPr lang="en-GB" sz="1600"/>
          </a:p>
        </p:txBody>
      </p:sp>
      <p:graphicFrame>
        <p:nvGraphicFramePr>
          <p:cNvPr id="5" name="Chart 4" descr="Stacked bar chart for question 39.">
            <a:extLst>
              <a:ext uri="{FF2B5EF4-FFF2-40B4-BE49-F238E27FC236}">
                <a16:creationId xmlns:a16="http://schemas.microsoft.com/office/drawing/2014/main" id="{126C0B86-BFAF-4A2C-AA50-127657EDEB80}"/>
              </a:ext>
            </a:extLst>
          </p:cNvPr>
          <p:cNvGraphicFramePr>
            <a:graphicFrameLocks/>
          </p:cNvGraphicFramePr>
          <p:nvPr>
            <p:extLst>
              <p:ext uri="{D42A27DB-BD31-4B8C-83A1-F6EECF244321}">
                <p14:modId xmlns:p14="http://schemas.microsoft.com/office/powerpoint/2010/main" val="204752804"/>
              </p:ext>
            </p:extLst>
          </p:nvPr>
        </p:nvGraphicFramePr>
        <p:xfrm>
          <a:off x="3493828" y="905017"/>
          <a:ext cx="5210694" cy="39576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A9960E74-11C0-4705-B687-291D34B1489C}"/>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211758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2A45-C55B-43D4-8D52-AA39DEFB1B11}"/>
              </a:ext>
            </a:extLst>
          </p:cNvPr>
          <p:cNvSpPr>
            <a:spLocks noGrp="1"/>
          </p:cNvSpPr>
          <p:nvPr>
            <p:ph type="title"/>
          </p:nvPr>
        </p:nvSpPr>
        <p:spPr>
          <a:xfrm>
            <a:off x="358773" y="339725"/>
            <a:ext cx="8494281" cy="341572"/>
          </a:xfrm>
        </p:spPr>
        <p:txBody>
          <a:bodyPr/>
          <a:lstStyle/>
          <a:p>
            <a:r>
              <a:rPr lang="en-US"/>
              <a:t>T3: Positive aspects of learning using digital technologies</a:t>
            </a:r>
            <a:endParaRPr lang="en-GB"/>
          </a:p>
        </p:txBody>
      </p:sp>
      <p:sp>
        <p:nvSpPr>
          <p:cNvPr id="6" name="Content Placeholder 5">
            <a:extLst>
              <a:ext uri="{FF2B5EF4-FFF2-40B4-BE49-F238E27FC236}">
                <a16:creationId xmlns:a16="http://schemas.microsoft.com/office/drawing/2014/main" id="{1002BF96-E4DE-4654-89A9-B21446AEF3D6}"/>
              </a:ext>
            </a:extLst>
          </p:cNvPr>
          <p:cNvSpPr>
            <a:spLocks noGrp="1"/>
          </p:cNvSpPr>
          <p:nvPr>
            <p:ph idx="1"/>
          </p:nvPr>
        </p:nvSpPr>
        <p:spPr>
          <a:xfrm>
            <a:off x="358775" y="1145607"/>
            <a:ext cx="6518276" cy="2088912"/>
          </a:xfrm>
        </p:spPr>
        <p:txBody>
          <a:bodyPr/>
          <a:lstStyle/>
          <a:p>
            <a:pPr marL="0" indent="0">
              <a:buNone/>
            </a:pPr>
            <a:r>
              <a:rPr lang="en-US" sz="1600" b="1">
                <a:highlight>
                  <a:srgbClr val="000000"/>
                </a:highlight>
              </a:rPr>
              <a:t>(Q40)</a:t>
            </a:r>
            <a:r>
              <a:rPr lang="en-US" sz="1600" b="1"/>
              <a:t>. </a:t>
            </a:r>
            <a:r>
              <a:rPr lang="en-US" sz="1600"/>
              <a:t>Learners/students were asked, what aspect of learning using digital technologies, if any, was most positive for them?</a:t>
            </a:r>
          </a:p>
          <a:p>
            <a:pPr marL="0" indent="0">
              <a:buNone/>
            </a:pPr>
            <a:r>
              <a:rPr lang="en-US" sz="1600"/>
              <a:t>This was a free text question, which we </a:t>
            </a:r>
            <a:r>
              <a:rPr lang="en-US" sz="1600" err="1"/>
              <a:t>analysed</a:t>
            </a:r>
            <a:r>
              <a:rPr lang="en-US" sz="1600"/>
              <a:t> for themes.</a:t>
            </a:r>
          </a:p>
          <a:p>
            <a:pPr marL="0" indent="0">
              <a:buNone/>
            </a:pPr>
            <a:r>
              <a:rPr lang="en-US" sz="1600"/>
              <a:t>Common themes included: </a:t>
            </a:r>
          </a:p>
          <a:p>
            <a:pPr marL="361950" lvl="1" indent="-271463"/>
            <a:r>
              <a:rPr lang="en-US" sz="1600">
                <a:highlight>
                  <a:srgbClr val="000000"/>
                </a:highlight>
              </a:rPr>
              <a:t>XX%</a:t>
            </a:r>
            <a:r>
              <a:rPr lang="en-US" sz="1600"/>
              <a:t> of learners/students that commented mentioned this..</a:t>
            </a:r>
          </a:p>
          <a:p>
            <a:pPr marL="361950" lvl="1" indent="-271463"/>
            <a:r>
              <a:rPr lang="en-US" sz="1600">
                <a:highlight>
                  <a:srgbClr val="000000"/>
                </a:highlight>
              </a:rPr>
              <a:t>XX%</a:t>
            </a:r>
            <a:r>
              <a:rPr lang="en-US" sz="1600"/>
              <a:t> of learners/students that commented mentioned this…</a:t>
            </a:r>
          </a:p>
          <a:p>
            <a:pPr marL="0" indent="0">
              <a:buNone/>
            </a:pPr>
            <a:endParaRPr lang="en-US" sz="1600"/>
          </a:p>
        </p:txBody>
      </p:sp>
      <p:pic>
        <p:nvPicPr>
          <p:cNvPr id="5" name="Graphic 4" descr="Thumbs up sign with solid fill">
            <a:extLst>
              <a:ext uri="{FF2B5EF4-FFF2-40B4-BE49-F238E27FC236}">
                <a16:creationId xmlns:a16="http://schemas.microsoft.com/office/drawing/2014/main" id="{44201180-3EEF-46B4-B169-6300CCC33B6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970468" y="1514847"/>
            <a:ext cx="1622378" cy="1622378"/>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CF4CBFE-B85C-4A84-BA01-EFE03E486311}"/>
              </a:ext>
            </a:extLst>
          </p:cNvPr>
          <p:cNvSpPr txBox="1"/>
          <p:nvPr/>
        </p:nvSpPr>
        <p:spPr>
          <a:xfrm>
            <a:off x="358774" y="3857362"/>
            <a:ext cx="5986367" cy="1161857"/>
          </a:xfrm>
          <a:prstGeom prst="rect">
            <a:avLst/>
          </a:prstGeom>
          <a:noFill/>
        </p:spPr>
        <p:txBody>
          <a:bodyPr wrap="square" rtlCol="0">
            <a:spAutoFit/>
          </a:bodyPr>
          <a:lstStyle/>
          <a:p>
            <a:r>
              <a:rPr lang="en-US" sz="1400">
                <a:solidFill>
                  <a:schemeClr val="bg1"/>
                </a:solidFill>
                <a:highlight>
                  <a:srgbClr val="000000"/>
                </a:highlight>
              </a:rPr>
              <a:t>[Download your free text data via Jisc online surveys ‘</a:t>
            </a:r>
            <a:r>
              <a:rPr lang="en-US" sz="1400" err="1">
                <a:solidFill>
                  <a:schemeClr val="bg1"/>
                </a:solidFill>
                <a:highlight>
                  <a:srgbClr val="000000"/>
                </a:highlight>
              </a:rPr>
              <a:t>analyse</a:t>
            </a:r>
            <a:r>
              <a:rPr lang="en-US" sz="1400">
                <a:solidFill>
                  <a:schemeClr val="bg1"/>
                </a:solidFill>
                <a:highlight>
                  <a:srgbClr val="000000"/>
                </a:highlight>
              </a:rPr>
              <a:t>’ area, open in Word or Excel, read the feedback and try to group into themes (see accompanying Excel sheet to carry out grouping </a:t>
            </a:r>
            <a:r>
              <a:rPr lang="en-US" sz="1400">
                <a:solidFill>
                  <a:schemeClr val="bg1"/>
                </a:solidFill>
                <a:highlight>
                  <a:srgbClr val="000000"/>
                </a:highlight>
                <a:hlinkClick r:id="rId4">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 Also, the guide to analysing your qualitative data can be found </a:t>
            </a:r>
            <a:r>
              <a:rPr lang="en-US" sz="1400">
                <a:solidFill>
                  <a:schemeClr val="bg1"/>
                </a:solidFill>
                <a:highlight>
                  <a:srgbClr val="000000"/>
                </a:highlight>
                <a:hlinkClick r:id="rId5">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a:t>
            </a:r>
          </a:p>
          <a:p>
            <a:endParaRPr lang="en-GB">
              <a:solidFill>
                <a:schemeClr val="bg1"/>
              </a:solidFill>
            </a:endParaRPr>
          </a:p>
        </p:txBody>
      </p:sp>
    </p:spTree>
    <p:extLst>
      <p:ext uri="{BB962C8B-B14F-4D97-AF65-F5344CB8AC3E}">
        <p14:creationId xmlns:p14="http://schemas.microsoft.com/office/powerpoint/2010/main" val="638538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2A45-C55B-43D4-8D52-AA39DEFB1B11}"/>
              </a:ext>
            </a:extLst>
          </p:cNvPr>
          <p:cNvSpPr>
            <a:spLocks noGrp="1"/>
          </p:cNvSpPr>
          <p:nvPr>
            <p:ph type="title"/>
          </p:nvPr>
        </p:nvSpPr>
        <p:spPr>
          <a:xfrm>
            <a:off x="358773" y="339725"/>
            <a:ext cx="8660536" cy="341572"/>
          </a:xfrm>
        </p:spPr>
        <p:txBody>
          <a:bodyPr/>
          <a:lstStyle/>
          <a:p>
            <a:r>
              <a:rPr lang="en-US"/>
              <a:t>T3: Negative aspects of learning using digital technologies</a:t>
            </a:r>
            <a:endParaRPr lang="en-GB"/>
          </a:p>
        </p:txBody>
      </p:sp>
      <p:sp>
        <p:nvSpPr>
          <p:cNvPr id="6" name="Content Placeholder 5">
            <a:extLst>
              <a:ext uri="{FF2B5EF4-FFF2-40B4-BE49-F238E27FC236}">
                <a16:creationId xmlns:a16="http://schemas.microsoft.com/office/drawing/2014/main" id="{1002BF96-E4DE-4654-89A9-B21446AEF3D6}"/>
              </a:ext>
            </a:extLst>
          </p:cNvPr>
          <p:cNvSpPr>
            <a:spLocks noGrp="1"/>
          </p:cNvSpPr>
          <p:nvPr>
            <p:ph idx="1"/>
          </p:nvPr>
        </p:nvSpPr>
        <p:spPr>
          <a:xfrm>
            <a:off x="358775" y="1145607"/>
            <a:ext cx="6518276" cy="2088912"/>
          </a:xfrm>
        </p:spPr>
        <p:txBody>
          <a:bodyPr/>
          <a:lstStyle/>
          <a:p>
            <a:pPr marL="0" indent="0">
              <a:buNone/>
            </a:pPr>
            <a:r>
              <a:rPr lang="en-US" sz="1600" b="1">
                <a:highlight>
                  <a:srgbClr val="000000"/>
                </a:highlight>
              </a:rPr>
              <a:t>(Q41)</a:t>
            </a:r>
            <a:r>
              <a:rPr lang="en-US" sz="1600" b="1"/>
              <a:t>. </a:t>
            </a:r>
            <a:r>
              <a:rPr lang="en-US" sz="1600"/>
              <a:t>Learners/students were asked, what aspect of learning using digital technologies, if any, was most negative for them?</a:t>
            </a:r>
          </a:p>
          <a:p>
            <a:pPr marL="0" indent="0">
              <a:buNone/>
            </a:pPr>
            <a:r>
              <a:rPr lang="en-US" sz="1600"/>
              <a:t>This was a free text question, which we </a:t>
            </a:r>
            <a:r>
              <a:rPr lang="en-US" sz="1600" err="1"/>
              <a:t>analysed</a:t>
            </a:r>
            <a:r>
              <a:rPr lang="en-US" sz="1600"/>
              <a:t> for themes.</a:t>
            </a:r>
          </a:p>
          <a:p>
            <a:pPr marL="0" indent="0">
              <a:buNone/>
            </a:pPr>
            <a:r>
              <a:rPr lang="en-US" sz="1600"/>
              <a:t>Common themes included: </a:t>
            </a:r>
          </a:p>
          <a:p>
            <a:pPr marL="361950" lvl="1" indent="-271463"/>
            <a:r>
              <a:rPr lang="en-US" sz="1600">
                <a:highlight>
                  <a:srgbClr val="000000"/>
                </a:highlight>
              </a:rPr>
              <a:t>XX%</a:t>
            </a:r>
            <a:r>
              <a:rPr lang="en-US" sz="1600"/>
              <a:t> of learners/students that commented mentioned this..</a:t>
            </a:r>
          </a:p>
          <a:p>
            <a:pPr marL="361950" lvl="1" indent="-271463"/>
            <a:r>
              <a:rPr lang="en-US" sz="1600">
                <a:highlight>
                  <a:srgbClr val="000000"/>
                </a:highlight>
              </a:rPr>
              <a:t>XX%</a:t>
            </a:r>
            <a:r>
              <a:rPr lang="en-US" sz="1600"/>
              <a:t> of learners/students that commented mentioned this…</a:t>
            </a:r>
          </a:p>
          <a:p>
            <a:pPr marL="0" indent="0">
              <a:buNone/>
            </a:pPr>
            <a:endParaRPr lang="en-US" sz="1600"/>
          </a:p>
        </p:txBody>
      </p:sp>
      <p:sp>
        <p:nvSpPr>
          <p:cNvPr id="7" name="TextBox 6">
            <a:extLst>
              <a:ext uri="{FF2B5EF4-FFF2-40B4-BE49-F238E27FC236}">
                <a16:creationId xmlns:a16="http://schemas.microsoft.com/office/drawing/2014/main" id="{0CF4CBFE-B85C-4A84-BA01-EFE03E486311}"/>
              </a:ext>
            </a:extLst>
          </p:cNvPr>
          <p:cNvSpPr txBox="1"/>
          <p:nvPr/>
        </p:nvSpPr>
        <p:spPr>
          <a:xfrm>
            <a:off x="358774" y="3857362"/>
            <a:ext cx="5986367" cy="1161857"/>
          </a:xfrm>
          <a:prstGeom prst="rect">
            <a:avLst/>
          </a:prstGeom>
          <a:noFill/>
        </p:spPr>
        <p:txBody>
          <a:bodyPr wrap="square" rtlCol="0">
            <a:spAutoFit/>
          </a:bodyPr>
          <a:lstStyle/>
          <a:p>
            <a:r>
              <a:rPr lang="en-US" sz="1400">
                <a:solidFill>
                  <a:schemeClr val="bg1"/>
                </a:solidFill>
                <a:highlight>
                  <a:srgbClr val="000000"/>
                </a:highlight>
              </a:rPr>
              <a:t>[Download your free text data via Jisc online surveys ‘</a:t>
            </a:r>
            <a:r>
              <a:rPr lang="en-US" sz="1400" err="1">
                <a:solidFill>
                  <a:schemeClr val="bg1"/>
                </a:solidFill>
                <a:highlight>
                  <a:srgbClr val="000000"/>
                </a:highlight>
              </a:rPr>
              <a:t>analyse</a:t>
            </a:r>
            <a:r>
              <a:rPr lang="en-US" sz="1400">
                <a:solidFill>
                  <a:schemeClr val="bg1"/>
                </a:solidFill>
                <a:highlight>
                  <a:srgbClr val="000000"/>
                </a:highlight>
              </a:rPr>
              <a:t>’ area, open in Word or Excel, read the feedback and try to group into themes (see accompanying Excel sheet to carry out grouping </a:t>
            </a:r>
            <a:r>
              <a:rPr lang="en-US" sz="1400">
                <a:solidFill>
                  <a:schemeClr val="bg1"/>
                </a:solidFill>
                <a:highlight>
                  <a:srgbClr val="000000"/>
                </a:highlight>
                <a:hlinkClick r:id="rId2">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 Also, the guide to analysing your qualitative data can be found </a:t>
            </a:r>
            <a:r>
              <a:rPr lang="en-US" sz="1400">
                <a:solidFill>
                  <a:schemeClr val="bg1"/>
                </a:solidFill>
                <a:highlight>
                  <a:srgbClr val="000000"/>
                </a:highlight>
                <a:hlinkClick r:id="rId3">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a:t>
            </a:r>
          </a:p>
          <a:p>
            <a:endParaRPr lang="en-GB">
              <a:solidFill>
                <a:schemeClr val="bg1"/>
              </a:solidFill>
            </a:endParaRPr>
          </a:p>
        </p:txBody>
      </p:sp>
      <p:pic>
        <p:nvPicPr>
          <p:cNvPr id="1026" name="Picture 2">
            <a:extLst>
              <a:ext uri="{FF2B5EF4-FFF2-40B4-BE49-F238E27FC236}">
                <a16:creationId xmlns:a16="http://schemas.microsoft.com/office/drawing/2014/main" id="{EF60860B-56DD-487D-FBF2-72FE84E42F0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707" y="1506992"/>
            <a:ext cx="1821028" cy="182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3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A2314D85-F32A-4DF7-B395-F921DFF2D99C}"/>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42.">
            <a:extLst>
              <a:ext uri="{FF2B5EF4-FFF2-40B4-BE49-F238E27FC236}">
                <a16:creationId xmlns:a16="http://schemas.microsoft.com/office/drawing/2014/main" id="{EBAA2D4D-2AEE-D842-A9D2-5C5C98C64F3B}"/>
              </a:ext>
            </a:extLst>
          </p:cNvPr>
          <p:cNvGraphicFramePr>
            <a:graphicFrameLocks/>
          </p:cNvGraphicFramePr>
          <p:nvPr>
            <p:extLst>
              <p:ext uri="{D42A27DB-BD31-4B8C-83A1-F6EECF244321}">
                <p14:modId xmlns:p14="http://schemas.microsoft.com/office/powerpoint/2010/main" val="2418901918"/>
              </p:ext>
            </p:extLst>
          </p:nvPr>
        </p:nvGraphicFramePr>
        <p:xfrm>
          <a:off x="304879" y="2048541"/>
          <a:ext cx="8165646" cy="282095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358775" y="1127052"/>
            <a:ext cx="8370555" cy="992371"/>
          </a:xfrm>
        </p:spPr>
        <p:txBody>
          <a:bodyPr/>
          <a:lstStyle/>
          <a:p>
            <a:pPr marL="0" indent="0">
              <a:buNone/>
            </a:pPr>
            <a:r>
              <a:rPr lang="en-US" sz="1600" b="1">
                <a:highlight>
                  <a:srgbClr val="000000"/>
                </a:highlight>
              </a:rPr>
              <a:t>(Q42)</a:t>
            </a:r>
            <a:r>
              <a:rPr lang="en-US" sz="1600" b="1"/>
              <a:t>. </a:t>
            </a:r>
            <a:r>
              <a:rPr lang="en-US" sz="1600"/>
              <a:t>Learners/students were asked how much they agreed they were given the chance to be involved in decisions about their digital experience</a:t>
            </a:r>
          </a:p>
          <a:p>
            <a:r>
              <a:rPr lang="en-US" sz="1600">
                <a:highlight>
                  <a:srgbClr val="000000"/>
                </a:highlight>
              </a:rPr>
              <a:t>[Add any insights from the data here]</a:t>
            </a:r>
          </a:p>
          <a:p>
            <a:pPr marL="0" indent="0">
              <a:buNone/>
            </a:pPr>
            <a:endParaRPr lang="en-GB" sz="1600"/>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358774" y="339725"/>
            <a:ext cx="5702589" cy="341572"/>
          </a:xfrm>
        </p:spPr>
        <p:txBody>
          <a:bodyPr/>
          <a:lstStyle/>
          <a:p>
            <a:r>
              <a:rPr lang="en-US"/>
              <a:t>T3: Chance to be involved in decisions</a:t>
            </a:r>
            <a:endParaRPr lang="en-GB"/>
          </a:p>
        </p:txBody>
      </p:sp>
    </p:spTree>
    <p:extLst>
      <p:ext uri="{BB962C8B-B14F-4D97-AF65-F5344CB8AC3E}">
        <p14:creationId xmlns:p14="http://schemas.microsoft.com/office/powerpoint/2010/main" val="2172756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A2314D85-F32A-4DF7-B395-F921DFF2D99C}"/>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43.">
            <a:extLst>
              <a:ext uri="{FF2B5EF4-FFF2-40B4-BE49-F238E27FC236}">
                <a16:creationId xmlns:a16="http://schemas.microsoft.com/office/drawing/2014/main" id="{EBAA2D4D-2AEE-D842-A9D2-5C5C98C64F3B}"/>
              </a:ext>
            </a:extLst>
          </p:cNvPr>
          <p:cNvGraphicFramePr>
            <a:graphicFrameLocks/>
          </p:cNvGraphicFramePr>
          <p:nvPr>
            <p:extLst>
              <p:ext uri="{D42A27DB-BD31-4B8C-83A1-F6EECF244321}">
                <p14:modId xmlns:p14="http://schemas.microsoft.com/office/powerpoint/2010/main" val="3934294269"/>
              </p:ext>
            </p:extLst>
          </p:nvPr>
        </p:nvGraphicFramePr>
        <p:xfrm>
          <a:off x="304879" y="2048541"/>
          <a:ext cx="8165646" cy="282095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358775" y="1127052"/>
            <a:ext cx="8370555" cy="992371"/>
          </a:xfrm>
        </p:spPr>
        <p:txBody>
          <a:bodyPr/>
          <a:lstStyle/>
          <a:p>
            <a:pPr marL="0" indent="0">
              <a:buNone/>
            </a:pPr>
            <a:r>
              <a:rPr lang="en-US" sz="1600" b="1">
                <a:highlight>
                  <a:srgbClr val="000000"/>
                </a:highlight>
              </a:rPr>
              <a:t>(Q43)</a:t>
            </a:r>
            <a:r>
              <a:rPr lang="en-US" sz="1600" b="1"/>
              <a:t>. </a:t>
            </a:r>
            <a:r>
              <a:rPr lang="en-US" sz="1600"/>
              <a:t>Learners/students were asked to provide an </a:t>
            </a:r>
            <a:r>
              <a:rPr lang="en-GB" sz="1600"/>
              <a:t>overall rating of the quality of digital learning on their course</a:t>
            </a:r>
            <a:r>
              <a:rPr lang="en-US" sz="1600"/>
              <a:t>. </a:t>
            </a:r>
            <a:r>
              <a:rPr lang="en-US" sz="1600">
                <a:highlight>
                  <a:srgbClr val="000000"/>
                </a:highlight>
              </a:rPr>
              <a:t>XX%</a:t>
            </a:r>
            <a:r>
              <a:rPr lang="en-US" sz="1600"/>
              <a:t> rated us as good or above</a:t>
            </a:r>
          </a:p>
          <a:p>
            <a:r>
              <a:rPr lang="en-US" sz="1600">
                <a:highlight>
                  <a:srgbClr val="000000"/>
                </a:highlight>
              </a:rPr>
              <a:t>[Add any insights from the data here]</a:t>
            </a:r>
          </a:p>
          <a:p>
            <a:pPr marL="0" indent="0">
              <a:buNone/>
            </a:pPr>
            <a:endParaRPr lang="en-GB" sz="1600"/>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358775" y="339725"/>
            <a:ext cx="5557530" cy="341572"/>
          </a:xfrm>
        </p:spPr>
        <p:txBody>
          <a:bodyPr/>
          <a:lstStyle/>
          <a:p>
            <a:r>
              <a:rPr lang="en-US"/>
              <a:t>T3: Overall quality of digital learning on their course</a:t>
            </a:r>
            <a:endParaRPr lang="en-GB"/>
          </a:p>
        </p:txBody>
      </p:sp>
    </p:spTree>
    <p:extLst>
      <p:ext uri="{BB962C8B-B14F-4D97-AF65-F5344CB8AC3E}">
        <p14:creationId xmlns:p14="http://schemas.microsoft.com/office/powerpoint/2010/main" val="2705094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F34F0-2766-485F-8F82-299ABE904D91}"/>
              </a:ext>
            </a:extLst>
          </p:cNvPr>
          <p:cNvSpPr>
            <a:spLocks noGrp="1"/>
          </p:cNvSpPr>
          <p:nvPr>
            <p:ph type="title"/>
          </p:nvPr>
        </p:nvSpPr>
        <p:spPr/>
        <p:txBody>
          <a:bodyPr/>
          <a:lstStyle/>
          <a:p>
            <a:r>
              <a:rPr lang="en-US"/>
              <a:t>Theme four (T4)</a:t>
            </a:r>
            <a:endParaRPr lang="en-GB"/>
          </a:p>
        </p:txBody>
      </p:sp>
      <p:sp>
        <p:nvSpPr>
          <p:cNvPr id="8" name="Text Placeholder 7">
            <a:extLst>
              <a:ext uri="{FF2B5EF4-FFF2-40B4-BE49-F238E27FC236}">
                <a16:creationId xmlns:a16="http://schemas.microsoft.com/office/drawing/2014/main" id="{BB7DAE03-C378-4F59-9AAD-5FF75BB2F6A6}"/>
              </a:ext>
            </a:extLst>
          </p:cNvPr>
          <p:cNvSpPr>
            <a:spLocks noGrp="1"/>
          </p:cNvSpPr>
          <p:nvPr>
            <p:ph type="body" idx="13"/>
          </p:nvPr>
        </p:nvSpPr>
        <p:spPr/>
        <p:txBody>
          <a:bodyPr/>
          <a:lstStyle/>
          <a:p>
            <a:r>
              <a:rPr lang="en-GB"/>
              <a:t>Your digital skills</a:t>
            </a:r>
          </a:p>
        </p:txBody>
      </p:sp>
    </p:spTree>
    <p:extLst>
      <p:ext uri="{BB962C8B-B14F-4D97-AF65-F5344CB8AC3E}">
        <p14:creationId xmlns:p14="http://schemas.microsoft.com/office/powerpoint/2010/main" val="13878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2574C1-3A60-412D-999C-38787F585C59}"/>
              </a:ext>
            </a:extLst>
          </p:cNvPr>
          <p:cNvSpPr>
            <a:spLocks noGrp="1"/>
          </p:cNvSpPr>
          <p:nvPr>
            <p:ph type="title"/>
          </p:nvPr>
        </p:nvSpPr>
        <p:spPr>
          <a:xfrm>
            <a:off x="358774" y="339725"/>
            <a:ext cx="8354573" cy="341572"/>
          </a:xfrm>
        </p:spPr>
        <p:txBody>
          <a:bodyPr/>
          <a:lstStyle/>
          <a:p>
            <a:r>
              <a:rPr lang="en-US"/>
              <a:t>What is the learner/student digital experience insights survey?</a:t>
            </a:r>
            <a:endParaRPr lang="en-GB"/>
          </a:p>
        </p:txBody>
      </p:sp>
      <p:sp>
        <p:nvSpPr>
          <p:cNvPr id="8" name="Content Placeholder 7">
            <a:extLst>
              <a:ext uri="{FF2B5EF4-FFF2-40B4-BE49-F238E27FC236}">
                <a16:creationId xmlns:a16="http://schemas.microsoft.com/office/drawing/2014/main" id="{5DFD0766-8F2F-41D4-933F-0A19FCECF430}"/>
              </a:ext>
            </a:extLst>
          </p:cNvPr>
          <p:cNvSpPr>
            <a:spLocks noGrp="1"/>
          </p:cNvSpPr>
          <p:nvPr>
            <p:ph idx="1"/>
          </p:nvPr>
        </p:nvSpPr>
        <p:spPr>
          <a:xfrm>
            <a:off x="560843" y="1266598"/>
            <a:ext cx="4564049" cy="3013858"/>
          </a:xfrm>
        </p:spPr>
        <p:txBody>
          <a:bodyPr lIns="0" tIns="0" rIns="0" bIns="0" anchor="t"/>
          <a:lstStyle/>
          <a:p>
            <a:pPr marL="177800" indent="-177800"/>
            <a:r>
              <a:rPr lang="en-US" sz="1600">
                <a:ea typeface="Roboto Light"/>
              </a:rPr>
              <a:t>Asks learners/students across further education (FE) and higher education (HE) about their experiences of using technology at their college or university and on their course</a:t>
            </a:r>
            <a:endParaRPr lang="en-US">
              <a:ea typeface="Roboto Light"/>
              <a:cs typeface="Arial" panose="020B0604020202020204"/>
            </a:endParaRPr>
          </a:p>
          <a:p>
            <a:pPr marL="177800" indent="-177800"/>
            <a:r>
              <a:rPr lang="en-US" sz="1600">
                <a:ea typeface="Roboto Light"/>
              </a:rPr>
              <a:t>Designed, delivered and managed by </a:t>
            </a:r>
            <a:r>
              <a:rPr lang="en-US" sz="1600" err="1">
                <a:ea typeface="Roboto Light"/>
              </a:rPr>
              <a:t>Jisc</a:t>
            </a:r>
            <a:r>
              <a:rPr lang="en-US" sz="1600">
                <a:ea typeface="Roboto Light"/>
              </a:rPr>
              <a:t> </a:t>
            </a:r>
            <a:endParaRPr lang="en-US" sz="1600">
              <a:cs typeface="Arial" panose="020B0604020202020204"/>
            </a:endParaRPr>
          </a:p>
          <a:p>
            <a:pPr marL="177800" indent="-177800"/>
            <a:r>
              <a:rPr lang="en-US" sz="1600">
                <a:ea typeface="Roboto Light"/>
              </a:rPr>
              <a:t>Separate surveys for FE and HE</a:t>
            </a:r>
            <a:endParaRPr lang="en-US" sz="1600">
              <a:ea typeface="Roboto Light"/>
              <a:cs typeface="Arial" panose="020B0604020202020204"/>
            </a:endParaRPr>
          </a:p>
          <a:p>
            <a:pPr marL="177800" indent="-177800"/>
            <a:r>
              <a:rPr lang="en-US" sz="1600">
                <a:ea typeface="Roboto Light"/>
              </a:rPr>
              <a:t>For 2022/23 there were over 35,000 responses from UK FE learners and HE students</a:t>
            </a:r>
            <a:endParaRPr lang="en-US" sz="1600">
              <a:ea typeface="Roboto Light"/>
              <a:cs typeface="Arial"/>
            </a:endParaRPr>
          </a:p>
          <a:p>
            <a:pPr marL="177800" indent="-177800"/>
            <a:r>
              <a:rPr lang="en-US" sz="1600">
                <a:ea typeface="Roboto Light"/>
              </a:rPr>
              <a:t>This presentation </a:t>
            </a:r>
            <a:r>
              <a:rPr lang="en-US" sz="1600" err="1">
                <a:ea typeface="Roboto Light"/>
              </a:rPr>
              <a:t>summarises</a:t>
            </a:r>
            <a:r>
              <a:rPr lang="en-US" sz="1600">
                <a:ea typeface="Roboto Light"/>
              </a:rPr>
              <a:t> some key findings from data collected from our learners/students</a:t>
            </a:r>
            <a:endParaRPr lang="en-US" sz="1600">
              <a:ea typeface="Roboto Light"/>
              <a:cs typeface="Arial" panose="020B0604020202020204"/>
            </a:endParaRPr>
          </a:p>
          <a:p>
            <a:pPr marL="90170" indent="-90170"/>
            <a:endParaRPr lang="en-GB" sz="1600">
              <a:cs typeface="Arial" panose="020B0604020202020204"/>
            </a:endParaRPr>
          </a:p>
        </p:txBody>
      </p:sp>
      <p:pic>
        <p:nvPicPr>
          <p:cNvPr id="4" name="Picture 3" descr="A model representing the digital experience insights surveys for students, teaching staff and professional services staff.">
            <a:extLst>
              <a:ext uri="{FF2B5EF4-FFF2-40B4-BE49-F238E27FC236}">
                <a16:creationId xmlns:a16="http://schemas.microsoft.com/office/drawing/2014/main" id="{04C46383-4EE5-180A-8F74-3E42F9E9EC49}"/>
              </a:ext>
            </a:extLst>
          </p:cNvPr>
          <p:cNvPicPr>
            <a:picLocks noChangeAspect="1"/>
          </p:cNvPicPr>
          <p:nvPr/>
        </p:nvPicPr>
        <p:blipFill>
          <a:blip r:embed="rId2"/>
          <a:stretch>
            <a:fillRect/>
          </a:stretch>
        </p:blipFill>
        <p:spPr>
          <a:xfrm>
            <a:off x="4673602" y="985229"/>
            <a:ext cx="4603530" cy="3576915"/>
          </a:xfrm>
          <a:prstGeom prst="rect">
            <a:avLst/>
          </a:prstGeom>
        </p:spPr>
      </p:pic>
    </p:spTree>
    <p:extLst>
      <p:ext uri="{BB962C8B-B14F-4D97-AF65-F5344CB8AC3E}">
        <p14:creationId xmlns:p14="http://schemas.microsoft.com/office/powerpoint/2010/main" val="4108087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8FF8-82B3-4A16-9AEF-D867B280CA99}"/>
              </a:ext>
            </a:extLst>
          </p:cNvPr>
          <p:cNvSpPr>
            <a:spLocks noGrp="1"/>
          </p:cNvSpPr>
          <p:nvPr>
            <p:ph type="title"/>
          </p:nvPr>
        </p:nvSpPr>
        <p:spPr/>
        <p:txBody>
          <a:bodyPr/>
          <a:lstStyle/>
          <a:p>
            <a:r>
              <a:rPr lang="en-US"/>
              <a:t>T4: Which skills had we provided </a:t>
            </a:r>
            <a:br>
              <a:rPr lang="en-US"/>
            </a:br>
            <a:r>
              <a:rPr lang="en-US"/>
              <a:t>support or training for? </a:t>
            </a:r>
            <a:endParaRPr lang="en-GB"/>
          </a:p>
        </p:txBody>
      </p:sp>
      <p:sp>
        <p:nvSpPr>
          <p:cNvPr id="3" name="Content Placeholder 2">
            <a:extLst>
              <a:ext uri="{FF2B5EF4-FFF2-40B4-BE49-F238E27FC236}">
                <a16:creationId xmlns:a16="http://schemas.microsoft.com/office/drawing/2014/main" id="{915ECFB5-1975-4409-AA9D-58AFCA1A031C}"/>
              </a:ext>
            </a:extLst>
          </p:cNvPr>
          <p:cNvSpPr>
            <a:spLocks noGrp="1"/>
          </p:cNvSpPr>
          <p:nvPr>
            <p:ph idx="1"/>
          </p:nvPr>
        </p:nvSpPr>
        <p:spPr>
          <a:xfrm>
            <a:off x="358775" y="1388304"/>
            <a:ext cx="2058844" cy="3013858"/>
          </a:xfrm>
        </p:spPr>
        <p:txBody>
          <a:bodyPr/>
          <a:lstStyle/>
          <a:p>
            <a:pPr marL="0" indent="0">
              <a:buNone/>
            </a:pPr>
            <a:r>
              <a:rPr lang="en-US" sz="1600" b="1">
                <a:highlight>
                  <a:srgbClr val="8E1558"/>
                </a:highlight>
              </a:rPr>
              <a:t>(Q44</a:t>
            </a:r>
            <a:r>
              <a:rPr lang="en-US" sz="1600" b="1">
                <a:solidFill>
                  <a:schemeClr val="bg1"/>
                </a:solidFill>
                <a:highlight>
                  <a:srgbClr val="8E1558"/>
                </a:highlight>
              </a:rPr>
              <a:t>)</a:t>
            </a:r>
            <a:r>
              <a:rPr lang="en-US" sz="1600" b="1">
                <a:solidFill>
                  <a:schemeClr val="bg1"/>
                </a:solidFill>
              </a:rPr>
              <a:t>.</a:t>
            </a:r>
          </a:p>
          <a:p>
            <a:r>
              <a:rPr lang="en-US" sz="1600">
                <a:solidFill>
                  <a:schemeClr val="bg1"/>
                </a:solidFill>
                <a:highlight>
                  <a:srgbClr val="8E1558"/>
                </a:highlight>
              </a:rPr>
              <a:t>[Add any insights from the data here]</a:t>
            </a:r>
          </a:p>
          <a:p>
            <a:pPr marL="0" indent="0">
              <a:buNone/>
            </a:pPr>
            <a:endParaRPr lang="en-US" sz="1600" b="1">
              <a:highlight>
                <a:srgbClr val="FF0000"/>
              </a:highlight>
            </a:endParaRPr>
          </a:p>
          <a:p>
            <a:endParaRPr lang="en-US" sz="1600">
              <a:highlight>
                <a:srgbClr val="FF0000"/>
              </a:highlight>
            </a:endParaRPr>
          </a:p>
        </p:txBody>
      </p:sp>
      <p:graphicFrame>
        <p:nvGraphicFramePr>
          <p:cNvPr id="6" name="Chart 5" descr="Example of bar chart showing responses to question 44.">
            <a:extLst>
              <a:ext uri="{FF2B5EF4-FFF2-40B4-BE49-F238E27FC236}">
                <a16:creationId xmlns:a16="http://schemas.microsoft.com/office/drawing/2014/main" id="{99839591-C999-4DE0-B473-B9D2945BDF5A}"/>
              </a:ext>
            </a:extLst>
          </p:cNvPr>
          <p:cNvGraphicFramePr>
            <a:graphicFrameLocks/>
          </p:cNvGraphicFramePr>
          <p:nvPr>
            <p:extLst>
              <p:ext uri="{D42A27DB-BD31-4B8C-83A1-F6EECF244321}">
                <p14:modId xmlns:p14="http://schemas.microsoft.com/office/powerpoint/2010/main" val="3041735287"/>
              </p:ext>
            </p:extLst>
          </p:nvPr>
        </p:nvGraphicFramePr>
        <p:xfrm>
          <a:off x="2673927" y="1156602"/>
          <a:ext cx="6358850" cy="35597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A39D4DE0-9B49-4538-B52C-A1E3B161D9FF}"/>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3790277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8ECCF-2067-4F7E-86AA-08D7EF877EA4}"/>
              </a:ext>
            </a:extLst>
          </p:cNvPr>
          <p:cNvSpPr>
            <a:spLocks noGrp="1"/>
          </p:cNvSpPr>
          <p:nvPr>
            <p:ph type="title"/>
          </p:nvPr>
        </p:nvSpPr>
        <p:spPr>
          <a:xfrm>
            <a:off x="358774" y="339725"/>
            <a:ext cx="5496221" cy="829856"/>
          </a:xfrm>
        </p:spPr>
        <p:txBody>
          <a:bodyPr lIns="0" tIns="0" rIns="0" bIns="0" anchor="t"/>
          <a:lstStyle/>
          <a:p>
            <a:r>
              <a:rPr lang="en-US">
                <a:ea typeface="Roboto Black"/>
              </a:rPr>
              <a:t>T4: Support and guidance for digital skills development</a:t>
            </a:r>
            <a:endParaRPr lang="en-GB">
              <a:ea typeface="Roboto Black"/>
            </a:endParaRPr>
          </a:p>
        </p:txBody>
      </p:sp>
      <p:sp>
        <p:nvSpPr>
          <p:cNvPr id="7" name="Content Placeholder 5">
            <a:extLst>
              <a:ext uri="{FF2B5EF4-FFF2-40B4-BE49-F238E27FC236}">
                <a16:creationId xmlns:a16="http://schemas.microsoft.com/office/drawing/2014/main" id="{899AB4B5-8535-4684-82E0-4FEDCE984E8B}"/>
              </a:ext>
            </a:extLst>
          </p:cNvPr>
          <p:cNvSpPr txBox="1">
            <a:spLocks/>
          </p:cNvSpPr>
          <p:nvPr/>
        </p:nvSpPr>
        <p:spPr>
          <a:xfrm>
            <a:off x="358774" y="1325069"/>
            <a:ext cx="2621101" cy="301385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a:solidFill>
                  <a:schemeClr val="bg1"/>
                </a:solidFill>
                <a:highlight>
                  <a:srgbClr val="8E1558"/>
                </a:highlight>
              </a:rPr>
              <a:t>(Q45)</a:t>
            </a:r>
            <a:r>
              <a:rPr lang="en-US" sz="1600" b="1">
                <a:solidFill>
                  <a:schemeClr val="bg1"/>
                </a:solidFill>
              </a:rPr>
              <a:t>. </a:t>
            </a:r>
            <a:r>
              <a:rPr lang="en-US" sz="1600">
                <a:solidFill>
                  <a:schemeClr val="bg1"/>
                </a:solidFill>
              </a:rPr>
              <a:t>Learners/students were asked five questions about the support and guidance they receive for digital skills development. </a:t>
            </a:r>
          </a:p>
          <a:p>
            <a:r>
              <a:rPr lang="en-US" sz="1600">
                <a:solidFill>
                  <a:schemeClr val="bg1"/>
                </a:solidFill>
                <a:highlight>
                  <a:srgbClr val="8E1558"/>
                </a:highlight>
              </a:rPr>
              <a:t>[Add any insights from the data here]</a:t>
            </a:r>
          </a:p>
          <a:p>
            <a:pPr marL="0" indent="0">
              <a:buFont typeface="Arial" panose="020B0604020202020204" pitchFamily="34" charset="0"/>
              <a:buNone/>
            </a:pPr>
            <a:endParaRPr lang="en-GB" sz="1600"/>
          </a:p>
        </p:txBody>
      </p:sp>
      <p:graphicFrame>
        <p:nvGraphicFramePr>
          <p:cNvPr id="8" name="Chart 7" descr="Stacked bar chart for question 45.">
            <a:extLst>
              <a:ext uri="{FF2B5EF4-FFF2-40B4-BE49-F238E27FC236}">
                <a16:creationId xmlns:a16="http://schemas.microsoft.com/office/drawing/2014/main" id="{4D6BB6FB-B5A7-4591-8539-08CC40492F69}"/>
              </a:ext>
            </a:extLst>
          </p:cNvPr>
          <p:cNvGraphicFramePr>
            <a:graphicFrameLocks/>
          </p:cNvGraphicFramePr>
          <p:nvPr>
            <p:extLst>
              <p:ext uri="{D42A27DB-BD31-4B8C-83A1-F6EECF244321}">
                <p14:modId xmlns:p14="http://schemas.microsoft.com/office/powerpoint/2010/main" val="2008455694"/>
              </p:ext>
            </p:extLst>
          </p:nvPr>
        </p:nvGraphicFramePr>
        <p:xfrm>
          <a:off x="3118514" y="1169581"/>
          <a:ext cx="5916304" cy="36719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CA515F69-3499-42E8-827A-83156E8097B0}"/>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841201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8FF8-82B3-4A16-9AEF-D867B280CA99}"/>
              </a:ext>
            </a:extLst>
          </p:cNvPr>
          <p:cNvSpPr>
            <a:spLocks noGrp="1"/>
          </p:cNvSpPr>
          <p:nvPr>
            <p:ph type="title"/>
          </p:nvPr>
        </p:nvSpPr>
        <p:spPr>
          <a:xfrm>
            <a:off x="358774" y="339725"/>
            <a:ext cx="5617483" cy="341572"/>
          </a:xfrm>
        </p:spPr>
        <p:txBody>
          <a:bodyPr/>
          <a:lstStyle/>
          <a:p>
            <a:r>
              <a:rPr lang="en-US"/>
              <a:t>T4: Where did learners/students go for help with digital skills? </a:t>
            </a:r>
            <a:endParaRPr lang="en-GB"/>
          </a:p>
        </p:txBody>
      </p:sp>
      <p:sp>
        <p:nvSpPr>
          <p:cNvPr id="3" name="Content Placeholder 2">
            <a:extLst>
              <a:ext uri="{FF2B5EF4-FFF2-40B4-BE49-F238E27FC236}">
                <a16:creationId xmlns:a16="http://schemas.microsoft.com/office/drawing/2014/main" id="{915ECFB5-1975-4409-AA9D-58AFCA1A031C}"/>
              </a:ext>
            </a:extLst>
          </p:cNvPr>
          <p:cNvSpPr>
            <a:spLocks noGrp="1"/>
          </p:cNvSpPr>
          <p:nvPr>
            <p:ph idx="1"/>
          </p:nvPr>
        </p:nvSpPr>
        <p:spPr>
          <a:xfrm>
            <a:off x="358775" y="1429556"/>
            <a:ext cx="1982643" cy="3013858"/>
          </a:xfrm>
        </p:spPr>
        <p:txBody>
          <a:bodyPr/>
          <a:lstStyle/>
          <a:p>
            <a:pPr marL="0" indent="0">
              <a:buNone/>
            </a:pPr>
            <a:r>
              <a:rPr lang="en-US" sz="1600" b="1">
                <a:highlight>
                  <a:srgbClr val="8E1558"/>
                </a:highlight>
              </a:rPr>
              <a:t>(Q46</a:t>
            </a:r>
            <a:r>
              <a:rPr lang="en-US" sz="1600" b="1">
                <a:solidFill>
                  <a:schemeClr val="bg1"/>
                </a:solidFill>
                <a:highlight>
                  <a:srgbClr val="8E1558"/>
                </a:highlight>
              </a:rPr>
              <a:t>)</a:t>
            </a:r>
            <a:r>
              <a:rPr lang="en-US" sz="1600" b="1">
                <a:solidFill>
                  <a:schemeClr val="bg1"/>
                </a:solidFill>
              </a:rPr>
              <a:t>.</a:t>
            </a:r>
            <a:endParaRPr lang="en-US" sz="1600" b="1"/>
          </a:p>
          <a:p>
            <a:r>
              <a:rPr lang="en-US" sz="1600">
                <a:solidFill>
                  <a:schemeClr val="bg1"/>
                </a:solidFill>
                <a:highlight>
                  <a:srgbClr val="8E1558"/>
                </a:highlight>
              </a:rPr>
              <a:t>[Add any insights from the data here]</a:t>
            </a:r>
          </a:p>
        </p:txBody>
      </p:sp>
      <p:graphicFrame>
        <p:nvGraphicFramePr>
          <p:cNvPr id="7" name="Chart 6" descr="Example of bar chart showing responses to question 46.">
            <a:extLst>
              <a:ext uri="{FF2B5EF4-FFF2-40B4-BE49-F238E27FC236}">
                <a16:creationId xmlns:a16="http://schemas.microsoft.com/office/drawing/2014/main" id="{60CE67CB-5CC8-4A69-832D-4DB31724BD65}"/>
              </a:ext>
            </a:extLst>
          </p:cNvPr>
          <p:cNvGraphicFramePr>
            <a:graphicFrameLocks/>
          </p:cNvGraphicFramePr>
          <p:nvPr>
            <p:extLst>
              <p:ext uri="{D42A27DB-BD31-4B8C-83A1-F6EECF244321}">
                <p14:modId xmlns:p14="http://schemas.microsoft.com/office/powerpoint/2010/main" val="2573331157"/>
              </p:ext>
            </p:extLst>
          </p:nvPr>
        </p:nvGraphicFramePr>
        <p:xfrm>
          <a:off x="1953491" y="1135337"/>
          <a:ext cx="7037270" cy="360229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215A711B-0BC2-44B1-97F5-57CE1C546AE8}"/>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317388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D224C"/>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59978FEB-9F78-40CA-8E4D-E2298604E553}"/>
              </a:ext>
            </a:extLst>
          </p:cNvPr>
          <p:cNvSpPr txBox="1"/>
          <p:nvPr/>
        </p:nvSpPr>
        <p:spPr>
          <a:xfrm flipH="1">
            <a:off x="6131444"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6" name="Chart 5" descr="Example of bar chart showing responses to question 48.">
            <a:extLst>
              <a:ext uri="{FF2B5EF4-FFF2-40B4-BE49-F238E27FC236}">
                <a16:creationId xmlns:a16="http://schemas.microsoft.com/office/drawing/2014/main" id="{1519B035-DB5C-45E7-89A6-426F843BF0BF}"/>
              </a:ext>
            </a:extLst>
          </p:cNvPr>
          <p:cNvGraphicFramePr>
            <a:graphicFrameLocks/>
          </p:cNvGraphicFramePr>
          <p:nvPr>
            <p:extLst>
              <p:ext uri="{D42A27DB-BD31-4B8C-83A1-F6EECF244321}">
                <p14:modId xmlns:p14="http://schemas.microsoft.com/office/powerpoint/2010/main" val="3242614091"/>
              </p:ext>
            </p:extLst>
          </p:nvPr>
        </p:nvGraphicFramePr>
        <p:xfrm>
          <a:off x="300251" y="2204485"/>
          <a:ext cx="8115094" cy="2757234"/>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915ECFB5-1975-4409-AA9D-58AFCA1A031C}"/>
              </a:ext>
            </a:extLst>
          </p:cNvPr>
          <p:cNvSpPr>
            <a:spLocks noGrp="1"/>
          </p:cNvSpPr>
          <p:nvPr>
            <p:ph idx="1"/>
          </p:nvPr>
        </p:nvSpPr>
        <p:spPr>
          <a:xfrm>
            <a:off x="358774" y="1209490"/>
            <a:ext cx="8484974" cy="1067984"/>
          </a:xfrm>
        </p:spPr>
        <p:txBody>
          <a:bodyPr lIns="0" tIns="0" rIns="0" bIns="0" anchor="t"/>
          <a:lstStyle/>
          <a:p>
            <a:pPr marL="0" indent="0">
              <a:buNone/>
            </a:pPr>
            <a:r>
              <a:rPr lang="en-US" sz="1600" b="1">
                <a:highlight>
                  <a:srgbClr val="8E1558"/>
                </a:highlight>
                <a:ea typeface="Roboto Light"/>
              </a:rPr>
              <a:t>(Q48)</a:t>
            </a:r>
            <a:r>
              <a:rPr lang="en-US" sz="1600" b="1">
                <a:ea typeface="Roboto Light"/>
              </a:rPr>
              <a:t>. </a:t>
            </a:r>
            <a:r>
              <a:rPr lang="en-US" sz="1600">
                <a:ea typeface="Roboto Light"/>
              </a:rPr>
              <a:t>Learners/students were asked to provide a rating for how well they feel we supported them to learn effectively using technology: </a:t>
            </a:r>
            <a:r>
              <a:rPr lang="en-US" sz="1600">
                <a:highlight>
                  <a:srgbClr val="8E1558"/>
                </a:highlight>
                <a:ea typeface="Roboto Light"/>
              </a:rPr>
              <a:t>XX%</a:t>
            </a:r>
            <a:r>
              <a:rPr lang="en-US" sz="1600">
                <a:ea typeface="Roboto Light"/>
              </a:rPr>
              <a:t> rated us as good or above.</a:t>
            </a:r>
            <a:endParaRPr lang="en-US">
              <a:ea typeface="Roboto Light"/>
            </a:endParaRPr>
          </a:p>
          <a:p>
            <a:pPr marL="90170" indent="-90170"/>
            <a:r>
              <a:rPr lang="en-US" sz="1600">
                <a:highlight>
                  <a:srgbClr val="8E1558"/>
                </a:highlight>
                <a:ea typeface="Roboto Light"/>
              </a:rPr>
              <a:t>Add any comments based on findings from your data</a:t>
            </a:r>
            <a:endParaRPr lang="en-US" sz="1600">
              <a:highlight>
                <a:srgbClr val="8E1558"/>
              </a:highlight>
              <a:ea typeface="Roboto Light"/>
              <a:cs typeface="Arial"/>
            </a:endParaRPr>
          </a:p>
        </p:txBody>
      </p:sp>
      <p:sp>
        <p:nvSpPr>
          <p:cNvPr id="2" name="Title 1">
            <a:extLst>
              <a:ext uri="{FF2B5EF4-FFF2-40B4-BE49-F238E27FC236}">
                <a16:creationId xmlns:a16="http://schemas.microsoft.com/office/drawing/2014/main" id="{A3948FF8-82B3-4A16-9AEF-D867B280CA99}"/>
              </a:ext>
            </a:extLst>
          </p:cNvPr>
          <p:cNvSpPr>
            <a:spLocks noGrp="1"/>
          </p:cNvSpPr>
          <p:nvPr>
            <p:ph type="title"/>
          </p:nvPr>
        </p:nvSpPr>
        <p:spPr>
          <a:xfrm>
            <a:off x="358774" y="339725"/>
            <a:ext cx="5625769" cy="341572"/>
          </a:xfrm>
        </p:spPr>
        <p:txBody>
          <a:bodyPr/>
          <a:lstStyle/>
          <a:p>
            <a:r>
              <a:rPr lang="en-US"/>
              <a:t>T4: Support to help learners/students learn effectively using technology</a:t>
            </a:r>
            <a:endParaRPr lang="en-GB"/>
          </a:p>
        </p:txBody>
      </p:sp>
    </p:spTree>
    <p:extLst>
      <p:ext uri="{BB962C8B-B14F-4D97-AF65-F5344CB8AC3E}">
        <p14:creationId xmlns:p14="http://schemas.microsoft.com/office/powerpoint/2010/main" val="3396497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2A45-C55B-43D4-8D52-AA39DEFB1B11}"/>
              </a:ext>
            </a:extLst>
          </p:cNvPr>
          <p:cNvSpPr>
            <a:spLocks noGrp="1"/>
          </p:cNvSpPr>
          <p:nvPr>
            <p:ph type="title"/>
          </p:nvPr>
        </p:nvSpPr>
        <p:spPr>
          <a:xfrm>
            <a:off x="358774" y="339725"/>
            <a:ext cx="6873924" cy="341572"/>
          </a:xfrm>
        </p:spPr>
        <p:txBody>
          <a:bodyPr/>
          <a:lstStyle/>
          <a:p>
            <a:r>
              <a:rPr lang="en-US"/>
              <a:t>T4: Help to use digital technologies effectively</a:t>
            </a:r>
            <a:endParaRPr lang="en-GB"/>
          </a:p>
        </p:txBody>
      </p:sp>
      <p:sp>
        <p:nvSpPr>
          <p:cNvPr id="6" name="Content Placeholder 5">
            <a:extLst>
              <a:ext uri="{FF2B5EF4-FFF2-40B4-BE49-F238E27FC236}">
                <a16:creationId xmlns:a16="http://schemas.microsoft.com/office/drawing/2014/main" id="{1002BF96-E4DE-4654-89A9-B21446AEF3D6}"/>
              </a:ext>
            </a:extLst>
          </p:cNvPr>
          <p:cNvSpPr>
            <a:spLocks noGrp="1"/>
          </p:cNvSpPr>
          <p:nvPr>
            <p:ph idx="1"/>
          </p:nvPr>
        </p:nvSpPr>
        <p:spPr>
          <a:xfrm>
            <a:off x="358775" y="1064821"/>
            <a:ext cx="6518276" cy="3013858"/>
          </a:xfrm>
        </p:spPr>
        <p:txBody>
          <a:bodyPr/>
          <a:lstStyle/>
          <a:p>
            <a:pPr marL="0" indent="0">
              <a:buNone/>
            </a:pPr>
            <a:r>
              <a:rPr lang="en-US" sz="1600" b="1">
                <a:solidFill>
                  <a:schemeClr val="bg1"/>
                </a:solidFill>
                <a:highlight>
                  <a:srgbClr val="8E1558"/>
                </a:highlight>
              </a:rPr>
              <a:t>(Q49)</a:t>
            </a:r>
            <a:r>
              <a:rPr lang="en-US" sz="1600" b="1"/>
              <a:t>. </a:t>
            </a:r>
            <a:r>
              <a:rPr lang="en-US" sz="1600"/>
              <a:t>To help you to use digital technologies effectively, what one thing should we do?</a:t>
            </a:r>
          </a:p>
          <a:p>
            <a:pPr marL="0" indent="0">
              <a:buNone/>
            </a:pPr>
            <a:r>
              <a:rPr lang="en-US" sz="1600"/>
              <a:t>This was a free text question, which we </a:t>
            </a:r>
            <a:r>
              <a:rPr lang="en-US" sz="1600" err="1"/>
              <a:t>analysed</a:t>
            </a:r>
            <a:r>
              <a:rPr lang="en-US" sz="1600"/>
              <a:t> for themes</a:t>
            </a:r>
          </a:p>
          <a:p>
            <a:pPr marL="0" indent="0">
              <a:buNone/>
            </a:pPr>
            <a:r>
              <a:rPr lang="en-US" sz="1600"/>
              <a:t>Common themes included: </a:t>
            </a:r>
          </a:p>
          <a:p>
            <a:pPr marL="361950" lvl="1" indent="-271463"/>
            <a:r>
              <a:rPr lang="en-US" sz="1600">
                <a:highlight>
                  <a:srgbClr val="8E1558"/>
                </a:highlight>
              </a:rPr>
              <a:t>XX% of learners/students that commented mentioned this...</a:t>
            </a:r>
          </a:p>
          <a:p>
            <a:pPr marL="361950" lvl="1" indent="-271463"/>
            <a:r>
              <a:rPr lang="en-US" sz="1600">
                <a:highlight>
                  <a:srgbClr val="8E1558"/>
                </a:highlight>
              </a:rPr>
              <a:t>XX% of learners/students that commented mentioned this…</a:t>
            </a:r>
          </a:p>
          <a:p>
            <a:pPr marL="0" indent="0">
              <a:buNone/>
            </a:pPr>
            <a:endParaRPr lang="en-US" sz="1600"/>
          </a:p>
        </p:txBody>
      </p:sp>
      <p:sp>
        <p:nvSpPr>
          <p:cNvPr id="5" name="TextBox 4">
            <a:extLst>
              <a:ext uri="{FF2B5EF4-FFF2-40B4-BE49-F238E27FC236}">
                <a16:creationId xmlns:a16="http://schemas.microsoft.com/office/drawing/2014/main" id="{80AC8277-6326-48C2-8019-F5994E6DB7D8}"/>
              </a:ext>
            </a:extLst>
          </p:cNvPr>
          <p:cNvSpPr txBox="1"/>
          <p:nvPr/>
        </p:nvSpPr>
        <p:spPr>
          <a:xfrm>
            <a:off x="358774" y="3857362"/>
            <a:ext cx="8276343" cy="946413"/>
          </a:xfrm>
          <a:prstGeom prst="rect">
            <a:avLst/>
          </a:prstGeom>
          <a:noFill/>
        </p:spPr>
        <p:txBody>
          <a:bodyPr wrap="square" rtlCol="0">
            <a:spAutoFit/>
          </a:bodyPr>
          <a:lstStyle/>
          <a:p>
            <a:r>
              <a:rPr lang="en-US" sz="1400">
                <a:solidFill>
                  <a:schemeClr val="bg1"/>
                </a:solidFill>
                <a:highlight>
                  <a:srgbClr val="A74977"/>
                </a:highlight>
              </a:rPr>
              <a:t>[Download your free text data via Jisc online surveys ‘</a:t>
            </a:r>
            <a:r>
              <a:rPr lang="en-US" sz="1400" err="1">
                <a:solidFill>
                  <a:schemeClr val="bg1"/>
                </a:solidFill>
                <a:highlight>
                  <a:srgbClr val="A74977"/>
                </a:highlight>
              </a:rPr>
              <a:t>analyse</a:t>
            </a:r>
            <a:r>
              <a:rPr lang="en-US" sz="1400">
                <a:solidFill>
                  <a:schemeClr val="bg1"/>
                </a:solidFill>
                <a:highlight>
                  <a:srgbClr val="A74977"/>
                </a:highlight>
              </a:rPr>
              <a:t>’ area, open in Word or Excel, read the feedback and try to group into themes (see accompanying Excel sheet to carry out grouping </a:t>
            </a:r>
            <a:r>
              <a:rPr lang="en-US" sz="1400">
                <a:solidFill>
                  <a:schemeClr val="bg1"/>
                </a:solidFill>
                <a:highlight>
                  <a:srgbClr val="A74977"/>
                </a:highlight>
                <a:hlinkClick r:id="rId2">
                  <a:extLst>
                    <a:ext uri="{A12FA001-AC4F-418D-AE19-62706E023703}">
                      <ahyp:hlinkClr xmlns:ahyp="http://schemas.microsoft.com/office/drawing/2018/hyperlinkcolor" val="tx"/>
                    </a:ext>
                  </a:extLst>
                </a:hlinkClick>
              </a:rPr>
              <a:t>here</a:t>
            </a:r>
            <a:r>
              <a:rPr lang="en-US" sz="1400">
                <a:solidFill>
                  <a:schemeClr val="bg1"/>
                </a:solidFill>
                <a:highlight>
                  <a:srgbClr val="A74977"/>
                </a:highlight>
              </a:rPr>
              <a:t>). Also, the guide to </a:t>
            </a:r>
            <a:r>
              <a:rPr lang="en-US" sz="1400" err="1">
                <a:solidFill>
                  <a:schemeClr val="bg1"/>
                </a:solidFill>
                <a:highlight>
                  <a:srgbClr val="A74977"/>
                </a:highlight>
              </a:rPr>
              <a:t>analysing</a:t>
            </a:r>
            <a:r>
              <a:rPr lang="en-US" sz="1400">
                <a:solidFill>
                  <a:schemeClr val="bg1"/>
                </a:solidFill>
                <a:highlight>
                  <a:srgbClr val="A74977"/>
                </a:highlight>
              </a:rPr>
              <a:t> your qualitative data can be found </a:t>
            </a:r>
            <a:r>
              <a:rPr lang="en-US" sz="1400">
                <a:solidFill>
                  <a:schemeClr val="bg1"/>
                </a:solidFill>
                <a:highlight>
                  <a:srgbClr val="A74977"/>
                </a:highlight>
                <a:hlinkClick r:id="rId3">
                  <a:extLst>
                    <a:ext uri="{A12FA001-AC4F-418D-AE19-62706E023703}">
                      <ahyp:hlinkClr xmlns:ahyp="http://schemas.microsoft.com/office/drawing/2018/hyperlinkcolor" val="tx"/>
                    </a:ext>
                  </a:extLst>
                </a:hlinkClick>
              </a:rPr>
              <a:t>here</a:t>
            </a:r>
            <a:r>
              <a:rPr lang="en-US" sz="1400">
                <a:solidFill>
                  <a:schemeClr val="bg1"/>
                </a:solidFill>
                <a:highlight>
                  <a:srgbClr val="A74977"/>
                </a:highlight>
              </a:rPr>
              <a:t>.]</a:t>
            </a:r>
          </a:p>
          <a:p>
            <a:endParaRPr lang="en-GB">
              <a:solidFill>
                <a:schemeClr val="bg1"/>
              </a:solidFill>
            </a:endParaRPr>
          </a:p>
        </p:txBody>
      </p:sp>
    </p:spTree>
    <p:extLst>
      <p:ext uri="{BB962C8B-B14F-4D97-AF65-F5344CB8AC3E}">
        <p14:creationId xmlns:p14="http://schemas.microsoft.com/office/powerpoint/2010/main" val="2387615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E86452-ED28-4227-8528-67E50342A61C}"/>
              </a:ext>
            </a:extLst>
          </p:cNvPr>
          <p:cNvSpPr>
            <a:spLocks noGrp="1"/>
          </p:cNvSpPr>
          <p:nvPr>
            <p:ph type="title"/>
          </p:nvPr>
        </p:nvSpPr>
        <p:spPr/>
        <p:txBody>
          <a:bodyPr/>
          <a:lstStyle/>
          <a:p>
            <a:r>
              <a:rPr lang="en-US"/>
              <a:t>What next?</a:t>
            </a:r>
            <a:endParaRPr lang="en-GB"/>
          </a:p>
        </p:txBody>
      </p:sp>
      <p:sp>
        <p:nvSpPr>
          <p:cNvPr id="8" name="Text Placeholder 7">
            <a:extLst>
              <a:ext uri="{FF2B5EF4-FFF2-40B4-BE49-F238E27FC236}">
                <a16:creationId xmlns:a16="http://schemas.microsoft.com/office/drawing/2014/main" id="{EB744730-14B7-4C47-AF61-B309C8D04058}"/>
              </a:ext>
            </a:extLst>
          </p:cNvPr>
          <p:cNvSpPr>
            <a:spLocks noGrp="1"/>
          </p:cNvSpPr>
          <p:nvPr>
            <p:ph type="body" idx="13"/>
          </p:nvPr>
        </p:nvSpPr>
        <p:spPr/>
        <p:txBody>
          <a:bodyPr/>
          <a:lstStyle/>
          <a:p>
            <a:r>
              <a:rPr lang="en-US"/>
              <a:t>Some further things to consider include:</a:t>
            </a:r>
            <a:endParaRPr lang="en-GB"/>
          </a:p>
        </p:txBody>
      </p:sp>
      <p:sp>
        <p:nvSpPr>
          <p:cNvPr id="7" name="Content Placeholder 6">
            <a:extLst>
              <a:ext uri="{FF2B5EF4-FFF2-40B4-BE49-F238E27FC236}">
                <a16:creationId xmlns:a16="http://schemas.microsoft.com/office/drawing/2014/main" id="{7E286820-060A-4C41-A122-50471E05A381}"/>
              </a:ext>
            </a:extLst>
          </p:cNvPr>
          <p:cNvSpPr>
            <a:spLocks noGrp="1"/>
          </p:cNvSpPr>
          <p:nvPr>
            <p:ph idx="1"/>
          </p:nvPr>
        </p:nvSpPr>
        <p:spPr>
          <a:xfrm>
            <a:off x="358775" y="1578411"/>
            <a:ext cx="5382806" cy="3013858"/>
          </a:xfrm>
          <a:prstGeom prst="rect">
            <a:avLst/>
          </a:prstGeom>
        </p:spPr>
        <p:txBody>
          <a:bodyPr/>
          <a:lstStyle/>
          <a:p>
            <a:pPr marL="177800" indent="-177800">
              <a:spcAft>
                <a:spcPts val="1200"/>
              </a:spcAft>
            </a:pPr>
            <a:r>
              <a:rPr lang="en-US" sz="1600"/>
              <a:t>Do you have any insights survey data from other surveys to compare with the learner/student data?</a:t>
            </a:r>
          </a:p>
          <a:p>
            <a:pPr marL="177800" indent="-177800">
              <a:spcAft>
                <a:spcPts val="1200"/>
              </a:spcAft>
            </a:pPr>
            <a:r>
              <a:rPr lang="en-US" sz="1600"/>
              <a:t>Who will you communicate these findings to?</a:t>
            </a:r>
          </a:p>
          <a:p>
            <a:pPr marL="177800" indent="-177800">
              <a:spcAft>
                <a:spcPts val="1200"/>
              </a:spcAft>
            </a:pPr>
            <a:r>
              <a:rPr lang="en-US" sz="1600"/>
              <a:t>How will you feed back results to learners, students and staff that support learner/student engagement across your organisation? </a:t>
            </a:r>
          </a:p>
          <a:p>
            <a:pPr marL="177800" indent="-177800">
              <a:spcAft>
                <a:spcPts val="1200"/>
              </a:spcAft>
            </a:pPr>
            <a:r>
              <a:rPr lang="en-US" sz="1600"/>
              <a:t>How do you plan to work in partnership with learners and students to take forward actions resulting from the data?</a:t>
            </a:r>
          </a:p>
          <a:p>
            <a:pPr>
              <a:spcAft>
                <a:spcPts val="1200"/>
              </a:spcAft>
            </a:pPr>
            <a:endParaRPr lang="en-GB" sz="1600"/>
          </a:p>
        </p:txBody>
      </p:sp>
      <p:pic>
        <p:nvPicPr>
          <p:cNvPr id="6" name="Graphic 5">
            <a:extLst>
              <a:ext uri="{FF2B5EF4-FFF2-40B4-BE49-F238E27FC236}">
                <a16:creationId xmlns:a16="http://schemas.microsoft.com/office/drawing/2014/main" id="{2253E170-FA70-4CB7-BB18-1C95C0F594E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1655" y="1052668"/>
            <a:ext cx="3043570" cy="30435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1120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551B64-4105-4393-9FA1-FCD7297C8EA8}"/>
              </a:ext>
            </a:extLst>
          </p:cNvPr>
          <p:cNvSpPr>
            <a:spLocks noGrp="1"/>
          </p:cNvSpPr>
          <p:nvPr>
            <p:ph type="title"/>
          </p:nvPr>
        </p:nvSpPr>
        <p:spPr>
          <a:xfrm>
            <a:off x="358774" y="2269633"/>
            <a:ext cx="6518277" cy="341572"/>
          </a:xfrm>
        </p:spPr>
        <p:txBody>
          <a:bodyPr/>
          <a:lstStyle/>
          <a:p>
            <a:r>
              <a:rPr lang="en-US"/>
              <a:t>Suggested next steps…</a:t>
            </a:r>
            <a:endParaRPr lang="en-GB"/>
          </a:p>
        </p:txBody>
      </p:sp>
      <p:sp>
        <p:nvSpPr>
          <p:cNvPr id="4" name="Content Placeholder 6">
            <a:extLst>
              <a:ext uri="{FF2B5EF4-FFF2-40B4-BE49-F238E27FC236}">
                <a16:creationId xmlns:a16="http://schemas.microsoft.com/office/drawing/2014/main" id="{AF4A88E3-05A7-4929-B91D-97091F17533B}"/>
              </a:ext>
            </a:extLst>
          </p:cNvPr>
          <p:cNvSpPr txBox="1">
            <a:spLocks/>
          </p:cNvSpPr>
          <p:nvPr/>
        </p:nvSpPr>
        <p:spPr>
          <a:xfrm>
            <a:off x="273714" y="3039035"/>
            <a:ext cx="6518276" cy="29045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a:solidFill>
                  <a:schemeClr val="bg1"/>
                </a:solidFill>
                <a:highlight>
                  <a:srgbClr val="000000"/>
                </a:highlight>
              </a:rPr>
              <a:t>[Add any recommendations for your organisation]</a:t>
            </a:r>
          </a:p>
          <a:p>
            <a:pPr marL="0" indent="0">
              <a:buNone/>
            </a:pPr>
            <a:endParaRPr lang="en-GB" sz="1600">
              <a:solidFill>
                <a:schemeClr val="bg1"/>
              </a:solidFill>
            </a:endParaRPr>
          </a:p>
        </p:txBody>
      </p:sp>
    </p:spTree>
    <p:extLst>
      <p:ext uri="{BB962C8B-B14F-4D97-AF65-F5344CB8AC3E}">
        <p14:creationId xmlns:p14="http://schemas.microsoft.com/office/powerpoint/2010/main" val="342271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4A04C5-CF20-48E7-A219-18CA723925DA}"/>
              </a:ext>
            </a:extLst>
          </p:cNvPr>
          <p:cNvSpPr>
            <a:spLocks noGrp="1"/>
          </p:cNvSpPr>
          <p:nvPr>
            <p:ph type="title"/>
          </p:nvPr>
        </p:nvSpPr>
        <p:spPr>
          <a:xfrm>
            <a:off x="269396" y="127649"/>
            <a:ext cx="6518277" cy="341572"/>
          </a:xfrm>
        </p:spPr>
        <p:txBody>
          <a:bodyPr/>
          <a:lstStyle/>
          <a:p>
            <a:r>
              <a:rPr lang="en-GB"/>
              <a:t>Summary of key metrics</a:t>
            </a:r>
            <a:br>
              <a:rPr lang="en-GB"/>
            </a:br>
            <a:endParaRPr lang="en-GB"/>
          </a:p>
        </p:txBody>
      </p:sp>
      <p:sp>
        <p:nvSpPr>
          <p:cNvPr id="8" name="Content Placeholder 7">
            <a:extLst>
              <a:ext uri="{FF2B5EF4-FFF2-40B4-BE49-F238E27FC236}">
                <a16:creationId xmlns:a16="http://schemas.microsoft.com/office/drawing/2014/main" id="{DF1635EC-7000-489F-9087-7ED9181A235A}"/>
              </a:ext>
            </a:extLst>
          </p:cNvPr>
          <p:cNvSpPr>
            <a:spLocks noGrp="1"/>
          </p:cNvSpPr>
          <p:nvPr>
            <p:ph idx="1"/>
          </p:nvPr>
        </p:nvSpPr>
        <p:spPr>
          <a:xfrm>
            <a:off x="269396" y="518061"/>
            <a:ext cx="3460667" cy="4497790"/>
          </a:xfrm>
        </p:spPr>
        <p:txBody>
          <a:bodyPr/>
          <a:lstStyle/>
          <a:p>
            <a:pPr marL="0" indent="0">
              <a:buNone/>
            </a:pPr>
            <a:r>
              <a:rPr lang="en-US" sz="1000" b="1"/>
              <a:t>Technology at your organisation</a:t>
            </a:r>
          </a:p>
          <a:p>
            <a:pPr marL="177800" indent="-177800"/>
            <a:r>
              <a:rPr lang="en-US" sz="1000" b="1">
                <a:highlight>
                  <a:srgbClr val="8E1558"/>
                </a:highlight>
              </a:rPr>
              <a:t>XX%</a:t>
            </a:r>
            <a:r>
              <a:rPr lang="en-US" sz="1000" b="1"/>
              <a:t> </a:t>
            </a:r>
            <a:r>
              <a:rPr lang="en-US" sz="1000"/>
              <a:t>agreed they were supported to use their own devices (</a:t>
            </a:r>
            <a:r>
              <a:rPr lang="en-US" sz="1000" b="1">
                <a:highlight>
                  <a:srgbClr val="8E1558"/>
                </a:highlight>
              </a:rPr>
              <a:t>Q28a</a:t>
            </a:r>
            <a:r>
              <a:rPr lang="en-US" sz="1000"/>
              <a:t>)</a:t>
            </a:r>
          </a:p>
          <a:p>
            <a:pPr marL="177800" indent="-177800"/>
            <a:r>
              <a:rPr lang="en-US" sz="1000" b="1">
                <a:highlight>
                  <a:srgbClr val="8E1558"/>
                </a:highlight>
              </a:rPr>
              <a:t>XX%</a:t>
            </a:r>
            <a:r>
              <a:rPr lang="en-US" sz="1000"/>
              <a:t> agreed we supported them to access online platforms/services off campus (</a:t>
            </a:r>
            <a:r>
              <a:rPr lang="en-US" sz="1000" b="1">
                <a:highlight>
                  <a:srgbClr val="8E1558"/>
                </a:highlight>
              </a:rPr>
              <a:t>Q28b</a:t>
            </a:r>
            <a:r>
              <a:rPr lang="en-US" sz="1000"/>
              <a:t>)</a:t>
            </a:r>
          </a:p>
          <a:p>
            <a:pPr marL="177800" indent="-177800"/>
            <a:r>
              <a:rPr lang="en-US" sz="1000" b="1">
                <a:highlight>
                  <a:srgbClr val="8E1558"/>
                </a:highlight>
              </a:rPr>
              <a:t>XX%</a:t>
            </a:r>
            <a:r>
              <a:rPr lang="en-US" sz="1000"/>
              <a:t> agreed they were comfortable with how their data was collected and used (</a:t>
            </a:r>
            <a:r>
              <a:rPr lang="en-US" sz="1000" b="1">
                <a:highlight>
                  <a:srgbClr val="8E1558"/>
                </a:highlight>
              </a:rPr>
              <a:t>Q29b</a:t>
            </a:r>
            <a:r>
              <a:rPr lang="en-US" sz="1000"/>
              <a:t>)</a:t>
            </a:r>
          </a:p>
          <a:p>
            <a:pPr marL="177800" indent="-177800"/>
            <a:r>
              <a:rPr lang="en-US" sz="1000" b="1">
                <a:highlight>
                  <a:srgbClr val="8E1558"/>
                </a:highlight>
              </a:rPr>
              <a:t>XX%</a:t>
            </a:r>
            <a:r>
              <a:rPr lang="en-US" sz="1000"/>
              <a:t> </a:t>
            </a:r>
            <a:r>
              <a:rPr lang="en-GB" sz="1000"/>
              <a:t>rated the quality of the digital learning environment as good or above </a:t>
            </a:r>
            <a:r>
              <a:rPr lang="en-US" sz="1000"/>
              <a:t>(</a:t>
            </a:r>
            <a:r>
              <a:rPr lang="en-US" sz="1000" b="1">
                <a:highlight>
                  <a:srgbClr val="8E1558"/>
                </a:highlight>
              </a:rPr>
              <a:t>Q31</a:t>
            </a:r>
            <a:r>
              <a:rPr lang="en-US" sz="1000"/>
              <a:t>)</a:t>
            </a:r>
          </a:p>
          <a:p>
            <a:pPr marL="0" indent="0">
              <a:buNone/>
            </a:pPr>
            <a:r>
              <a:rPr lang="en-US" sz="1000" b="1"/>
              <a:t>Technology in your learning</a:t>
            </a:r>
          </a:p>
          <a:p>
            <a:pPr marL="177800" indent="-177800"/>
            <a:r>
              <a:rPr lang="en-US" sz="1000" b="1">
                <a:highlight>
                  <a:srgbClr val="8E1558"/>
                </a:highlight>
              </a:rPr>
              <a:t>XX%</a:t>
            </a:r>
            <a:r>
              <a:rPr lang="en-US" sz="1000"/>
              <a:t> agreed they had engaging and motivating digital learning resources (</a:t>
            </a:r>
            <a:r>
              <a:rPr lang="en-US" sz="1000" b="1">
                <a:highlight>
                  <a:srgbClr val="8E1558"/>
                </a:highlight>
              </a:rPr>
              <a:t>Q38a</a:t>
            </a:r>
            <a:r>
              <a:rPr lang="en-US" sz="1000"/>
              <a:t>)</a:t>
            </a:r>
          </a:p>
          <a:p>
            <a:pPr marL="177800" indent="-177800"/>
            <a:r>
              <a:rPr lang="en-US" sz="1000" b="1">
                <a:highlight>
                  <a:srgbClr val="8E1558"/>
                </a:highlight>
              </a:rPr>
              <a:t>XX%</a:t>
            </a:r>
            <a:r>
              <a:rPr lang="en-US" sz="1000"/>
              <a:t> agreed that the use of digital technologies was convenient (</a:t>
            </a:r>
            <a:r>
              <a:rPr lang="en-US" sz="1000" b="1">
                <a:highlight>
                  <a:srgbClr val="8E1558"/>
                </a:highlight>
              </a:rPr>
              <a:t>Q39a</a:t>
            </a:r>
            <a:r>
              <a:rPr lang="en-US" sz="1000"/>
              <a:t>)</a:t>
            </a:r>
          </a:p>
          <a:p>
            <a:pPr marL="177800" indent="-177800"/>
            <a:r>
              <a:rPr lang="en-US" sz="1000" b="1">
                <a:highlight>
                  <a:srgbClr val="8E1558"/>
                </a:highlight>
              </a:rPr>
              <a:t>XX%</a:t>
            </a:r>
            <a:r>
              <a:rPr lang="en-US" sz="1000"/>
              <a:t> </a:t>
            </a:r>
            <a:r>
              <a:rPr lang="en-GB" sz="1000"/>
              <a:t>rated the quality of the digital learning on their course as good or above </a:t>
            </a:r>
            <a:r>
              <a:rPr lang="en-US" sz="1000"/>
              <a:t>(</a:t>
            </a:r>
            <a:r>
              <a:rPr lang="en-US" sz="1000" b="1">
                <a:highlight>
                  <a:srgbClr val="8E1558"/>
                </a:highlight>
              </a:rPr>
              <a:t>Q43</a:t>
            </a:r>
            <a:r>
              <a:rPr lang="en-US" sz="1000"/>
              <a:t>) </a:t>
            </a:r>
          </a:p>
          <a:p>
            <a:pPr marL="0" indent="0">
              <a:buNone/>
            </a:pPr>
            <a:r>
              <a:rPr lang="en-US" sz="1000" b="1"/>
              <a:t>Your digital skills</a:t>
            </a:r>
          </a:p>
          <a:p>
            <a:pPr marL="177800" indent="-177800"/>
            <a:r>
              <a:rPr lang="en-US" sz="1000" b="1">
                <a:highlight>
                  <a:srgbClr val="8E1558"/>
                </a:highlight>
              </a:rPr>
              <a:t>XX%</a:t>
            </a:r>
            <a:r>
              <a:rPr lang="en-US" sz="1000"/>
              <a:t> agreed we provided them with formal recognition, accreditation or certification for their digital skills (</a:t>
            </a:r>
            <a:r>
              <a:rPr lang="en-US" sz="1000" b="1">
                <a:highlight>
                  <a:srgbClr val="8E1558"/>
                </a:highlight>
              </a:rPr>
              <a:t>Q45d</a:t>
            </a:r>
            <a:r>
              <a:rPr lang="en-US" sz="1000"/>
              <a:t>) </a:t>
            </a:r>
          </a:p>
          <a:p>
            <a:pPr marL="177800" indent="-177800"/>
            <a:r>
              <a:rPr lang="en-US" sz="1000" b="1">
                <a:highlight>
                  <a:srgbClr val="8E1558"/>
                </a:highlight>
              </a:rPr>
              <a:t>XX%</a:t>
            </a:r>
            <a:r>
              <a:rPr lang="en-US" sz="1000"/>
              <a:t> rated the support we offered them to learn effectively using technology as good or above (</a:t>
            </a:r>
            <a:r>
              <a:rPr lang="en-US" sz="1000" b="1">
                <a:highlight>
                  <a:srgbClr val="8E1558"/>
                </a:highlight>
              </a:rPr>
              <a:t>Q48</a:t>
            </a:r>
            <a:r>
              <a:rPr lang="en-US" sz="1000"/>
              <a:t>)</a:t>
            </a:r>
          </a:p>
        </p:txBody>
      </p:sp>
      <p:graphicFrame>
        <p:nvGraphicFramePr>
          <p:cNvPr id="5" name="Chart 4" descr="Example of radar graph showing key metrics results.">
            <a:extLst>
              <a:ext uri="{FF2B5EF4-FFF2-40B4-BE49-F238E27FC236}">
                <a16:creationId xmlns:a16="http://schemas.microsoft.com/office/drawing/2014/main" id="{F1A6C1D9-CBC1-3E43-AF09-D0F93F34CC81}"/>
              </a:ext>
            </a:extLst>
          </p:cNvPr>
          <p:cNvGraphicFramePr>
            <a:graphicFrameLocks/>
          </p:cNvGraphicFramePr>
          <p:nvPr>
            <p:extLst>
              <p:ext uri="{D42A27DB-BD31-4B8C-83A1-F6EECF244321}">
                <p14:modId xmlns:p14="http://schemas.microsoft.com/office/powerpoint/2010/main" val="2246500994"/>
              </p:ext>
            </p:extLst>
          </p:nvPr>
        </p:nvGraphicFramePr>
        <p:xfrm>
          <a:off x="4004720" y="750070"/>
          <a:ext cx="5139280" cy="405370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
            <a:extLst>
              <a:ext uri="{FF2B5EF4-FFF2-40B4-BE49-F238E27FC236}">
                <a16:creationId xmlns:a16="http://schemas.microsoft.com/office/drawing/2014/main" id="{1299CDF3-2D26-4A8B-8397-197695A363FA}"/>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46005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98B11E-875E-4CA8-964A-52CB99B68D41}"/>
              </a:ext>
            </a:extLst>
          </p:cNvPr>
          <p:cNvSpPr>
            <a:spLocks noGrp="1"/>
          </p:cNvSpPr>
          <p:nvPr>
            <p:ph type="title"/>
          </p:nvPr>
        </p:nvSpPr>
        <p:spPr/>
        <p:txBody>
          <a:bodyPr/>
          <a:lstStyle/>
          <a:p>
            <a:r>
              <a:rPr lang="en-US"/>
              <a:t>Benchmarking with other UK organisations</a:t>
            </a:r>
            <a:endParaRPr lang="en-GB"/>
          </a:p>
        </p:txBody>
      </p:sp>
    </p:spTree>
    <p:extLst>
      <p:ext uri="{BB962C8B-B14F-4D97-AF65-F5344CB8AC3E}">
        <p14:creationId xmlns:p14="http://schemas.microsoft.com/office/powerpoint/2010/main" val="410230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D917-F7C0-4FC7-BB29-1DF80ECA5405}"/>
              </a:ext>
            </a:extLst>
          </p:cNvPr>
          <p:cNvSpPr>
            <a:spLocks noGrp="1"/>
          </p:cNvSpPr>
          <p:nvPr>
            <p:ph type="title"/>
          </p:nvPr>
        </p:nvSpPr>
        <p:spPr>
          <a:xfrm>
            <a:off x="358775" y="224209"/>
            <a:ext cx="6518277" cy="341572"/>
          </a:xfrm>
        </p:spPr>
        <p:txBody>
          <a:bodyPr/>
          <a:lstStyle/>
          <a:p>
            <a:r>
              <a:rPr lang="en-GB"/>
              <a:t>Benchmark comparisons</a:t>
            </a:r>
          </a:p>
        </p:txBody>
      </p:sp>
      <p:sp>
        <p:nvSpPr>
          <p:cNvPr id="3" name="Content Placeholder 2">
            <a:extLst>
              <a:ext uri="{FF2B5EF4-FFF2-40B4-BE49-F238E27FC236}">
                <a16:creationId xmlns:a16="http://schemas.microsoft.com/office/drawing/2014/main" id="{24CE6CE5-9444-45EB-BA71-07202DD8DEF8}"/>
              </a:ext>
            </a:extLst>
          </p:cNvPr>
          <p:cNvSpPr>
            <a:spLocks noGrp="1"/>
          </p:cNvSpPr>
          <p:nvPr>
            <p:ph idx="1"/>
          </p:nvPr>
        </p:nvSpPr>
        <p:spPr>
          <a:xfrm>
            <a:off x="356368" y="697326"/>
            <a:ext cx="8431264" cy="1236953"/>
          </a:xfrm>
        </p:spPr>
        <p:txBody>
          <a:bodyPr lIns="0" tIns="0" rIns="0" bIns="0" anchor="t"/>
          <a:lstStyle/>
          <a:p>
            <a:pPr marL="0" indent="0">
              <a:buNone/>
            </a:pPr>
            <a:r>
              <a:rPr lang="en-US">
                <a:ea typeface="Roboto Light"/>
              </a:rPr>
              <a:t>The digital experience insights surveys national dataset allows us to compare our results with anonymised overall results from other UK organisations that ran the learner/student insights survey (see table below). Section 4 of our guide to </a:t>
            </a:r>
            <a:r>
              <a:rPr lang="en-US">
                <a:ea typeface="Roboto Light"/>
                <a:hlinkClick r:id="rId2"/>
              </a:rPr>
              <a:t>using insights surveys in Jisc online surveys </a:t>
            </a:r>
            <a:r>
              <a:rPr lang="en-US">
                <a:ea typeface="Roboto Light"/>
              </a:rPr>
              <a:t>provides information on how to view, download, analyse and benchmark your data.</a:t>
            </a:r>
          </a:p>
          <a:p>
            <a:pPr marL="0" indent="0">
              <a:buNone/>
            </a:pPr>
            <a:r>
              <a:rPr lang="en-US">
                <a:ea typeface="Roboto Light"/>
              </a:rPr>
              <a:t>We have compared the nine key metrics shown earlier in this presentation on slide 4.</a:t>
            </a:r>
            <a:endParaRPr lang="en-US">
              <a:ea typeface="Roboto Light"/>
              <a:cs typeface="Arial"/>
            </a:endParaRPr>
          </a:p>
          <a:p>
            <a:pPr marL="0" indent="0">
              <a:buNone/>
            </a:pPr>
            <a:r>
              <a:rPr lang="en-US">
                <a:highlight>
                  <a:srgbClr val="8E1558"/>
                </a:highlight>
                <a:ea typeface="Roboto Light"/>
              </a:rPr>
              <a:t>Add any insight or comments relevant to your data in comparison with the UK data.</a:t>
            </a:r>
            <a:endParaRPr lang="en-US">
              <a:highlight>
                <a:srgbClr val="8E1558"/>
              </a:highlight>
              <a:ea typeface="Roboto Light"/>
              <a:cs typeface="Arial"/>
            </a:endParaRPr>
          </a:p>
          <a:p>
            <a:pPr marL="90170" indent="-90170"/>
            <a:endParaRPr lang="en-GB">
              <a:cs typeface="Arial" panose="020B0604020202020204"/>
            </a:endParaRPr>
          </a:p>
        </p:txBody>
      </p:sp>
      <p:graphicFrame>
        <p:nvGraphicFramePr>
          <p:cNvPr id="7" name="Table 6">
            <a:extLst>
              <a:ext uri="{FF2B5EF4-FFF2-40B4-BE49-F238E27FC236}">
                <a16:creationId xmlns:a16="http://schemas.microsoft.com/office/drawing/2014/main" id="{CE90504C-21AE-4D23-82EB-C504C7E9C528}"/>
              </a:ext>
            </a:extLst>
          </p:cNvPr>
          <p:cNvGraphicFramePr>
            <a:graphicFrameLocks noGrp="1"/>
          </p:cNvGraphicFramePr>
          <p:nvPr>
            <p:extLst>
              <p:ext uri="{D42A27DB-BD31-4B8C-83A1-F6EECF244321}">
                <p14:modId xmlns:p14="http://schemas.microsoft.com/office/powerpoint/2010/main" val="108842413"/>
              </p:ext>
            </p:extLst>
          </p:nvPr>
        </p:nvGraphicFramePr>
        <p:xfrm>
          <a:off x="356368" y="2006261"/>
          <a:ext cx="7011167" cy="2937329"/>
        </p:xfrm>
        <a:graphic>
          <a:graphicData uri="http://schemas.openxmlformats.org/drawingml/2006/table">
            <a:tbl>
              <a:tblPr firstRow="1" bandRow="1">
                <a:tableStyleId>{912C8C85-51F0-491E-9774-3900AFEF0FD7}</a:tableStyleId>
              </a:tblPr>
              <a:tblGrid>
                <a:gridCol w="4464871">
                  <a:extLst>
                    <a:ext uri="{9D8B030D-6E8A-4147-A177-3AD203B41FA5}">
                      <a16:colId xmlns:a16="http://schemas.microsoft.com/office/drawing/2014/main" val="1019755238"/>
                    </a:ext>
                  </a:extLst>
                </a:gridCol>
                <a:gridCol w="1115191">
                  <a:extLst>
                    <a:ext uri="{9D8B030D-6E8A-4147-A177-3AD203B41FA5}">
                      <a16:colId xmlns:a16="http://schemas.microsoft.com/office/drawing/2014/main" val="3587111748"/>
                    </a:ext>
                  </a:extLst>
                </a:gridCol>
                <a:gridCol w="1431105">
                  <a:extLst>
                    <a:ext uri="{9D8B030D-6E8A-4147-A177-3AD203B41FA5}">
                      <a16:colId xmlns:a16="http://schemas.microsoft.com/office/drawing/2014/main" val="3047347951"/>
                    </a:ext>
                  </a:extLst>
                </a:gridCol>
              </a:tblGrid>
              <a:tr h="273481">
                <a:tc>
                  <a:txBody>
                    <a:bodyPr/>
                    <a:lstStyle/>
                    <a:p>
                      <a:r>
                        <a:rPr lang="en-US" sz="900">
                          <a:solidFill>
                            <a:schemeClr val="tx1"/>
                          </a:solidFill>
                        </a:rPr>
                        <a:t>Question</a:t>
                      </a:r>
                      <a:endParaRPr lang="en-US" sz="900">
                        <a:solidFill>
                          <a:schemeClr val="tx1"/>
                        </a:solidFill>
                        <a:latin typeface="Roboto black"/>
                      </a:endParaRPr>
                    </a:p>
                  </a:txBody>
                  <a:tcPr marL="57854" marR="57854" marT="28927" marB="28927" anchor="ctr"/>
                </a:tc>
                <a:tc>
                  <a:txBody>
                    <a:bodyPr/>
                    <a:lstStyle/>
                    <a:p>
                      <a:pPr algn="r"/>
                      <a:r>
                        <a:rPr lang="en-US" sz="900">
                          <a:solidFill>
                            <a:schemeClr val="tx1"/>
                          </a:solidFill>
                        </a:rPr>
                        <a:t>Our data</a:t>
                      </a:r>
                      <a:endParaRPr lang="en-US" sz="900">
                        <a:solidFill>
                          <a:schemeClr val="tx1"/>
                        </a:solidFill>
                        <a:latin typeface="Roboto black"/>
                      </a:endParaRPr>
                    </a:p>
                  </a:txBody>
                  <a:tcPr marL="57854" marR="57854" marT="28927" marB="28927" anchor="ctr"/>
                </a:tc>
                <a:tc>
                  <a:txBody>
                    <a:bodyPr/>
                    <a:lstStyle/>
                    <a:p>
                      <a:pPr algn="r"/>
                      <a:r>
                        <a:rPr lang="en-US" sz="900">
                          <a:solidFill>
                            <a:schemeClr val="tx1"/>
                          </a:solidFill>
                        </a:rPr>
                        <a:t>UK data</a:t>
                      </a:r>
                      <a:endParaRPr lang="en-US" sz="900">
                        <a:solidFill>
                          <a:schemeClr val="tx1"/>
                        </a:solidFill>
                        <a:latin typeface="Roboto black"/>
                      </a:endParaRPr>
                    </a:p>
                  </a:txBody>
                  <a:tcPr marL="57854" marR="57854" marT="28927" marB="28927" anchor="ctr"/>
                </a:tc>
                <a:extLst>
                  <a:ext uri="{0D108BD9-81ED-4DB2-BD59-A6C34878D82A}">
                    <a16:rowId xmlns:a16="http://schemas.microsoft.com/office/drawing/2014/main" val="1411736526"/>
                  </a:ext>
                </a:extLst>
              </a:tr>
              <a:tr h="292699">
                <a:tc>
                  <a:txBody>
                    <a:bodyPr/>
                    <a:lstStyle/>
                    <a:p>
                      <a:r>
                        <a:rPr lang="en-GB" sz="900" b="0">
                          <a:solidFill>
                            <a:schemeClr val="bg1"/>
                          </a:solidFill>
                          <a:latin typeface="+mj-lt"/>
                        </a:rPr>
                        <a:t>Supported to use own devices </a:t>
                      </a:r>
                      <a:r>
                        <a:rPr lang="en-US" sz="900" b="1">
                          <a:solidFill>
                            <a:schemeClr val="bg1"/>
                          </a:solidFill>
                          <a:latin typeface="+mj-lt"/>
                        </a:rPr>
                        <a:t>(</a:t>
                      </a:r>
                      <a:r>
                        <a:rPr lang="en-US" sz="900" b="1" kern="1200">
                          <a:solidFill>
                            <a:schemeClr val="bg1"/>
                          </a:solidFill>
                          <a:highlight>
                            <a:srgbClr val="800000"/>
                          </a:highlight>
                          <a:latin typeface="+mn-lt"/>
                          <a:ea typeface="+mn-ea"/>
                          <a:cs typeface="+mn-cs"/>
                        </a:rPr>
                        <a:t>Q28a</a:t>
                      </a:r>
                      <a:r>
                        <a:rPr lang="en-US" sz="900" b="1">
                          <a:solidFill>
                            <a:schemeClr val="bg1"/>
                          </a:solidFill>
                          <a:latin typeface="+mj-lt"/>
                        </a:rPr>
                        <a:t>)</a:t>
                      </a: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727645565"/>
                  </a:ext>
                </a:extLst>
              </a:tr>
              <a:tr h="286031">
                <a:tc>
                  <a:txBody>
                    <a:bodyPr/>
                    <a:lstStyle/>
                    <a:p>
                      <a:r>
                        <a:rPr lang="en-GB" sz="900" b="0">
                          <a:solidFill>
                            <a:schemeClr val="bg1"/>
                          </a:solidFill>
                          <a:latin typeface="+mj-lt"/>
                        </a:rPr>
                        <a:t>Support access to online platforms/services off campus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Q28b</a:t>
                      </a:r>
                      <a:r>
                        <a:rPr lang="en-GB" sz="900" b="1">
                          <a:solidFill>
                            <a:schemeClr val="bg1"/>
                          </a:solidFill>
                          <a:latin typeface="+mj-lt"/>
                        </a:rPr>
                        <a:t>)</a:t>
                      </a: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229634136"/>
                  </a:ext>
                </a:extLst>
              </a:tr>
              <a:tr h="273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bg1"/>
                          </a:solidFill>
                          <a:latin typeface="+mj-lt"/>
                        </a:rPr>
                        <a:t>Comfortable with how data was collected and used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Q29b</a:t>
                      </a:r>
                      <a:r>
                        <a:rPr lang="en-GB" sz="900" b="1">
                          <a:solidFill>
                            <a:schemeClr val="bg1"/>
                          </a:solidFill>
                          <a:latin typeface="+mj-lt"/>
                        </a:rPr>
                        <a:t>)</a:t>
                      </a:r>
                      <a:endParaRPr lang="en-US" sz="900" b="1">
                        <a:solidFill>
                          <a:schemeClr val="bg1"/>
                        </a:solidFill>
                        <a:highlight>
                          <a:srgbClr val="8E1558"/>
                        </a:highlight>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3122614340"/>
                  </a:ext>
                </a:extLst>
              </a:tr>
              <a:tr h="273481">
                <a:tc>
                  <a:txBody>
                    <a:bodyPr/>
                    <a:lstStyle/>
                    <a:p>
                      <a:r>
                        <a:rPr lang="en-US" sz="900" b="0">
                          <a:solidFill>
                            <a:schemeClr val="bg1"/>
                          </a:solidFill>
                          <a:latin typeface="+mj-lt"/>
                        </a:rPr>
                        <a:t>Quality of digital learning environment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Q31</a:t>
                      </a:r>
                      <a:r>
                        <a:rPr lang="en-GB" sz="900" b="1">
                          <a:solidFill>
                            <a:schemeClr val="bg1"/>
                          </a:solidFill>
                          <a:latin typeface="+mj-lt"/>
                        </a:rPr>
                        <a:t>)</a:t>
                      </a:r>
                      <a:endParaRPr lang="en-US" sz="900" b="1">
                        <a:solidFill>
                          <a:schemeClr val="bg1"/>
                        </a:solidFill>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1973922017"/>
                  </a:ext>
                </a:extLst>
              </a:tr>
              <a:tr h="273481">
                <a:tc>
                  <a:txBody>
                    <a:bodyPr/>
                    <a:lstStyle/>
                    <a:p>
                      <a:r>
                        <a:rPr lang="en-US" sz="900" b="0">
                          <a:solidFill>
                            <a:schemeClr val="bg1"/>
                          </a:solidFill>
                          <a:latin typeface="+mj-lt"/>
                        </a:rPr>
                        <a:t>Engaging and motivating digital learning resources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Q38a)</a:t>
                      </a:r>
                      <a:endParaRPr lang="en-US" sz="900" b="1">
                        <a:solidFill>
                          <a:schemeClr val="bg1"/>
                        </a:solidFill>
                        <a:latin typeface="+mj-lt"/>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1513054441"/>
                  </a:ext>
                </a:extLst>
              </a:tr>
              <a:tr h="291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bg1"/>
                          </a:solidFill>
                          <a:latin typeface="+mj-lt"/>
                        </a:rPr>
                        <a:t>Use of digital technologies was convenient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Q39a</a:t>
                      </a:r>
                      <a:r>
                        <a:rPr lang="en-GB" sz="900" b="1">
                          <a:solidFill>
                            <a:schemeClr val="bg1"/>
                          </a:solidFill>
                          <a:latin typeface="+mj-lt"/>
                        </a:rPr>
                        <a:t>)</a:t>
                      </a:r>
                      <a:endParaRPr lang="en-US" sz="900" b="1">
                        <a:solidFill>
                          <a:schemeClr val="bg1"/>
                        </a:solidFill>
                        <a:highlight>
                          <a:srgbClr val="8E1558"/>
                        </a:highlight>
                        <a:latin typeface="+mj-lt"/>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463279989"/>
                  </a:ext>
                </a:extLst>
              </a:tr>
              <a:tr h="282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bg1"/>
                          </a:solidFill>
                          <a:latin typeface="+mj-lt"/>
                        </a:rPr>
                        <a:t>Quality of the digital learning on course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Q43</a:t>
                      </a:r>
                      <a:r>
                        <a:rPr lang="en-GB" sz="900" b="1">
                          <a:solidFill>
                            <a:schemeClr val="bg1"/>
                          </a:solidFill>
                          <a:latin typeface="+mj-lt"/>
                        </a:rPr>
                        <a:t>)</a:t>
                      </a:r>
                      <a:endParaRPr lang="en-US" sz="900" b="1">
                        <a:solidFill>
                          <a:schemeClr val="bg1"/>
                        </a:solidFill>
                        <a:highlight>
                          <a:srgbClr val="8E1558"/>
                        </a:highlight>
                        <a:latin typeface="+mj-lt"/>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1866107132"/>
                  </a:ext>
                </a:extLst>
              </a:tr>
              <a:tr h="345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bg1"/>
                          </a:solidFill>
                          <a:latin typeface="+mj-lt"/>
                        </a:rPr>
                        <a:t>Provided with formal recognition, accreditation or certification for digital skills </a:t>
                      </a:r>
                      <a:r>
                        <a:rPr lang="en-GB" sz="900" b="0">
                          <a:solidFill>
                            <a:schemeClr val="bg1"/>
                          </a:solidFill>
                          <a:latin typeface="+mj-lt"/>
                        </a:rPr>
                        <a:t>(</a:t>
                      </a:r>
                      <a:r>
                        <a:rPr lang="en-US" sz="900" b="1" kern="1200">
                          <a:solidFill>
                            <a:schemeClr val="bg1"/>
                          </a:solidFill>
                          <a:highlight>
                            <a:srgbClr val="800000"/>
                          </a:highlight>
                          <a:latin typeface="+mn-lt"/>
                          <a:ea typeface="+mn-ea"/>
                          <a:cs typeface="+mn-cs"/>
                        </a:rPr>
                        <a:t>Q45d</a:t>
                      </a:r>
                      <a:r>
                        <a:rPr lang="en-GB" sz="900" b="1">
                          <a:solidFill>
                            <a:schemeClr val="bg1"/>
                          </a:solidFill>
                          <a:latin typeface="+mj-lt"/>
                        </a:rPr>
                        <a:t>)</a:t>
                      </a:r>
                      <a:endParaRPr lang="en-GB" sz="900" b="1">
                        <a:solidFill>
                          <a:schemeClr val="bg1"/>
                        </a:solidFill>
                        <a:highlight>
                          <a:srgbClr val="8E1558"/>
                        </a:highlight>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1758766194"/>
                  </a:ext>
                </a:extLst>
              </a:tr>
              <a:tr h="345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bg1"/>
                          </a:solidFill>
                          <a:latin typeface="+mj-lt"/>
                        </a:rPr>
                        <a:t>Support offered to learn effectively using technology </a:t>
                      </a:r>
                      <a:r>
                        <a:rPr lang="en-GB" sz="900" b="0">
                          <a:solidFill>
                            <a:schemeClr val="bg1"/>
                          </a:solidFill>
                          <a:latin typeface="+mj-lt"/>
                        </a:rPr>
                        <a:t>(</a:t>
                      </a:r>
                      <a:r>
                        <a:rPr lang="en-US" sz="900" b="1" kern="1200">
                          <a:solidFill>
                            <a:schemeClr val="bg1"/>
                          </a:solidFill>
                          <a:highlight>
                            <a:srgbClr val="800000"/>
                          </a:highlight>
                          <a:latin typeface="+mn-lt"/>
                          <a:ea typeface="+mn-ea"/>
                          <a:cs typeface="+mn-cs"/>
                        </a:rPr>
                        <a:t>Q48</a:t>
                      </a:r>
                      <a:r>
                        <a:rPr lang="en-GB" sz="900" b="1">
                          <a:solidFill>
                            <a:schemeClr val="bg1"/>
                          </a:solidFill>
                          <a:latin typeface="+mj-lt"/>
                        </a:rPr>
                        <a:t>)</a:t>
                      </a:r>
                      <a:endParaRPr lang="en-GB" sz="900" b="1">
                        <a:solidFill>
                          <a:schemeClr val="bg1"/>
                        </a:solidFill>
                        <a:highlight>
                          <a:srgbClr val="8E1558"/>
                        </a:highlight>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4105255408"/>
                  </a:ext>
                </a:extLst>
              </a:tr>
            </a:tbl>
          </a:graphicData>
        </a:graphic>
      </p:graphicFrame>
    </p:spTree>
    <p:extLst>
      <p:ext uri="{BB962C8B-B14F-4D97-AF65-F5344CB8AC3E}">
        <p14:creationId xmlns:p14="http://schemas.microsoft.com/office/powerpoint/2010/main" val="43009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B8928-EEB4-4B6E-BB98-14EF88AEBB00}"/>
              </a:ext>
            </a:extLst>
          </p:cNvPr>
          <p:cNvSpPr>
            <a:spLocks noGrp="1"/>
          </p:cNvSpPr>
          <p:nvPr>
            <p:ph type="title"/>
          </p:nvPr>
        </p:nvSpPr>
        <p:spPr/>
        <p:txBody>
          <a:bodyPr/>
          <a:lstStyle/>
          <a:p>
            <a:r>
              <a:rPr lang="en-US"/>
              <a:t>Findings by theme</a:t>
            </a:r>
            <a:endParaRPr lang="en-GB"/>
          </a:p>
        </p:txBody>
      </p:sp>
    </p:spTree>
    <p:extLst>
      <p:ext uri="{BB962C8B-B14F-4D97-AF65-F5344CB8AC3E}">
        <p14:creationId xmlns:p14="http://schemas.microsoft.com/office/powerpoint/2010/main" val="81469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57A1-DF14-4EE1-A4A6-D6FEB28972D8}"/>
              </a:ext>
            </a:extLst>
          </p:cNvPr>
          <p:cNvSpPr>
            <a:spLocks noGrp="1"/>
          </p:cNvSpPr>
          <p:nvPr>
            <p:ph type="title"/>
          </p:nvPr>
        </p:nvSpPr>
        <p:spPr/>
        <p:txBody>
          <a:bodyPr lIns="0" tIns="0" rIns="0" bIns="0" anchor="t"/>
          <a:lstStyle/>
          <a:p>
            <a:r>
              <a:rPr lang="en-US">
                <a:ea typeface="Roboto Black"/>
              </a:rPr>
              <a:t>Our learner/student sample</a:t>
            </a:r>
            <a:endParaRPr lang="en-GB">
              <a:ea typeface="Roboto Black"/>
            </a:endParaRPr>
          </a:p>
        </p:txBody>
      </p:sp>
      <p:sp>
        <p:nvSpPr>
          <p:cNvPr id="6" name="Content Placeholder 5">
            <a:extLst>
              <a:ext uri="{FF2B5EF4-FFF2-40B4-BE49-F238E27FC236}">
                <a16:creationId xmlns:a16="http://schemas.microsoft.com/office/drawing/2014/main" id="{B99FDB4B-BB9A-4065-9F5F-AB48F30ABF8B}"/>
              </a:ext>
            </a:extLst>
          </p:cNvPr>
          <p:cNvSpPr>
            <a:spLocks noGrp="1"/>
          </p:cNvSpPr>
          <p:nvPr>
            <p:ph idx="1"/>
          </p:nvPr>
        </p:nvSpPr>
        <p:spPr>
          <a:xfrm>
            <a:off x="358775" y="1283097"/>
            <a:ext cx="4854670" cy="3013858"/>
          </a:xfrm>
        </p:spPr>
        <p:txBody>
          <a:bodyPr/>
          <a:lstStyle/>
          <a:p>
            <a:pPr marL="177800" indent="-177800"/>
            <a:r>
              <a:rPr lang="en-US" sz="1400"/>
              <a:t>We asked </a:t>
            </a:r>
            <a:r>
              <a:rPr lang="en-US" sz="1400">
                <a:highlight>
                  <a:srgbClr val="8E1558"/>
                </a:highlight>
              </a:rPr>
              <a:t>XXX</a:t>
            </a:r>
            <a:r>
              <a:rPr lang="en-US" sz="1400"/>
              <a:t> learners/students (in </a:t>
            </a:r>
            <a:r>
              <a:rPr lang="en-US" sz="1400">
                <a:highlight>
                  <a:srgbClr val="8E1558"/>
                </a:highlight>
              </a:rPr>
              <a:t>XXX</a:t>
            </a:r>
            <a:r>
              <a:rPr lang="en-US" sz="1400"/>
              <a:t> year group, </a:t>
            </a:r>
            <a:r>
              <a:rPr lang="en-US" sz="1400">
                <a:highlight>
                  <a:srgbClr val="8E1558"/>
                </a:highlight>
              </a:rPr>
              <a:t>XXX</a:t>
            </a:r>
            <a:r>
              <a:rPr lang="en-US" sz="1400"/>
              <a:t> campus)</a:t>
            </a:r>
          </a:p>
          <a:p>
            <a:pPr marL="177800" indent="-177800"/>
            <a:r>
              <a:rPr lang="en-US" sz="1400"/>
              <a:t>They were sent the link by (</a:t>
            </a:r>
            <a:r>
              <a:rPr lang="en-US" sz="1400">
                <a:highlight>
                  <a:srgbClr val="8E1558"/>
                </a:highlight>
              </a:rPr>
              <a:t>which marketing methods did you use to reach out to your learners/students? Did you advertise one link to the survey, or did you email them unique links to the survey?)</a:t>
            </a:r>
          </a:p>
          <a:p>
            <a:pPr marL="177800" indent="-177800"/>
            <a:r>
              <a:rPr lang="en-US" sz="1400">
                <a:highlight>
                  <a:srgbClr val="8E1558"/>
                </a:highlight>
              </a:rPr>
              <a:t>XXX</a:t>
            </a:r>
            <a:r>
              <a:rPr lang="en-US" sz="1400"/>
              <a:t> number of our learners/students responded to the insights survey </a:t>
            </a:r>
            <a:r>
              <a:rPr lang="en-US" sz="1400">
                <a:highlight>
                  <a:srgbClr val="8E1558"/>
                </a:highlight>
              </a:rPr>
              <a:t>(% response rate)</a:t>
            </a:r>
          </a:p>
          <a:p>
            <a:pPr marL="177800" indent="-177800"/>
            <a:r>
              <a:rPr lang="en-US" sz="1400"/>
              <a:t>The following slides </a:t>
            </a:r>
            <a:r>
              <a:rPr lang="en-US" sz="1400" err="1"/>
              <a:t>summarise</a:t>
            </a:r>
            <a:r>
              <a:rPr lang="en-US" sz="1400"/>
              <a:t> data from key questions in the four areas of the insights question set</a:t>
            </a:r>
          </a:p>
          <a:p>
            <a:pPr marL="177800" indent="-177800"/>
            <a:r>
              <a:rPr lang="en-US" sz="1400"/>
              <a:t>Whenever learners/students were asked how much they agreed with a statement they could answer either agree, neutral, or disagree</a:t>
            </a:r>
            <a:endParaRPr lang="en-GB" sz="1400"/>
          </a:p>
        </p:txBody>
      </p:sp>
      <p:pic>
        <p:nvPicPr>
          <p:cNvPr id="13" name="Graphic 12">
            <a:extLst>
              <a:ext uri="{FF2B5EF4-FFF2-40B4-BE49-F238E27FC236}">
                <a16:creationId xmlns:a16="http://schemas.microsoft.com/office/drawing/2014/main" id="{1318D0DD-38A2-469E-8970-D6BEDCBDE0D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8622" y="1391510"/>
            <a:ext cx="2797032" cy="2797032"/>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26179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02BBC2-42D9-46DF-8077-2C00275BA627}"/>
              </a:ext>
            </a:extLst>
          </p:cNvPr>
          <p:cNvSpPr>
            <a:spLocks noGrp="1"/>
          </p:cNvSpPr>
          <p:nvPr>
            <p:ph type="title"/>
          </p:nvPr>
        </p:nvSpPr>
        <p:spPr/>
        <p:txBody>
          <a:bodyPr/>
          <a:lstStyle/>
          <a:p>
            <a:r>
              <a:rPr lang="en-US"/>
              <a:t>Theme one (T1)</a:t>
            </a:r>
            <a:endParaRPr lang="en-GB"/>
          </a:p>
        </p:txBody>
      </p:sp>
      <p:sp>
        <p:nvSpPr>
          <p:cNvPr id="8" name="Text Placeholder 7">
            <a:extLst>
              <a:ext uri="{FF2B5EF4-FFF2-40B4-BE49-F238E27FC236}">
                <a16:creationId xmlns:a16="http://schemas.microsoft.com/office/drawing/2014/main" id="{6CD16779-2F55-42DB-A916-536A3CF8B122}"/>
              </a:ext>
            </a:extLst>
          </p:cNvPr>
          <p:cNvSpPr>
            <a:spLocks noGrp="1"/>
          </p:cNvSpPr>
          <p:nvPr>
            <p:ph type="body" idx="13"/>
          </p:nvPr>
        </p:nvSpPr>
        <p:spPr/>
        <p:txBody>
          <a:bodyPr/>
          <a:lstStyle/>
          <a:p>
            <a:r>
              <a:rPr lang="en-US"/>
              <a:t>You and your technology</a:t>
            </a:r>
            <a:endParaRPr lang="en-GB"/>
          </a:p>
        </p:txBody>
      </p:sp>
    </p:spTree>
    <p:extLst>
      <p:ext uri="{BB962C8B-B14F-4D97-AF65-F5344CB8AC3E}">
        <p14:creationId xmlns:p14="http://schemas.microsoft.com/office/powerpoint/2010/main" val="3602027418"/>
      </p:ext>
    </p:extLst>
  </p:cSld>
  <p:clrMapOvr>
    <a:masterClrMapping/>
  </p:clrMapOvr>
</p:sld>
</file>

<file path=ppt/theme/theme1.xml><?xml version="1.0" encoding="utf-8"?>
<a:theme xmlns:a="http://schemas.openxmlformats.org/drawingml/2006/main" name="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544DADBA-7B20-43B9-A7D2-09D0D3D88105}"/>
    </a:ext>
  </a:extLst>
</a:theme>
</file>

<file path=ppt/theme/theme2.xml><?xml version="1.0" encoding="utf-8"?>
<a:theme xmlns:a="http://schemas.openxmlformats.org/drawingml/2006/main" name="NAVY">
  <a:themeElements>
    <a:clrScheme name="Custom 6">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FFFFFF"/>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D24B467F-D050-40E6-8AC2-C443AF5EFC78}"/>
    </a:ext>
  </a:extLst>
</a:theme>
</file>

<file path=ppt/theme/theme3.xml><?xml version="1.0" encoding="utf-8"?>
<a:theme xmlns:a="http://schemas.openxmlformats.org/drawingml/2006/main" name="JADE">
  <a:themeElements>
    <a:clrScheme name="Custom 7">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FFFFFF"/>
      </a:hlink>
      <a:folHlink>
        <a:srgbClr val="F8A8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7275DFE6-ABC0-411C-9AAA-B2285766D0CC}"/>
    </a:ext>
  </a:extLst>
</a:theme>
</file>

<file path=ppt/theme/theme4.xml><?xml version="1.0" encoding="utf-8"?>
<a:theme xmlns:a="http://schemas.openxmlformats.org/drawingml/2006/main" name="PURPL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63C908BA-6967-4CAA-A75F-B097D56CBD19}"/>
    </a:ext>
  </a:extLst>
</a:theme>
</file>

<file path=ppt/theme/theme5.xml><?xml version="1.0" encoding="utf-8"?>
<a:theme xmlns:a="http://schemas.openxmlformats.org/drawingml/2006/main" name="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8F0077AF-7F64-4295-9038-109644601E95}"/>
    </a:ext>
  </a:extLst>
</a:theme>
</file>

<file path=ppt/theme/theme6.xml><?xml version="1.0" encoding="utf-8"?>
<a:theme xmlns:a="http://schemas.openxmlformats.org/drawingml/2006/main" name="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79AB5F12-86A4-47DC-8041-5999D996B1A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c455f33-77d2-4545-9ec6-8ece34099d2f" xsi:nil="true"/>
    <lcf76f155ced4ddcb4097134ff3c332f xmlns="b5aa462b-f364-4780-813d-1d0476e94966">
      <Terms xmlns="http://schemas.microsoft.com/office/infopath/2007/PartnerControls"/>
    </lcf76f155ced4ddcb4097134ff3c332f>
    <SharedWithUsers xmlns="7ca10c1c-0356-4872-9c4a-b5d3ce3bd096">
      <UserInfo>
        <DisplayName>Clare Killen</DisplayName>
        <AccountId>23</AccountId>
        <AccountType/>
      </UserInfo>
      <UserInfo>
        <DisplayName>Dominic Walker</DisplayName>
        <AccountId>384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3225BADEBBE34D8EFABF69E88D38F4" ma:contentTypeVersion="19" ma:contentTypeDescription="Create a new document." ma:contentTypeScope="" ma:versionID="cabcb82d50278df4e794bde3d7832604">
  <xsd:schema xmlns:xsd="http://www.w3.org/2001/XMLSchema" xmlns:xs="http://www.w3.org/2001/XMLSchema" xmlns:p="http://schemas.microsoft.com/office/2006/metadata/properties" xmlns:ns2="b5aa462b-f364-4780-813d-1d0476e94966" xmlns:ns3="7ca10c1c-0356-4872-9c4a-b5d3ce3bd096" xmlns:ns4="7c455f33-77d2-4545-9ec6-8ece34099d2f" targetNamespace="http://schemas.microsoft.com/office/2006/metadata/properties" ma:root="true" ma:fieldsID="1f7aa867718e4410146a1a9cdc2befa2" ns2:_="" ns3:_="" ns4:_="">
    <xsd:import namespace="b5aa462b-f364-4780-813d-1d0476e94966"/>
    <xsd:import namespace="7ca10c1c-0356-4872-9c4a-b5d3ce3bd096"/>
    <xsd:import namespace="7c455f33-77d2-4545-9ec6-8ece34099d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a462b-f364-4780-813d-1d0476e94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a10c1c-0356-4872-9c4a-b5d3ce3bd0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455f33-77d2-4545-9ec6-8ece34099d2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aac788d-d7af-4393-986b-0cb27dd6379b}" ma:internalName="TaxCatchAll" ma:showField="CatchAllData" ma:web="7ca10c1c-0356-4872-9c4a-b5d3ce3bd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9c6cfb5-50bc-4fca-81ee-f60fcea9a646" ContentTypeId="0x0101" PreviousValue="false"/>
</file>

<file path=customXml/itemProps1.xml><?xml version="1.0" encoding="utf-8"?>
<ds:datastoreItem xmlns:ds="http://schemas.openxmlformats.org/officeDocument/2006/customXml" ds:itemID="{0093AEE6-8894-4729-B320-400AF9839A39}">
  <ds:schemaRefs>
    <ds:schemaRef ds:uri="http://schemas.microsoft.com/sharepoint/v3/contenttype/forms"/>
  </ds:schemaRefs>
</ds:datastoreItem>
</file>

<file path=customXml/itemProps2.xml><?xml version="1.0" encoding="utf-8"?>
<ds:datastoreItem xmlns:ds="http://schemas.openxmlformats.org/officeDocument/2006/customXml" ds:itemID="{C8637127-AF7A-4F16-8DF8-B3422FC946F0}">
  <ds:schemaRefs>
    <ds:schemaRef ds:uri="http://schemas.microsoft.com/office/infopath/2007/PartnerControls"/>
    <ds:schemaRef ds:uri="http://schemas.openxmlformats.org/package/2006/metadata/core-properties"/>
    <ds:schemaRef ds:uri="http://purl.org/dc/dcmitype/"/>
    <ds:schemaRef ds:uri="http://purl.org/dc/elements/1.1/"/>
    <ds:schemaRef ds:uri="7c455f33-77d2-4545-9ec6-8ece34099d2f"/>
    <ds:schemaRef ds:uri="http://schemas.microsoft.com/office/2006/documentManagement/types"/>
    <ds:schemaRef ds:uri="http://purl.org/dc/terms/"/>
    <ds:schemaRef ds:uri="http://schemas.microsoft.com/office/2006/metadata/properties"/>
    <ds:schemaRef ds:uri="7ca10c1c-0356-4872-9c4a-b5d3ce3bd096"/>
    <ds:schemaRef ds:uri="b5aa462b-f364-4780-813d-1d0476e94966"/>
    <ds:schemaRef ds:uri="http://www.w3.org/XML/1998/namespace"/>
  </ds:schemaRefs>
</ds:datastoreItem>
</file>

<file path=customXml/itemProps3.xml><?xml version="1.0" encoding="utf-8"?>
<ds:datastoreItem xmlns:ds="http://schemas.openxmlformats.org/officeDocument/2006/customXml" ds:itemID="{3863BA2C-18AF-4AA3-8CFC-506D47FE7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aa462b-f364-4780-813d-1d0476e94966"/>
    <ds:schemaRef ds:uri="7ca10c1c-0356-4872-9c4a-b5d3ce3bd096"/>
    <ds:schemaRef ds:uri="7c455f33-77d2-4545-9ec6-8ece34099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ABE3AD4-AF9D-4CC1-9F19-23A90541742C}">
  <ds:schemaRefs>
    <ds:schemaRef ds:uri="Microsoft.SharePoint.Taxonomy.ContentTypeSync"/>
  </ds:schemaRefs>
</ds:datastoreItem>
</file>

<file path=docMetadata/LabelInfo.xml><?xml version="1.0" encoding="utf-8"?>
<clbl:labelList xmlns:clbl="http://schemas.microsoft.com/office/2020/mipLabelMetadata">
  <clbl:label id="{48f9394d-8a14-4d27-82a6-f35f12361205}" enabled="0" method="" siteId="{48f9394d-8a14-4d27-82a6-f35f12361205}" removed="1"/>
</clbl:labelList>
</file>

<file path=docProps/app.xml><?xml version="1.0" encoding="utf-8"?>
<Properties xmlns="http://schemas.openxmlformats.org/officeDocument/2006/extended-properties" xmlns:vt="http://schemas.openxmlformats.org/officeDocument/2006/docPropsVTypes">
  <Template>JISC_PRESENTATION_TEMPLATE_FEB19_16x9</Template>
  <TotalTime>1</TotalTime>
  <Words>2896</Words>
  <Application>Microsoft Macintosh PowerPoint</Application>
  <PresentationFormat>On-screen Show (16:9)</PresentationFormat>
  <Paragraphs>232</Paragraphs>
  <Slides>36</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36</vt:i4>
      </vt:variant>
    </vt:vector>
  </HeadingPairs>
  <TitlesOfParts>
    <vt:vector size="46" baseType="lpstr">
      <vt:lpstr>Arial</vt:lpstr>
      <vt:lpstr>Calibri</vt:lpstr>
      <vt:lpstr>Roboto black</vt:lpstr>
      <vt:lpstr>Roboto Medium</vt:lpstr>
      <vt:lpstr>COVERS</vt:lpstr>
      <vt:lpstr>NAVY</vt:lpstr>
      <vt:lpstr>JADE</vt:lpstr>
      <vt:lpstr>PURPLE</vt:lpstr>
      <vt:lpstr>GRAPE</vt:lpstr>
      <vt:lpstr>PALE YELLOW</vt:lpstr>
      <vt:lpstr>Digital experience insights survey: findings from learner/student survey conducted [dates] at [name of college or university]​</vt:lpstr>
      <vt:lpstr>Instructions for using this template (delete this slide)</vt:lpstr>
      <vt:lpstr>What is the learner/student digital experience insights survey?</vt:lpstr>
      <vt:lpstr>Summary of key metrics </vt:lpstr>
      <vt:lpstr>Benchmarking with other UK organisations</vt:lpstr>
      <vt:lpstr>Benchmark comparisons</vt:lpstr>
      <vt:lpstr>Findings by theme</vt:lpstr>
      <vt:lpstr>Our learner/student sample</vt:lpstr>
      <vt:lpstr>Theme one (T1)</vt:lpstr>
      <vt:lpstr>Our survey sample</vt:lpstr>
      <vt:lpstr>T1: Nationality and studying status</vt:lpstr>
      <vt:lpstr>T1: Devices used regularly for learning</vt:lpstr>
      <vt:lpstr>Theme two (T2)</vt:lpstr>
      <vt:lpstr>T2: Digital platforms and services at your organisation</vt:lpstr>
      <vt:lpstr>T2: How data is collected and used</vt:lpstr>
      <vt:lpstr>T2: Digital tool or app really useful for learning</vt:lpstr>
      <vt:lpstr>T2: Overall quality of the digital learning environment</vt:lpstr>
      <vt:lpstr>T2: Prefer us to invest in</vt:lpstr>
      <vt:lpstr>Theme three (T3)</vt:lpstr>
      <vt:lpstr>T3: Where classes took place and where prefer to be taught / learn</vt:lpstr>
      <vt:lpstr>T3: Difficulties using digital technologies</vt:lpstr>
      <vt:lpstr>T3: Learning activities they have carried out</vt:lpstr>
      <vt:lpstr>T3: Digital learning resources</vt:lpstr>
      <vt:lpstr>T3: Use of digital technologies in their learning</vt:lpstr>
      <vt:lpstr>T3: Positive aspects of learning using digital technologies</vt:lpstr>
      <vt:lpstr>T3: Negative aspects of learning using digital technologies</vt:lpstr>
      <vt:lpstr>T3: Chance to be involved in decisions</vt:lpstr>
      <vt:lpstr>T3: Overall quality of digital learning on their course</vt:lpstr>
      <vt:lpstr>Theme four (T4)</vt:lpstr>
      <vt:lpstr>T4: Which skills had we provided  support or training for? </vt:lpstr>
      <vt:lpstr>T4: Support and guidance for digital skills development</vt:lpstr>
      <vt:lpstr>T4: Where did learners/students go for help with digital skills? </vt:lpstr>
      <vt:lpstr>T4: Support to help learners/students learn effectively using technology</vt:lpstr>
      <vt:lpstr>T4: Help to use digital technologies effectively</vt:lpstr>
      <vt:lpstr>What next?</vt:lpstr>
      <vt:lpstr>Suggested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dc:title>
  <dc:creator>Rachel.Horsfall@jisc.ac.uk</dc:creator>
  <cp:lastModifiedBy>Clare Killen</cp:lastModifiedBy>
  <cp:revision>2</cp:revision>
  <cp:lastPrinted>2018-08-23T11:32:46Z</cp:lastPrinted>
  <dcterms:created xsi:type="dcterms:W3CDTF">2020-01-20T13:50:08Z</dcterms:created>
  <dcterms:modified xsi:type="dcterms:W3CDTF">2023-11-27T13:50:53Z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0x0101003E3225BADEBBE34D8EFABF69E88D38F4</vt:lpwstr>
  </property>
  <property fmtid="{D5CDD505-2E9C-101B-9397-08002B2CF9AE}" pid="3" name="Topics">
    <vt:lpwstr/>
  </property>
  <property fmtid="{D5CDD505-2E9C-101B-9397-08002B2CF9AE}" pid="4" name="MediaServiceImageTags">
    <vt:lpwstr/>
  </property>
</Properties>
</file>