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5"/>
    <p:sldMasterId id="2147483652" r:id="rId6"/>
    <p:sldMasterId id="2147483662" r:id="rId7"/>
    <p:sldMasterId id="2147483693" r:id="rId8"/>
    <p:sldMasterId id="2147483698" r:id="rId9"/>
    <p:sldMasterId id="2147483665" r:id="rId10"/>
  </p:sldMasterIdLst>
  <p:notesMasterIdLst>
    <p:notesMasterId r:id="rId46"/>
  </p:notesMasterIdLst>
  <p:handoutMasterIdLst>
    <p:handoutMasterId r:id="rId47"/>
  </p:handoutMasterIdLst>
  <p:sldIdLst>
    <p:sldId id="256" r:id="rId11"/>
    <p:sldId id="270" r:id="rId12"/>
    <p:sldId id="286" r:id="rId13"/>
    <p:sldId id="271" r:id="rId14"/>
    <p:sldId id="287" r:id="rId15"/>
    <p:sldId id="288" r:id="rId16"/>
    <p:sldId id="289" r:id="rId17"/>
    <p:sldId id="290" r:id="rId18"/>
    <p:sldId id="292" r:id="rId19"/>
    <p:sldId id="326" r:id="rId20"/>
    <p:sldId id="311" r:id="rId21"/>
    <p:sldId id="295" r:id="rId22"/>
    <p:sldId id="296" r:id="rId23"/>
    <p:sldId id="321" r:id="rId24"/>
    <p:sldId id="312" r:id="rId25"/>
    <p:sldId id="313" r:id="rId26"/>
    <p:sldId id="314" r:id="rId27"/>
    <p:sldId id="299" r:id="rId28"/>
    <p:sldId id="323" r:id="rId29"/>
    <p:sldId id="315" r:id="rId30"/>
    <p:sldId id="316" r:id="rId31"/>
    <p:sldId id="298" r:id="rId32"/>
    <p:sldId id="317" r:id="rId33"/>
    <p:sldId id="302" r:id="rId34"/>
    <p:sldId id="324" r:id="rId35"/>
    <p:sldId id="322" r:id="rId36"/>
    <p:sldId id="300" r:id="rId37"/>
    <p:sldId id="304" r:id="rId38"/>
    <p:sldId id="318" r:id="rId39"/>
    <p:sldId id="305" r:id="rId40"/>
    <p:sldId id="306" r:id="rId41"/>
    <p:sldId id="307" r:id="rId42"/>
    <p:sldId id="308" r:id="rId43"/>
    <p:sldId id="309" r:id="rId44"/>
    <p:sldId id="310" r:id="rId4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4" pos="5239" userDrawn="1">
          <p15:clr>
            <a:srgbClr val="A4A3A4"/>
          </p15:clr>
        </p15:guide>
        <p15:guide id="5" pos="2880" userDrawn="1">
          <p15:clr>
            <a:srgbClr val="A4A3A4"/>
          </p15:clr>
        </p15:guide>
        <p15:guide id="6" orient="horz" pos="162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AB7D0A-7807-17F7-8D65-61EE0CE6FFCE}" name="Rachel Horsfall" initials="RH" userId="S::Rachel.Horsfall@jisc.ac.uk::01ee7d5e-db6a-4659-9af8-eda7d4136131" providerId="AD"/>
  <p188:author id="{B9722F0D-04A3-D4F5-872C-B405246A2F2D}" name="Mark Langer-Crame" initials="ML" userId="S::mark.langer-crame@jisc.ac.uk::6ec005be-9392-41a7-be3e-e5bf6434789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chel Horsfall" initials="RH" lastIdx="34" clrIdx="0">
    <p:extLst>
      <p:ext uri="{19B8F6BF-5375-455C-9EA6-DF929625EA0E}">
        <p15:presenceInfo xmlns:p15="http://schemas.microsoft.com/office/powerpoint/2012/main" userId="S::Rachel.Horsfall@jisc.ac.uk::01ee7d5e-db6a-4659-9af8-eda7d4136131" providerId="AD"/>
      </p:ext>
    </p:extLst>
  </p:cmAuthor>
  <p:cmAuthor id="2" name="Clare Killen" initials="CK" lastIdx="30" clrIdx="1">
    <p:extLst>
      <p:ext uri="{19B8F6BF-5375-455C-9EA6-DF929625EA0E}">
        <p15:presenceInfo xmlns:p15="http://schemas.microsoft.com/office/powerpoint/2012/main" userId="S::clare.killen@jisc.ac.uk::a00f7c11-7611-48fa-9026-8645f644ffc1" providerId="AD"/>
      </p:ext>
    </p:extLst>
  </p:cmAuthor>
  <p:cmAuthor id="3" name="Mark Langer-Crame" initials="ML" lastIdx="7" clrIdx="2">
    <p:extLst>
      <p:ext uri="{19B8F6BF-5375-455C-9EA6-DF929625EA0E}">
        <p15:presenceInfo xmlns:p15="http://schemas.microsoft.com/office/powerpoint/2012/main" userId="S::mark.langer-crame@jisc.ac.uk::6ec005be-9392-41a7-be3e-e5bf6434789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4977"/>
    <a:srgbClr val="8E1558"/>
    <a:srgbClr val="00857D"/>
    <a:srgbClr val="6D2077"/>
    <a:srgbClr val="0D224C"/>
    <a:srgbClr val="007FB3"/>
    <a:srgbClr val="2A4898"/>
    <a:srgbClr val="003D50"/>
    <a:srgbClr val="384973"/>
    <a:srgbClr val="F8A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7E089E-C775-4841-83C9-54EF56C9204B}" v="4" dt="2023-12-12T18:49:39.613"/>
    <p1510:client id="{AF8E8A23-F1AC-CE40-BFE4-5F1B8276C3E3}" v="2" dt="2023-12-13T10:54:45.7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56" d="100"/>
          <a:sy n="156" d="100"/>
        </p:scale>
        <p:origin x="808" y="168"/>
      </p:cViewPr>
      <p:guideLst>
        <p:guide pos="5239"/>
        <p:guide pos="2880"/>
        <p:guide orient="horz" pos="16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commentAuthors" Target="commentAuthors.xml"/><Relationship Id="rId8" Type="http://schemas.openxmlformats.org/officeDocument/2006/relationships/slideMaster" Target="slideMasters/slideMaster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radarChart>
        <c:radarStyle val="marker"/>
        <c:varyColors val="0"/>
        <c:ser>
          <c:idx val="1"/>
          <c:order val="0"/>
          <c:spPr>
            <a:ln w="12700" cap="flat" cmpd="sng" algn="ctr">
              <a:solidFill>
                <a:srgbClr val="F8A800"/>
              </a:solidFill>
              <a:prstDash val="solid"/>
              <a:miter lim="800000"/>
            </a:ln>
            <a:effectLst/>
          </c:spPr>
          <c:marker>
            <c:symbol val="none"/>
          </c:marker>
          <c:dLbls>
            <c:spPr>
              <a:solidFill>
                <a:schemeClr val="accent2">
                  <a:lumMod val="40000"/>
                  <a:lumOff val="60000"/>
                </a:schemeClr>
              </a:solid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'Key metrics summary (slide 4)'!$C$8:$C$16</c:f>
              <c:strCache>
                <c:ptCount val="9"/>
                <c:pt idx="0">
                  <c:v>Supported to use own devices</c:v>
                </c:pt>
                <c:pt idx="1">
                  <c:v>Support access to online platforms/services off campus</c:v>
                </c:pt>
                <c:pt idx="2">
                  <c:v>Comfortable how their (and student/learner) data was collected/used</c:v>
                </c:pt>
                <c:pt idx="3">
                  <c:v>Quality of the digital working environment</c:v>
                </c:pt>
                <c:pt idx="4">
                  <c:v>Engaging and motivating digital resources</c:v>
                </c:pt>
                <c:pt idx="5">
                  <c:v>Use of digital technologies in their work was convenient</c:v>
                </c:pt>
                <c:pt idx="6">
                  <c:v>Quality of digital working experience </c:v>
                </c:pt>
                <c:pt idx="7">
                  <c:v>Provided formal recognition, accreditation/certification for digital skills </c:v>
                </c:pt>
                <c:pt idx="8">
                  <c:v>Supported to work effectively using technology</c:v>
                </c:pt>
              </c:strCache>
            </c:strRef>
          </c:cat>
          <c:val>
            <c:numRef>
              <c:f>'Key metrics summary (slide 4)'!$D$8:$D$16</c:f>
              <c:numCache>
                <c:formatCode>0%</c:formatCode>
                <c:ptCount val="9"/>
                <c:pt idx="0">
                  <c:v>0.5</c:v>
                </c:pt>
                <c:pt idx="1">
                  <c:v>0.5</c:v>
                </c:pt>
                <c:pt idx="2">
                  <c:v>0.5</c:v>
                </c:pt>
                <c:pt idx="3">
                  <c:v>0.5</c:v>
                </c:pt>
                <c:pt idx="4">
                  <c:v>0.5</c:v>
                </c:pt>
                <c:pt idx="5">
                  <c:v>0.5</c:v>
                </c:pt>
                <c:pt idx="6">
                  <c:v>0.5</c:v>
                </c:pt>
                <c:pt idx="7">
                  <c:v>0.5</c:v>
                </c:pt>
                <c:pt idx="8">
                  <c:v>0.5</c:v>
                </c:pt>
              </c:numCache>
            </c:numRef>
          </c:val>
          <c:extLst>
            <c:ext xmlns:c16="http://schemas.microsoft.com/office/drawing/2014/chart" uri="{C3380CC4-5D6E-409C-BE32-E72D297353CC}">
              <c16:uniqueId val="{00000000-EA81-4840-B459-55312AC342D7}"/>
            </c:ext>
          </c:extLst>
        </c:ser>
        <c:dLbls>
          <c:showLegendKey val="0"/>
          <c:showVal val="0"/>
          <c:showCatName val="0"/>
          <c:showSerName val="0"/>
          <c:showPercent val="0"/>
          <c:showBubbleSize val="0"/>
        </c:dLbls>
        <c:axId val="693082816"/>
        <c:axId val="693084512"/>
      </c:radarChart>
      <c:catAx>
        <c:axId val="69308281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93084512"/>
        <c:crosses val="autoZero"/>
        <c:auto val="1"/>
        <c:lblAlgn val="ctr"/>
        <c:lblOffset val="100"/>
        <c:noMultiLvlLbl val="0"/>
      </c:catAx>
      <c:valAx>
        <c:axId val="693084512"/>
        <c:scaling>
          <c:orientation val="minMax"/>
          <c:max val="1"/>
        </c:scaling>
        <c:delete val="1"/>
        <c:axPos val="l"/>
        <c:majorGridlines>
          <c:spPr>
            <a:ln w="9525" cap="flat" cmpd="sng" algn="ctr">
              <a:solidFill>
                <a:schemeClr val="tx1">
                  <a:lumMod val="15000"/>
                  <a:lumOff val="85000"/>
                </a:schemeClr>
              </a:solidFill>
              <a:prstDash val="solid"/>
              <a:round/>
            </a:ln>
            <a:effectLst/>
          </c:spPr>
        </c:majorGridlines>
        <c:numFmt formatCode="0%" sourceLinked="1"/>
        <c:majorTickMark val="out"/>
        <c:minorTickMark val="none"/>
        <c:tickLblPos val="nextTo"/>
        <c:crossAx val="693082816"/>
        <c:crosses val="autoZero"/>
        <c:crossBetween val="between"/>
        <c:majorUnit val="0.2"/>
      </c:valAx>
      <c:spPr>
        <a:noFill/>
        <a:ln>
          <a:noFill/>
        </a:ln>
        <a:effectLst/>
      </c:spPr>
    </c:plotArea>
    <c:plotVisOnly val="1"/>
    <c:dispBlanksAs val="gap"/>
    <c:showDLblsOverMax val="0"/>
    <c:extLst/>
  </c:chart>
  <c:spPr>
    <a:noFill/>
    <a:ln w="6350" cap="flat" cmpd="sng" algn="ctr">
      <a:noFill/>
      <a:prstDash val="solid"/>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200" b="0" i="0" u="none" strike="noStrike" baseline="0">
                <a:effectLst/>
              </a:rPr>
              <a:t>How much do you agree you were given the chance to be involved in decisions about your digital experience?</a:t>
            </a:r>
            <a:endParaRPr lang="en-US" sz="1200" b="1">
              <a:solidFill>
                <a:schemeClr val="bg1"/>
              </a:solidFill>
              <a:latin typeface="Arial" panose="020B0604020202020204" pitchFamily="34" charset="0"/>
              <a:cs typeface="Arial" panose="020B0604020202020204" pitchFamily="34" charset="0"/>
            </a:endParaRP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26)'!$E$7</c:f>
              <c:strCache>
                <c:ptCount val="1"/>
                <c:pt idx="0">
                  <c:v>How much do you agree you were given the chance to be involved in decisions about your digital experience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26)'!$D$8:$D$10</c:f>
              <c:strCache>
                <c:ptCount val="3"/>
                <c:pt idx="0">
                  <c:v>Agree</c:v>
                </c:pt>
                <c:pt idx="1">
                  <c:v>Neutral </c:v>
                </c:pt>
                <c:pt idx="2">
                  <c:v>Disagree</c:v>
                </c:pt>
              </c:strCache>
            </c:strRef>
          </c:cat>
          <c:val>
            <c:numRef>
              <c:f>'Quality online learn (slide 26)'!$E$8:$E$10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DF4B-406E-B062-791BE463F8C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Overall, how would you rate the quality of the digital working</a:t>
            </a:r>
            <a:r>
              <a:rPr lang="en-US" sz="1100" b="1" baseline="0">
                <a:solidFill>
                  <a:schemeClr val="bg1"/>
                </a:solidFill>
                <a:latin typeface="Arial" panose="020B0604020202020204" pitchFamily="34" charset="0"/>
                <a:cs typeface="Arial" panose="020B0604020202020204" pitchFamily="34" charset="0"/>
              </a:rPr>
              <a:t> experience</a:t>
            </a:r>
            <a:r>
              <a:rPr lang="en-US" sz="1100" b="1">
                <a:solidFill>
                  <a:schemeClr val="bg1"/>
                </a:solidFill>
                <a:latin typeface="Arial" panose="020B0604020202020204" pitchFamily="34" charset="0"/>
                <a:cs typeface="Arial" panose="020B0604020202020204" pitchFamily="34" charset="0"/>
              </a:rPr>
              <a:t> on your course?</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27)'!$E$7</c:f>
              <c:strCache>
                <c:ptCount val="1"/>
                <c:pt idx="0">
                  <c:v>Overall, how would you rate the quality of the digital working experience on your course?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27)'!$D$8:$D$14</c:f>
              <c:strCache>
                <c:ptCount val="7"/>
                <c:pt idx="0">
                  <c:v>Best imaginable</c:v>
                </c:pt>
                <c:pt idx="1">
                  <c:v>Excellent</c:v>
                </c:pt>
                <c:pt idx="2">
                  <c:v>Good</c:v>
                </c:pt>
                <c:pt idx="3">
                  <c:v>Average</c:v>
                </c:pt>
                <c:pt idx="4">
                  <c:v>Poor</c:v>
                </c:pt>
                <c:pt idx="5">
                  <c:v>Awful</c:v>
                </c:pt>
                <c:pt idx="6">
                  <c:v>Worst imaginable</c:v>
                </c:pt>
              </c:strCache>
            </c:strRef>
          </c:cat>
          <c:val>
            <c:numRef>
              <c:f>'Quality online learn (slide 27)'!$E$8:$E$14</c:f>
              <c:numCache>
                <c:formatCode>0%</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extLst>
            <c:ext xmlns:c16="http://schemas.microsoft.com/office/drawing/2014/chart" uri="{C3380CC4-5D6E-409C-BE32-E72D297353CC}">
              <c16:uniqueId val="{00000000-DF4B-406E-B062-791BE463F8C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Which of these skills have we provided support or training for?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5038804186291549"/>
          <c:y val="1.60249297285271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'Skills help (slide 29)'!$E$9:$E$23</c:f>
              <c:strCache>
                <c:ptCount val="15"/>
                <c:pt idx="0">
                  <c:v>Basic IT skills</c:v>
                </c:pt>
                <c:pt idx="1">
                  <c:v>Working online</c:v>
                </c:pt>
                <c:pt idx="2">
                  <c:v>Specialist software for your subject/role</c:v>
                </c:pt>
                <c:pt idx="3">
                  <c:v>Handling digital information, data and media</c:v>
                </c:pt>
                <c:pt idx="4">
                  <c:v>Data analysis</c:v>
                </c:pt>
                <c:pt idx="5">
                  <c:v>Coding or scripting</c:v>
                </c:pt>
                <c:pt idx="6">
                  <c:v>Appropriate use of artificial intelligence tools</c:v>
                </c:pt>
                <c:pt idx="7">
                  <c:v>Creating accessible digital content</c:v>
                </c:pt>
                <c:pt idx="8">
                  <c:v>Managing social media or public web pages</c:v>
                </c:pt>
                <c:pt idx="9">
                  <c:v>Supporting digital assessments</c:v>
                </c:pt>
                <c:pt idx="10">
                  <c:v>Online publishing</c:v>
                </c:pt>
                <c:pt idx="11">
                  <c:v>Behaving safely and respectfully online</c:v>
                </c:pt>
                <c:pt idx="12">
                  <c:v>Keeping data secure</c:v>
                </c:pt>
                <c:pt idx="13">
                  <c:v>Digital copyright, IPR and licensing</c:v>
                </c:pt>
                <c:pt idx="14">
                  <c:v>None of these</c:v>
                </c:pt>
              </c:strCache>
            </c:strRef>
          </c:cat>
          <c:val>
            <c:numRef>
              <c:f>'Skills help (slide 29)'!$F$9:$F$23</c:f>
              <c:numCache>
                <c:formatCode>0%</c:formatCode>
                <c:ptCount val="15"/>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pt idx="9">
                  <c:v>0.83333333333333337</c:v>
                </c:pt>
                <c:pt idx="10">
                  <c:v>0.83333333333333337</c:v>
                </c:pt>
                <c:pt idx="11">
                  <c:v>0.83333333333333337</c:v>
                </c:pt>
                <c:pt idx="12">
                  <c:v>0.83333333333333337</c:v>
                </c:pt>
                <c:pt idx="13">
                  <c:v>0.83333333333333337</c:v>
                </c:pt>
                <c:pt idx="14">
                  <c:v>0.83333333333333337</c:v>
                </c:pt>
              </c:numCache>
            </c:numRef>
          </c:val>
          <c:extLst>
            <c:ext xmlns:c16="http://schemas.microsoft.com/office/drawing/2014/chart" uri="{C3380CC4-5D6E-409C-BE32-E72D297353CC}">
              <c16:uniqueId val="{00000000-AEB7-4D1C-953C-789D902E1374}"/>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r>
              <a:rPr lang="en-US" sz="1100">
                <a:solidFill>
                  <a:schemeClr val="bg1"/>
                </a:solidFill>
                <a:latin typeface="Arial" panose="020B0604020202020204" pitchFamily="34" charset="0"/>
                <a:cs typeface="Arial" panose="020B0604020202020204" pitchFamily="34" charset="0"/>
              </a:rPr>
              <a:t>How much do you agree that we have provided:</a:t>
            </a:r>
            <a:endParaRPr lang="en-GB" sz="1100">
              <a:solidFill>
                <a:schemeClr val="bg1"/>
              </a:solidFill>
              <a:latin typeface="Arial" panose="020B0604020202020204" pitchFamily="34" charset="0"/>
              <a:cs typeface="Arial" panose="020B0604020202020204" pitchFamily="34" charset="0"/>
            </a:endParaRPr>
          </a:p>
        </c:rich>
      </c:tx>
      <c:layout>
        <c:manualLayout>
          <c:xMode val="edge"/>
          <c:yMode val="edge"/>
          <c:x val="0.26552590941912385"/>
          <c:y val="3.0320909155401362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'Digital skills (slide 30)'!$G$7</c:f>
              <c:strCache>
                <c:ptCount val="1"/>
                <c:pt idx="0">
                  <c:v>Agree</c:v>
                </c:pt>
              </c:strCache>
            </c:strRef>
          </c:tx>
          <c:spPr>
            <a:solidFill>
              <a:srgbClr val="8E155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skills (slide 30)'!$F$8:$F$12</c:f>
              <c:strCache>
                <c:ptCount val="5"/>
                <c:pt idx="0">
                  <c:v>Guidance about the digital skills needed in your job role?</c:v>
                </c:pt>
                <c:pt idx="1">
                  <c:v>An assessment of your digital skills and training needs?</c:v>
                </c:pt>
                <c:pt idx="2">
                  <c:v>Time to explore new digital tools and approaches? </c:v>
                </c:pt>
                <c:pt idx="3">
                  <c:v>Formal recognition, accreditation or certification for your digital skills?</c:v>
                </c:pt>
                <c:pt idx="4">
                  <c:v>Ongoing development opportunities to build digital skills for future employment?</c:v>
                </c:pt>
              </c:strCache>
            </c:strRef>
          </c:cat>
          <c:val>
            <c:numRef>
              <c:f>'Digital skills (slide 30)'!$G$8:$G$12</c:f>
              <c:numCache>
                <c:formatCode>0%</c:formatCode>
                <c:ptCount val="5"/>
                <c:pt idx="0">
                  <c:v>0.41666666666666669</c:v>
                </c:pt>
                <c:pt idx="1">
                  <c:v>0.41666666666666669</c:v>
                </c:pt>
                <c:pt idx="2">
                  <c:v>0.41666666666666669</c:v>
                </c:pt>
                <c:pt idx="3">
                  <c:v>0.41666666666666669</c:v>
                </c:pt>
                <c:pt idx="4">
                  <c:v>0.41666666666666669</c:v>
                </c:pt>
              </c:numCache>
            </c:numRef>
          </c:val>
          <c:extLst>
            <c:ext xmlns:c16="http://schemas.microsoft.com/office/drawing/2014/chart" uri="{C3380CC4-5D6E-409C-BE32-E72D297353CC}">
              <c16:uniqueId val="{00000000-FEB9-40EB-8112-075BA25FC786}"/>
            </c:ext>
          </c:extLst>
        </c:ser>
        <c:ser>
          <c:idx val="1"/>
          <c:order val="1"/>
          <c:tx>
            <c:strRef>
              <c:f>'Digital skills (slide 30)'!$H$7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skills (slide 30)'!$F$8:$F$12</c:f>
              <c:strCache>
                <c:ptCount val="5"/>
                <c:pt idx="0">
                  <c:v>Guidance about the digital skills needed in your job role?</c:v>
                </c:pt>
                <c:pt idx="1">
                  <c:v>An assessment of your digital skills and training needs?</c:v>
                </c:pt>
                <c:pt idx="2">
                  <c:v>Time to explore new digital tools and approaches? </c:v>
                </c:pt>
                <c:pt idx="3">
                  <c:v>Formal recognition, accreditation or certification for your digital skills?</c:v>
                </c:pt>
                <c:pt idx="4">
                  <c:v>Ongoing development opportunities to build digital skills for future employment?</c:v>
                </c:pt>
              </c:strCache>
            </c:strRef>
          </c:cat>
          <c:val>
            <c:numRef>
              <c:f>'Digital skills (slide 30)'!$H$8:$H$12</c:f>
              <c:numCache>
                <c:formatCode>0%</c:formatCode>
                <c:ptCount val="5"/>
                <c:pt idx="0">
                  <c:v>0.33333333333333331</c:v>
                </c:pt>
                <c:pt idx="1">
                  <c:v>0.33333333333333331</c:v>
                </c:pt>
                <c:pt idx="2">
                  <c:v>0.33333333333333331</c:v>
                </c:pt>
                <c:pt idx="3">
                  <c:v>0.33333333333333331</c:v>
                </c:pt>
                <c:pt idx="4">
                  <c:v>0.33333333333333331</c:v>
                </c:pt>
              </c:numCache>
            </c:numRef>
          </c:val>
          <c:extLst>
            <c:ext xmlns:c16="http://schemas.microsoft.com/office/drawing/2014/chart" uri="{C3380CC4-5D6E-409C-BE32-E72D297353CC}">
              <c16:uniqueId val="{00000001-FEB9-40EB-8112-075BA25FC786}"/>
            </c:ext>
          </c:extLst>
        </c:ser>
        <c:ser>
          <c:idx val="2"/>
          <c:order val="2"/>
          <c:tx>
            <c:strRef>
              <c:f>'Digital skills (slide 30)'!$I$7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'Digital skills (slide 30)'!$F$8:$F$12</c:f>
              <c:strCache>
                <c:ptCount val="5"/>
                <c:pt idx="0">
                  <c:v>Guidance about the digital skills needed in your job role?</c:v>
                </c:pt>
                <c:pt idx="1">
                  <c:v>An assessment of your digital skills and training needs?</c:v>
                </c:pt>
                <c:pt idx="2">
                  <c:v>Time to explore new digital tools and approaches? </c:v>
                </c:pt>
                <c:pt idx="3">
                  <c:v>Formal recognition, accreditation or certification for your digital skills?</c:v>
                </c:pt>
                <c:pt idx="4">
                  <c:v>Ongoing development opportunities to build digital skills for future employment?</c:v>
                </c:pt>
              </c:strCache>
            </c:strRef>
          </c:cat>
          <c:val>
            <c:numRef>
              <c:f>'Digital skills (slide 30)'!$I$8:$I$12</c:f>
              <c:numCache>
                <c:formatCode>0%</c:formatCode>
                <c:ptCount val="5"/>
                <c:pt idx="0">
                  <c:v>0.25</c:v>
                </c:pt>
                <c:pt idx="1">
                  <c:v>0.25</c:v>
                </c:pt>
                <c:pt idx="2">
                  <c:v>0.25</c:v>
                </c:pt>
                <c:pt idx="3">
                  <c:v>0.25</c:v>
                </c:pt>
                <c:pt idx="4">
                  <c:v>0.25</c:v>
                </c:pt>
              </c:numCache>
            </c:numRef>
          </c:val>
          <c:extLst>
            <c:ext xmlns:c16="http://schemas.microsoft.com/office/drawing/2014/chart" uri="{C3380CC4-5D6E-409C-BE32-E72D297353CC}">
              <c16:uniqueId val="{00000002-FEB9-40EB-8112-075BA25FC786}"/>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Who or where do you go for help with digital skills?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8833513991095477"/>
          <c:y val="1.9592532955429807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56389153748541698"/>
          <c:y val="0.11510856273570043"/>
          <c:w val="0.41625701443883778"/>
          <c:h val="0.84611060448963782"/>
        </c:manualLayout>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'Online help (slide 31)'!$E$9:$E$18</c:f>
              <c:strCache>
                <c:ptCount val="10"/>
                <c:pt idx="0">
                  <c:v>Department or team leader</c:v>
                </c:pt>
                <c:pt idx="1">
                  <c:v>Colleagues</c:v>
                </c:pt>
                <c:pt idx="2">
                  <c:v>Library/learning resources staff</c:v>
                </c:pt>
                <c:pt idx="3">
                  <c:v>IT staff</c:v>
                </c:pt>
                <c:pt idx="4">
                  <c:v>Teaching and learning/e-learning staff and/or technicians</c:v>
                </c:pt>
                <c:pt idx="5">
                  <c:v>Other professional staff</c:v>
                </c:pt>
                <c:pt idx="6">
                  <c:v>Friends and family</c:v>
                </c:pt>
                <c:pt idx="7">
                  <c:v>Artificial intelligence and tools likely to include AI </c:v>
                </c:pt>
                <c:pt idx="8">
                  <c:v>Online videos and resources </c:v>
                </c:pt>
                <c:pt idx="9">
                  <c:v>Other</c:v>
                </c:pt>
              </c:strCache>
            </c:strRef>
          </c:cat>
          <c:val>
            <c:numRef>
              <c:f>'Online help (slide 31)'!$F$9:$F$18</c:f>
              <c:numCache>
                <c:formatCode>0%</c:formatCode>
                <c:ptCount val="10"/>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pt idx="9">
                  <c:v>0.83333333333333337</c:v>
                </c:pt>
              </c:numCache>
            </c:numRef>
          </c:val>
          <c:extLst>
            <c:ext xmlns:c16="http://schemas.microsoft.com/office/drawing/2014/chart" uri="{C3380CC4-5D6E-409C-BE32-E72D297353CC}">
              <c16:uniqueId val="{00000000-7AD5-4D9E-ABEB-0961D64C2459}"/>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0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000" b="1">
                <a:solidFill>
                  <a:schemeClr val="bg1"/>
                </a:solidFill>
                <a:latin typeface="Arial" panose="020B0604020202020204" pitchFamily="34" charset="0"/>
                <a:cs typeface="Arial" panose="020B0604020202020204" pitchFamily="34" charset="0"/>
              </a:rPr>
              <a:t>Overall, how well do we support you to work effectively using</a:t>
            </a:r>
            <a:r>
              <a:rPr lang="en-US" sz="1000" b="1" baseline="0">
                <a:solidFill>
                  <a:schemeClr val="bg1"/>
                </a:solidFill>
                <a:latin typeface="Arial" panose="020B0604020202020204" pitchFamily="34" charset="0"/>
                <a:cs typeface="Arial" panose="020B0604020202020204" pitchFamily="34" charset="0"/>
              </a:rPr>
              <a:t> technology</a:t>
            </a:r>
            <a:r>
              <a:rPr lang="en-US" sz="1000" b="1">
                <a:solidFill>
                  <a:schemeClr val="bg1"/>
                </a:solidFill>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vert="horz" wrap="square" anchor="ctr" anchorCtr="1"/>
        <a:lstStyle/>
        <a:p>
          <a:pPr>
            <a:defRPr sz="10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'Support learn (slide 32)'!$E$7</c:f>
              <c:strCache>
                <c:ptCount val="1"/>
                <c:pt idx="0">
                  <c:v>Overall, how well do we support you to work effectively using technology?</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'Support learn (slide 32)'!$D$8:$D$14</c:f>
              <c:strCache>
                <c:ptCount val="7"/>
                <c:pt idx="0">
                  <c:v>Best imaginable</c:v>
                </c:pt>
                <c:pt idx="1">
                  <c:v>Excellent</c:v>
                </c:pt>
                <c:pt idx="2">
                  <c:v>Good</c:v>
                </c:pt>
                <c:pt idx="3">
                  <c:v>Average</c:v>
                </c:pt>
                <c:pt idx="4">
                  <c:v>Poor</c:v>
                </c:pt>
                <c:pt idx="5">
                  <c:v>Awful</c:v>
                </c:pt>
                <c:pt idx="6">
                  <c:v>Worst imaginable</c:v>
                </c:pt>
              </c:strCache>
            </c:strRef>
          </c:cat>
          <c:val>
            <c:numRef>
              <c:f>'Support learn (slide 32)'!$E$8:$E$14</c:f>
              <c:numCache>
                <c:formatCode>0%</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extLst>
            <c:ext xmlns:c16="http://schemas.microsoft.com/office/drawing/2014/chart" uri="{C3380CC4-5D6E-409C-BE32-E72D297353CC}">
              <c16:uniqueId val="{00000000-80DC-41A9-99B4-2A0E43A70EE1}"/>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GB" sz="1100" b="1" i="0">
                <a:solidFill>
                  <a:schemeClr val="bg1"/>
                </a:solidFill>
                <a:effectLst/>
                <a:latin typeface="Arial" panose="020B0604020202020204" pitchFamily="34" charset="0"/>
                <a:cs typeface="Arial" panose="020B0604020202020204" pitchFamily="34" charset="0"/>
              </a:rPr>
              <a:t>Which of these devices do you regularly use for work?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22143432186666873"/>
          <c:y val="2.4648055176390977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37929466184191057"/>
          <c:y val="0.12588377908475262"/>
          <c:w val="0.62070533815808948"/>
          <c:h val="0.83170514679787277"/>
        </c:manualLayout>
      </c:layout>
      <c:barChart>
        <c:barDir val="bar"/>
        <c:grouping val="clustered"/>
        <c:varyColors val="0"/>
        <c:ser>
          <c:idx val="0"/>
          <c:order val="0"/>
          <c:spPr>
            <a:solidFill>
              <a:schemeClr val="accent4"/>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'Devices used (slide 11)'!$E$9:$E$17</c:f>
              <c:strCache>
                <c:ptCount val="9"/>
                <c:pt idx="0">
                  <c:v>Desktop computer</c:v>
                </c:pt>
                <c:pt idx="1">
                  <c:v>Laptop</c:v>
                </c:pt>
                <c:pt idx="2">
                  <c:v>Tablet</c:v>
                </c:pt>
                <c:pt idx="3">
                  <c:v>Smartphone</c:v>
                </c:pt>
                <c:pt idx="4">
                  <c:v>Virtual reality (VR) headset/smart glasses or simulated environment/virtual machinery</c:v>
                </c:pt>
                <c:pt idx="5">
                  <c:v>Additional screen</c:v>
                </c:pt>
                <c:pt idx="6">
                  <c:v>Microphone or headset</c:v>
                </c:pt>
                <c:pt idx="7">
                  <c:v>Camera or webcam</c:v>
                </c:pt>
                <c:pt idx="8">
                  <c:v>Other</c:v>
                </c:pt>
              </c:strCache>
            </c:strRef>
          </c:cat>
          <c:val>
            <c:numRef>
              <c:f>'Devices used (slide 11)'!$F$9:$F$17</c:f>
              <c:numCache>
                <c:formatCode>0%</c:formatCode>
                <c:ptCount val="9"/>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numCache>
            </c:numRef>
          </c:val>
          <c:extLst>
            <c:ext xmlns:c16="http://schemas.microsoft.com/office/drawing/2014/chart" uri="{C3380CC4-5D6E-409C-BE32-E72D297353CC}">
              <c16:uniqueId val="{00000000-EBC3-4E91-9FC5-7D68DC1DA174}"/>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Overall, how would you rate the quality of the digital working environment?</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'Online environment (slide 16)'!$E$7</c:f>
              <c:strCache>
                <c:ptCount val="1"/>
                <c:pt idx="0">
                  <c:v>Overall, how would you rate the quality of the digital working environment?</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environment (slide 16)'!$D$8:$D$14</c:f>
              <c:strCache>
                <c:ptCount val="7"/>
                <c:pt idx="0">
                  <c:v>Best imaginable</c:v>
                </c:pt>
                <c:pt idx="1">
                  <c:v>Excellent</c:v>
                </c:pt>
                <c:pt idx="2">
                  <c:v>Good</c:v>
                </c:pt>
                <c:pt idx="3">
                  <c:v>Average</c:v>
                </c:pt>
                <c:pt idx="4">
                  <c:v>Poor</c:v>
                </c:pt>
                <c:pt idx="5">
                  <c:v>Awful</c:v>
                </c:pt>
                <c:pt idx="6">
                  <c:v>Worst imaginable</c:v>
                </c:pt>
              </c:strCache>
            </c:strRef>
          </c:cat>
          <c:val>
            <c:numRef>
              <c:f>'Online environment (slide 16)'!$E$8:$E$14</c:f>
              <c:numCache>
                <c:formatCode>0%</c:formatCode>
                <c:ptCount val="7"/>
                <c:pt idx="0">
                  <c:v>0.14285714285714285</c:v>
                </c:pt>
                <c:pt idx="1">
                  <c:v>0.14285714285714285</c:v>
                </c:pt>
                <c:pt idx="2">
                  <c:v>0.14285714285714285</c:v>
                </c:pt>
                <c:pt idx="3">
                  <c:v>0.14285714285714285</c:v>
                </c:pt>
                <c:pt idx="4">
                  <c:v>0.14285714285714285</c:v>
                </c:pt>
                <c:pt idx="5">
                  <c:v>0.14285714285714285</c:v>
                </c:pt>
                <c:pt idx="6">
                  <c:v>0.14285714285714285</c:v>
                </c:pt>
              </c:numCache>
            </c:numRef>
          </c:val>
          <c:extLst>
            <c:ext xmlns:c16="http://schemas.microsoft.com/office/drawing/2014/chart" uri="{C3380CC4-5D6E-409C-BE32-E72D297353CC}">
              <c16:uniqueId val="{00000000-79C2-44D0-8B12-BACC1EC4C9BC}"/>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What would you prefer us to invest in if funds were available?</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'Prefer invest (slide 17)'!$E$7</c:f>
              <c:strCache>
                <c:ptCount val="1"/>
                <c:pt idx="0">
                  <c:v>What would you prefer us to invest in?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'Prefer invest (slide 17)'!$D$8:$D$12</c:f>
              <c:strCache>
                <c:ptCount val="5"/>
                <c:pt idx="0">
                  <c:v>More computers and devices</c:v>
                </c:pt>
                <c:pt idx="1">
                  <c:v>Upgrade platforms and systems</c:v>
                </c:pt>
                <c:pt idx="2">
                  <c:v>Specialist software for your course</c:v>
                </c:pt>
                <c:pt idx="3">
                  <c:v>IT support</c:v>
                </c:pt>
                <c:pt idx="4">
                  <c:v>Digital content eg augmented/virtual reality or simulations</c:v>
                </c:pt>
              </c:strCache>
            </c:strRef>
          </c:cat>
          <c:val>
            <c:numRef>
              <c:f>'Prefer invest (slide 17)'!$E$8:$E$12</c:f>
              <c:numCache>
                <c:formatCode>0%</c:formatCode>
                <c:ptCount val="5"/>
                <c:pt idx="0">
                  <c:v>0.2</c:v>
                </c:pt>
                <c:pt idx="1">
                  <c:v>0.2</c:v>
                </c:pt>
                <c:pt idx="2">
                  <c:v>0.2</c:v>
                </c:pt>
                <c:pt idx="3">
                  <c:v>0.2</c:v>
                </c:pt>
                <c:pt idx="4">
                  <c:v>0.2</c:v>
                </c:pt>
              </c:numCache>
            </c:numRef>
          </c:val>
          <c:extLst>
            <c:ext xmlns:c16="http://schemas.microsoft.com/office/drawing/2014/chart" uri="{C3380CC4-5D6E-409C-BE32-E72D297353CC}">
              <c16:uniqueId val="{00000000-C9B0-400D-B7A0-990DF4013F7A}"/>
            </c:ext>
          </c:extLst>
        </c:ser>
        <c:dLbls>
          <c:showLegendKey val="0"/>
          <c:showVal val="0"/>
          <c:showCatName val="0"/>
          <c:showSerName val="0"/>
          <c:showPercent val="0"/>
          <c:showBubbleSize val="0"/>
        </c:dLbls>
        <c:gapWidth val="219"/>
        <c:overlap val="-27"/>
        <c:axId val="694646528"/>
        <c:axId val="718484144"/>
      </c:barChart>
      <c:catAx>
        <c:axId val="694646528"/>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none"/>
        <c:minorTickMark val="none"/>
        <c:tickLblPos val="nextTo"/>
        <c:crossAx val="6946465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Thinking about the current academic year:</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'Quality online learn (slide 19)'!$F$7</c:f>
              <c:strCache>
                <c:ptCount val="1"/>
                <c:pt idx="0">
                  <c:v>Has your work taken place?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19)'!$E$8:$E$10</c:f>
              <c:strCache>
                <c:ptCount val="3"/>
                <c:pt idx="0">
                  <c:v>Mainly on campus</c:v>
                </c:pt>
                <c:pt idx="1">
                  <c:v>A mix of on campus and online</c:v>
                </c:pt>
                <c:pt idx="2">
                  <c:v>Mainly online</c:v>
                </c:pt>
              </c:strCache>
            </c:strRef>
          </c:cat>
          <c:val>
            <c:numRef>
              <c:f>'Quality online learn (slide 19)'!$F$8:$F$10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DF4B-406E-B062-791BE463F8CA}"/>
            </c:ext>
          </c:extLst>
        </c:ser>
        <c:ser>
          <c:idx val="1"/>
          <c:order val="1"/>
          <c:tx>
            <c:strRef>
              <c:f>'Quality online learn (slide 19)'!$G$7</c:f>
              <c:strCache>
                <c:ptCount val="1"/>
                <c:pt idx="0">
                  <c:v>How do you prefer to work?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'Quality online learn (slide 19)'!$E$8:$E$10</c:f>
              <c:strCache>
                <c:ptCount val="3"/>
                <c:pt idx="0">
                  <c:v>Mainly on campus</c:v>
                </c:pt>
                <c:pt idx="1">
                  <c:v>A mix of on campus and online</c:v>
                </c:pt>
                <c:pt idx="2">
                  <c:v>Mainly online</c:v>
                </c:pt>
              </c:strCache>
            </c:strRef>
          </c:cat>
          <c:val>
            <c:numRef>
              <c:f>'Quality online learn (slide 19)'!$G$8:$G$10</c:f>
              <c:numCache>
                <c:formatCode>0%</c:formatCode>
                <c:ptCount val="3"/>
                <c:pt idx="0">
                  <c:v>0.33333333333333331</c:v>
                </c:pt>
                <c:pt idx="1">
                  <c:v>0.33333333333333331</c:v>
                </c:pt>
                <c:pt idx="2">
                  <c:v>0.33333333333333331</c:v>
                </c:pt>
              </c:numCache>
            </c:numRef>
          </c:val>
          <c:extLst>
            <c:ext xmlns:c16="http://schemas.microsoft.com/office/drawing/2014/chart" uri="{C3380CC4-5D6E-409C-BE32-E72D297353CC}">
              <c16:uniqueId val="{00000000-1140-42FE-8ECD-7521FCDB0A6B}"/>
            </c:ext>
          </c:extLst>
        </c:ser>
        <c:dLbls>
          <c:showLegendKey val="0"/>
          <c:showVal val="0"/>
          <c:showCatName val="0"/>
          <c:showSerName val="0"/>
          <c:showPercent val="0"/>
          <c:showBubbleSize val="0"/>
        </c:dLbls>
        <c:gapWidth val="219"/>
        <c:overlap val="-27"/>
        <c:axId val="694646528"/>
        <c:axId val="718484144"/>
        <c:extLst>
          <c:ext xmlns:c15="http://schemas.microsoft.com/office/drawing/2012/chart" uri="{02D57815-91ED-43cb-92C2-25804820EDAC}">
            <c15:filteredBarSeries>
              <c15:ser>
                <c:idx val="2"/>
                <c:order val="2"/>
                <c:tx>
                  <c:strRef>
                    <c:extLst>
                      <c:ext uri="{02D57815-91ED-43cb-92C2-25804820EDAC}">
                        <c15:formulaRef>
                          <c15:sqref>'Quality online learn (slide 20)'!#REF!</c15:sqref>
                        </c15:formulaRef>
                      </c:ext>
                    </c:extLst>
                    <c:strCache>
                      <c:ptCount val="1"/>
                      <c:pt idx="0">
                        <c:v>#REF!</c:v>
                      </c:pt>
                    </c:strCache>
                  </c:strRef>
                </c:tx>
                <c:spPr>
                  <a:solidFill>
                    <a:schemeClr val="accent3"/>
                  </a:solidFill>
                  <a:ln>
                    <a:noFill/>
                  </a:ln>
                  <a:effectLst/>
                </c:spPr>
                <c:invertIfNegative val="0"/>
                <c:cat>
                  <c:strRef>
                    <c:extLst>
                      <c:ext uri="{02D57815-91ED-43cb-92C2-25804820EDAC}">
                        <c15:formulaRef>
                          <c15:sqref>'Quality online learn (slide 19)'!$E$8:$E$10</c15:sqref>
                        </c15:formulaRef>
                      </c:ext>
                    </c:extLst>
                    <c:strCache>
                      <c:ptCount val="3"/>
                      <c:pt idx="0">
                        <c:v>Mainly on campus</c:v>
                      </c:pt>
                      <c:pt idx="1">
                        <c:v>A mix of on campus and online</c:v>
                      </c:pt>
                      <c:pt idx="2">
                        <c:v>Mainly online</c:v>
                      </c:pt>
                    </c:strCache>
                  </c:strRef>
                </c:cat>
                <c:val>
                  <c:numRef>
                    <c:extLst>
                      <c:ext uri="{02D57815-91ED-43cb-92C2-25804820EDAC}">
                        <c15:formulaRef>
                          <c15:sqref>'Quality online learn (slide 20)'!#REF!</c15:sqref>
                        </c15:formulaRef>
                      </c:ext>
                    </c:extLst>
                    <c:numCache>
                      <c:formatCode>General</c:formatCode>
                      <c:ptCount val="1"/>
                      <c:pt idx="0">
                        <c:v>1</c:v>
                      </c:pt>
                    </c:numCache>
                  </c:numRef>
                </c:val>
                <c:extLst>
                  <c:ext xmlns:c16="http://schemas.microsoft.com/office/drawing/2014/chart" uri="{C3380CC4-5D6E-409C-BE32-E72D297353CC}">
                    <c16:uniqueId val="{00000001-1140-42FE-8ECD-7521FCDB0A6B}"/>
                  </c:ext>
                </c:extLst>
              </c15:ser>
            </c15:filteredBarSeries>
          </c:ext>
        </c:extLst>
      </c:barChart>
      <c:catAx>
        <c:axId val="694646528"/>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718484144"/>
        <c:crosses val="autoZero"/>
        <c:auto val="1"/>
        <c:lblAlgn val="ctr"/>
        <c:lblOffset val="100"/>
        <c:noMultiLvlLbl val="0"/>
      </c:catAx>
      <c:valAx>
        <c:axId val="718484144"/>
        <c:scaling>
          <c:orientation val="minMax"/>
        </c:scaling>
        <c:delete val="1"/>
        <c:axPos val="l"/>
        <c:numFmt formatCode="0%" sourceLinked="1"/>
        <c:majorTickMark val="out"/>
        <c:minorTickMark val="none"/>
        <c:tickLblPos val="nextTo"/>
        <c:crossAx val="694646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0"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rPr>
              <a:t>Have any of these made it difficult for you to use digital technologies in your work?</a:t>
            </a:r>
            <a:r>
              <a:rPr lang="en-US" sz="1100" b="1" baseline="0">
                <a:solidFill>
                  <a:schemeClr val="bg1"/>
                </a:solidFill>
              </a:rPr>
              <a:t> </a:t>
            </a:r>
            <a:r>
              <a:rPr lang="en-GB" sz="1100" b="0">
                <a:solidFill>
                  <a:schemeClr val="bg1"/>
                </a:solidFill>
              </a:rPr>
              <a:t>(tick all that apply)</a:t>
            </a:r>
          </a:p>
        </c:rich>
      </c:tx>
      <c:layout>
        <c:manualLayout>
          <c:xMode val="edge"/>
          <c:yMode val="edge"/>
          <c:x val="0.12836654389763877"/>
          <c:y val="2.4648101236326839E-2"/>
        </c:manualLayout>
      </c:layout>
      <c:overlay val="0"/>
      <c:spPr>
        <a:noFill/>
        <a:ln>
          <a:noFill/>
        </a:ln>
        <a:effectLst/>
      </c:spPr>
      <c:txPr>
        <a:bodyPr rot="0" spcFirstLastPara="1" vertOverflow="ellipsis" vert="horz" wrap="square" anchor="ctr" anchorCtr="1"/>
        <a:lstStyle/>
        <a:p>
          <a:pPr>
            <a:defRPr sz="1100" b="0"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'Difficulties (slide 20)'!$I$9</c:f>
              <c:strCache>
                <c:ptCount val="1"/>
                <c:pt idx="0">
                  <c:v>On campus</c:v>
                </c:pt>
              </c:strCache>
            </c:strRef>
          </c:tx>
          <c:spPr>
            <a:solidFill>
              <a:srgbClr val="0D224C"/>
            </a:solidFill>
            <a:ln w="9525" cap="flat" cmpd="sng" algn="ctr">
              <a:noFill/>
              <a:round/>
            </a:ln>
            <a:effectLst/>
          </c:spPr>
          <c:invertIfNegative val="0"/>
          <c:dLbls>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'Difficulties (slide 20)'!$H$10:$H$16</c:f>
              <c:strCache>
                <c:ptCount val="7"/>
                <c:pt idx="0">
                  <c:v>No suitable computer/device</c:v>
                </c:pt>
                <c:pt idx="1">
                  <c:v>No safe area to work</c:v>
                </c:pt>
                <c:pt idx="2">
                  <c:v>No private area to work</c:v>
                </c:pt>
                <c:pt idx="3">
                  <c:v>Wifi connectivity</c:v>
                </c:pt>
                <c:pt idx="4">
                  <c:v>Mobile data access</c:v>
                </c:pt>
                <c:pt idx="5">
                  <c:v>Can't access the systems you need</c:v>
                </c:pt>
                <c:pt idx="6">
                  <c:v>No issues</c:v>
                </c:pt>
              </c:strCache>
            </c:strRef>
          </c:cat>
          <c:val>
            <c:numRef>
              <c:f>'Difficulties (slide 20)'!$I$10:$I$16</c:f>
              <c:numCache>
                <c:formatCode>0%</c:formatCode>
                <c:ptCount val="7"/>
                <c:pt idx="0">
                  <c:v>0.83333333333333337</c:v>
                </c:pt>
                <c:pt idx="1">
                  <c:v>0.83333333333333337</c:v>
                </c:pt>
                <c:pt idx="2">
                  <c:v>0.83333333333333337</c:v>
                </c:pt>
                <c:pt idx="3">
                  <c:v>0.83333333333333337</c:v>
                </c:pt>
                <c:pt idx="4">
                  <c:v>0.83333333333333337</c:v>
                </c:pt>
                <c:pt idx="5">
                  <c:v>0.83333333333333337</c:v>
                </c:pt>
                <c:pt idx="6">
                  <c:v>0.83333333333333337</c:v>
                </c:pt>
              </c:numCache>
            </c:numRef>
          </c:val>
          <c:extLst>
            <c:ext xmlns:c16="http://schemas.microsoft.com/office/drawing/2014/chart" uri="{C3380CC4-5D6E-409C-BE32-E72D297353CC}">
              <c16:uniqueId val="{00000000-E0DC-4247-9181-B3036ADC37D4}"/>
            </c:ext>
          </c:extLst>
        </c:ser>
        <c:ser>
          <c:idx val="1"/>
          <c:order val="1"/>
          <c:tx>
            <c:strRef>
              <c:f>'Difficulties (slide 20)'!$J$9</c:f>
              <c:strCache>
                <c:ptCount val="1"/>
                <c:pt idx="0">
                  <c:v>Off campus</c:v>
                </c:pt>
              </c:strCache>
            </c:strRef>
          </c:tx>
          <c:spPr>
            <a:gradFill rotWithShape="1">
              <a:gsLst>
                <a:gs pos="0">
                  <a:schemeClr val="accent5">
                    <a:shade val="76000"/>
                    <a:lumMod val="110000"/>
                    <a:satMod val="105000"/>
                    <a:tint val="67000"/>
                  </a:schemeClr>
                </a:gs>
                <a:gs pos="50000">
                  <a:schemeClr val="accent5">
                    <a:shade val="76000"/>
                    <a:lumMod val="105000"/>
                    <a:satMod val="103000"/>
                    <a:tint val="73000"/>
                  </a:schemeClr>
                </a:gs>
                <a:gs pos="100000">
                  <a:schemeClr val="accent5">
                    <a:shade val="76000"/>
                    <a:lumMod val="105000"/>
                    <a:satMod val="109000"/>
                    <a:tint val="81000"/>
                  </a:schemeClr>
                </a:gs>
              </a:gsLst>
              <a:lin ang="5400000" scaled="0"/>
            </a:gradFill>
            <a:ln w="9525" cap="flat" cmpd="sng" algn="ctr">
              <a:solidFill>
                <a:schemeClr val="accent5">
                  <a:shade val="76000"/>
                  <a:shade val="95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'Difficulties (slide 20)'!$H$10:$H$16</c:f>
              <c:strCache>
                <c:ptCount val="7"/>
                <c:pt idx="0">
                  <c:v>No suitable computer/device</c:v>
                </c:pt>
                <c:pt idx="1">
                  <c:v>No safe area to work</c:v>
                </c:pt>
                <c:pt idx="2">
                  <c:v>No private area to work</c:v>
                </c:pt>
                <c:pt idx="3">
                  <c:v>Wifi connectivity</c:v>
                </c:pt>
                <c:pt idx="4">
                  <c:v>Mobile data access</c:v>
                </c:pt>
                <c:pt idx="5">
                  <c:v>Can't access the systems you need</c:v>
                </c:pt>
                <c:pt idx="6">
                  <c:v>No issues</c:v>
                </c:pt>
              </c:strCache>
            </c:strRef>
          </c:cat>
          <c:val>
            <c:numRef>
              <c:f>'Difficulties (slide 20)'!$J$10:$J$16</c:f>
              <c:numCache>
                <c:formatCode>0%</c:formatCode>
                <c:ptCount val="7"/>
                <c:pt idx="0">
                  <c:v>0.83333333333333337</c:v>
                </c:pt>
                <c:pt idx="1">
                  <c:v>0.83333333333333337</c:v>
                </c:pt>
                <c:pt idx="2">
                  <c:v>0.83333333333333337</c:v>
                </c:pt>
                <c:pt idx="3">
                  <c:v>0.83333333333333337</c:v>
                </c:pt>
                <c:pt idx="4">
                  <c:v>0.83333333333333337</c:v>
                </c:pt>
                <c:pt idx="5">
                  <c:v>0.83333333333333337</c:v>
                </c:pt>
                <c:pt idx="6">
                  <c:v>0.83333333333333337</c:v>
                </c:pt>
              </c:numCache>
            </c:numRef>
          </c:val>
          <c:extLst>
            <c:ext xmlns:c16="http://schemas.microsoft.com/office/drawing/2014/chart" uri="{C3380CC4-5D6E-409C-BE32-E72D297353CC}">
              <c16:uniqueId val="{00000000-62E8-4658-9C0A-2C45247E0EA6}"/>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7"/>
    </mc:Choice>
    <mc:Fallback>
      <c:style val="7"/>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r>
              <a:rPr lang="en-US" sz="1100" b="1" i="0">
                <a:solidFill>
                  <a:schemeClr val="bg1"/>
                </a:solidFill>
                <a:effectLst/>
                <a:latin typeface="Arial" panose="020B0604020202020204" pitchFamily="34" charset="0"/>
                <a:cs typeface="Arial" panose="020B0604020202020204" pitchFamily="34" charset="0"/>
              </a:rPr>
              <a:t>In the last academic year, which of these activities have you carried out</a:t>
            </a:r>
            <a:r>
              <a:rPr lang="en-US" sz="1100" b="1" i="0" baseline="0">
                <a:solidFill>
                  <a:schemeClr val="bg1"/>
                </a:solidFill>
                <a:effectLst/>
                <a:latin typeface="Arial" panose="020B0604020202020204" pitchFamily="34" charset="0"/>
                <a:cs typeface="Arial" panose="020B0604020202020204" pitchFamily="34" charset="0"/>
              </a:rPr>
              <a:t> </a:t>
            </a:r>
            <a:r>
              <a:rPr lang="en-US" sz="1100" b="1" i="0">
                <a:solidFill>
                  <a:schemeClr val="bg1"/>
                </a:solidFill>
                <a:effectLst/>
                <a:latin typeface="Arial" panose="020B0604020202020204" pitchFamily="34" charset="0"/>
                <a:cs typeface="Arial" panose="020B0604020202020204" pitchFamily="34" charset="0"/>
              </a:rPr>
              <a:t>as part of your work? </a:t>
            </a:r>
            <a:r>
              <a:rPr lang="en-GB" sz="1100" b="0" i="0">
                <a:solidFill>
                  <a:schemeClr val="bg1"/>
                </a:solidFill>
                <a:effectLst/>
                <a:latin typeface="Arial" panose="020B0604020202020204" pitchFamily="34" charset="0"/>
                <a:cs typeface="Arial" panose="020B0604020202020204" pitchFamily="34" charset="0"/>
              </a:rPr>
              <a:t>(tick all that apply)</a:t>
            </a:r>
          </a:p>
        </c:rich>
      </c:tx>
      <c:layout>
        <c:manualLayout>
          <c:xMode val="edge"/>
          <c:yMode val="edge"/>
          <c:x val="0.12836654389763877"/>
          <c:y val="2.4648101236326839E-2"/>
        </c:manualLayout>
      </c:layout>
      <c:overlay val="0"/>
      <c:spPr>
        <a:noFill/>
        <a:ln>
          <a:noFill/>
        </a:ln>
        <a:effectLst/>
      </c:spPr>
      <c:txPr>
        <a:bodyPr rot="0" spcFirstLastPara="1" vertOverflow="ellipsis" vert="horz" wrap="square" anchor="ctr" anchorCtr="1"/>
        <a:lstStyle/>
        <a:p>
          <a:pPr>
            <a:defRPr sz="1100" b="1" i="0" u="none" strike="noStrike" kern="1200" cap="none" spc="2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spPr>
            <a:solidFill>
              <a:srgbClr val="0D224C"/>
            </a:solidFill>
            <a:ln w="9525" cap="flat" cmpd="sng" algn="ctr">
              <a:no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'Which activities (slide 21)'!$E$9:$E$23</c:f>
              <c:strCache>
                <c:ptCount val="15"/>
                <c:pt idx="0">
                  <c:v>Participated in a live online lecture, class, presentation or workshop</c:v>
                </c:pt>
                <c:pt idx="1">
                  <c:v>Delivered a recorded session</c:v>
                </c:pt>
                <c:pt idx="2">
                  <c:v>Produced, uploaded or shared content online</c:v>
                </c:pt>
                <c:pt idx="3">
                  <c:v>Mixed face-to-face/meeting</c:v>
                </c:pt>
                <c:pt idx="4">
                  <c:v>Computer-marked test/assessment</c:v>
                </c:pt>
                <c:pt idx="5">
                  <c:v>Online quizzes</c:v>
                </c:pt>
                <c:pt idx="6">
                  <c:v>Live polling</c:v>
                </c:pt>
                <c:pt idx="7">
                  <c:v>Online research tasks</c:v>
                </c:pt>
                <c:pt idx="8">
                  <c:v>Took part in/moderated online text-based discussion </c:v>
                </c:pt>
                <c:pt idx="9">
                  <c:v>Collaborated online </c:v>
                </c:pt>
                <c:pt idx="10">
                  <c:v>Virtual lab, practical or fieldwork</c:v>
                </c:pt>
                <c:pt idx="11">
                  <c:v>Online game or simulation</c:v>
                </c:pt>
                <c:pt idx="12">
                  <c:v>Virtual/augmented or extended reality or simulation</c:v>
                </c:pt>
                <c:pt idx="13">
                  <c:v>Use of artificial intelligence</c:v>
                </c:pt>
                <c:pt idx="14">
                  <c:v>None of these</c:v>
                </c:pt>
              </c:strCache>
            </c:strRef>
          </c:cat>
          <c:val>
            <c:numRef>
              <c:f>'Which activities (slide 21)'!$F$9:$F$23</c:f>
              <c:numCache>
                <c:formatCode>0%</c:formatCode>
                <c:ptCount val="15"/>
                <c:pt idx="0">
                  <c:v>0.83333333333333337</c:v>
                </c:pt>
                <c:pt idx="1">
                  <c:v>0.83333333333333337</c:v>
                </c:pt>
                <c:pt idx="2">
                  <c:v>0.83333333333333337</c:v>
                </c:pt>
                <c:pt idx="3">
                  <c:v>0.83333333333333337</c:v>
                </c:pt>
                <c:pt idx="4">
                  <c:v>0.83333333333333337</c:v>
                </c:pt>
                <c:pt idx="5">
                  <c:v>0.83333333333333337</c:v>
                </c:pt>
                <c:pt idx="6">
                  <c:v>0.83333333333333337</c:v>
                </c:pt>
                <c:pt idx="7">
                  <c:v>0.83333333333333337</c:v>
                </c:pt>
                <c:pt idx="8">
                  <c:v>0.83333333333333337</c:v>
                </c:pt>
                <c:pt idx="9">
                  <c:v>0.83333333333333337</c:v>
                </c:pt>
                <c:pt idx="10">
                  <c:v>0.83333333333333337</c:v>
                </c:pt>
                <c:pt idx="11">
                  <c:v>0.83333333333333337</c:v>
                </c:pt>
                <c:pt idx="12">
                  <c:v>0.83333333333333337</c:v>
                </c:pt>
                <c:pt idx="13">
                  <c:v>0.83333333333333337</c:v>
                </c:pt>
                <c:pt idx="14">
                  <c:v>0.83333333333333337</c:v>
                </c:pt>
              </c:numCache>
            </c:numRef>
          </c:val>
          <c:extLst>
            <c:ext xmlns:c16="http://schemas.microsoft.com/office/drawing/2014/chart" uri="{C3380CC4-5D6E-409C-BE32-E72D297353CC}">
              <c16:uniqueId val="{00000000-30FC-47AB-88CF-0F2CAF21F736}"/>
            </c:ext>
          </c:extLst>
        </c:ser>
        <c:dLbls>
          <c:showLegendKey val="0"/>
          <c:showVal val="0"/>
          <c:showCatName val="0"/>
          <c:showSerName val="0"/>
          <c:showPercent val="0"/>
          <c:showBubbleSize val="0"/>
        </c:dLbls>
        <c:gapWidth val="150"/>
        <c:axId val="648645696"/>
        <c:axId val="648718896"/>
      </c:barChart>
      <c:catAx>
        <c:axId val="64864569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648718896"/>
        <c:crosses val="autoZero"/>
        <c:auto val="1"/>
        <c:lblAlgn val="ctr"/>
        <c:lblOffset val="100"/>
        <c:noMultiLvlLbl val="0"/>
      </c:catAx>
      <c:valAx>
        <c:axId val="648718896"/>
        <c:scaling>
          <c:orientation val="minMax"/>
        </c:scaling>
        <c:delete val="1"/>
        <c:axPos val="t"/>
        <c:numFmt formatCode="0%" sourceLinked="1"/>
        <c:majorTickMark val="none"/>
        <c:minorTickMark val="none"/>
        <c:tickLblPos val="nextTo"/>
        <c:crossAx val="6486456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100" b="1" i="0" u="none" strike="noStrike" kern="1200" spc="0" baseline="0">
                <a:solidFill>
                  <a:schemeClr val="bg1"/>
                </a:solidFill>
                <a:latin typeface="Arial" panose="020B0604020202020204" pitchFamily="34" charset="0"/>
                <a:ea typeface="+mn-ea"/>
                <a:cs typeface="Arial" panose="020B0604020202020204" pitchFamily="34" charset="0"/>
              </a:defRPr>
            </a:pPr>
            <a:r>
              <a:rPr lang="en-US" sz="1100" b="1">
                <a:solidFill>
                  <a:schemeClr val="bg1"/>
                </a:solidFill>
                <a:latin typeface="Arial" panose="020B0604020202020204" pitchFamily="34" charset="0"/>
                <a:cs typeface="Arial" panose="020B0604020202020204" pitchFamily="34" charset="0"/>
              </a:rPr>
              <a:t>How much do you agree that the digital resources that support your role</a:t>
            </a:r>
            <a:r>
              <a:rPr lang="en-US" sz="1100" b="1" baseline="0">
                <a:solidFill>
                  <a:schemeClr val="bg1"/>
                </a:solidFill>
                <a:latin typeface="Arial" panose="020B0604020202020204" pitchFamily="34" charset="0"/>
                <a:cs typeface="Arial" panose="020B0604020202020204" pitchFamily="34" charset="0"/>
              </a:rPr>
              <a:t> </a:t>
            </a:r>
            <a:r>
              <a:rPr lang="en-US" sz="1100" b="1">
                <a:solidFill>
                  <a:schemeClr val="bg1"/>
                </a:solidFill>
                <a:latin typeface="Arial" panose="020B0604020202020204" pitchFamily="34" charset="0"/>
                <a:cs typeface="Arial" panose="020B0604020202020204" pitchFamily="34" charset="0"/>
              </a:rPr>
              <a:t>are:</a:t>
            </a:r>
          </a:p>
        </c:rich>
      </c:tx>
      <c:layout>
        <c:manualLayout>
          <c:xMode val="edge"/>
          <c:yMode val="edge"/>
          <c:x val="0.17345724953900399"/>
          <c:y val="2.9507083515918242E-2"/>
        </c:manualLayout>
      </c:layout>
      <c:overlay val="0"/>
      <c:spPr>
        <a:noFill/>
        <a:ln>
          <a:noFill/>
        </a:ln>
        <a:effectLst/>
      </c:spPr>
      <c:txPr>
        <a:bodyPr rot="0" spcFirstLastPara="1" vertOverflow="ellipsis" vert="horz" wrap="square" anchor="ctr" anchorCtr="1"/>
        <a:lstStyle/>
        <a:p>
          <a:pPr algn="ctr">
            <a:defRPr sz="1100" b="1" i="0" u="none" strike="noStrike" kern="1200" spc="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'Online materials (slide 22)'!$G$7</c:f>
              <c:strCache>
                <c:ptCount val="1"/>
                <c:pt idx="0">
                  <c:v>Agree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22)'!$F$8:$F$11</c:f>
              <c:strCache>
                <c:ptCount val="4"/>
                <c:pt idx="0">
                  <c:v>Engaging and motivating</c:v>
                </c:pt>
                <c:pt idx="1">
                  <c:v>At the right level and pace</c:v>
                </c:pt>
                <c:pt idx="2">
                  <c:v>Accessible to you</c:v>
                </c:pt>
                <c:pt idx="3">
                  <c:v>Available in good time</c:v>
                </c:pt>
              </c:strCache>
            </c:strRef>
          </c:cat>
          <c:val>
            <c:numRef>
              <c:f>'Online materials (slide 22)'!$G$8:$G$11</c:f>
              <c:numCache>
                <c:formatCode>0%</c:formatCode>
                <c:ptCount val="4"/>
                <c:pt idx="0">
                  <c:v>0.41666666666666669</c:v>
                </c:pt>
                <c:pt idx="1">
                  <c:v>0.41666666666666669</c:v>
                </c:pt>
                <c:pt idx="2">
                  <c:v>0.41666666666666669</c:v>
                </c:pt>
                <c:pt idx="3">
                  <c:v>0.41666666666666669</c:v>
                </c:pt>
              </c:numCache>
            </c:numRef>
          </c:val>
          <c:extLst>
            <c:ext xmlns:c16="http://schemas.microsoft.com/office/drawing/2014/chart" uri="{C3380CC4-5D6E-409C-BE32-E72D297353CC}">
              <c16:uniqueId val="{00000000-79FB-445E-897E-E32D6B234F9B}"/>
            </c:ext>
          </c:extLst>
        </c:ser>
        <c:ser>
          <c:idx val="1"/>
          <c:order val="1"/>
          <c:tx>
            <c:strRef>
              <c:f>'Online materials (slide 22)'!$H$7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22)'!$F$8:$F$11</c:f>
              <c:strCache>
                <c:ptCount val="4"/>
                <c:pt idx="0">
                  <c:v>Engaging and motivating</c:v>
                </c:pt>
                <c:pt idx="1">
                  <c:v>At the right level and pace</c:v>
                </c:pt>
                <c:pt idx="2">
                  <c:v>Accessible to you</c:v>
                </c:pt>
                <c:pt idx="3">
                  <c:v>Available in good time</c:v>
                </c:pt>
              </c:strCache>
            </c:strRef>
          </c:cat>
          <c:val>
            <c:numRef>
              <c:f>'Online materials (slide 22)'!$H$8:$H$11</c:f>
              <c:numCache>
                <c:formatCode>0%</c:formatCode>
                <c:ptCount val="4"/>
                <c:pt idx="0">
                  <c:v>0.33333333333333331</c:v>
                </c:pt>
                <c:pt idx="1">
                  <c:v>0.33333333333333331</c:v>
                </c:pt>
                <c:pt idx="2">
                  <c:v>0.33333333333333331</c:v>
                </c:pt>
                <c:pt idx="3">
                  <c:v>0.33333333333333331</c:v>
                </c:pt>
              </c:numCache>
            </c:numRef>
          </c:val>
          <c:extLst>
            <c:ext xmlns:c16="http://schemas.microsoft.com/office/drawing/2014/chart" uri="{C3380CC4-5D6E-409C-BE32-E72D297353CC}">
              <c16:uniqueId val="{00000001-79FB-445E-897E-E32D6B234F9B}"/>
            </c:ext>
          </c:extLst>
        </c:ser>
        <c:ser>
          <c:idx val="2"/>
          <c:order val="2"/>
          <c:tx>
            <c:strRef>
              <c:f>'Online materials (slide 22)'!$I$7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'Online materials (slide 22)'!$F$8:$F$11</c:f>
              <c:strCache>
                <c:ptCount val="4"/>
                <c:pt idx="0">
                  <c:v>Engaging and motivating</c:v>
                </c:pt>
                <c:pt idx="1">
                  <c:v>At the right level and pace</c:v>
                </c:pt>
                <c:pt idx="2">
                  <c:v>Accessible to you</c:v>
                </c:pt>
                <c:pt idx="3">
                  <c:v>Available in good time</c:v>
                </c:pt>
              </c:strCache>
            </c:strRef>
          </c:cat>
          <c:val>
            <c:numRef>
              <c:f>'Online materials (slide 22)'!$I$8:$I$11</c:f>
              <c:numCache>
                <c:formatCode>0%</c:formatCode>
                <c:ptCount val="4"/>
                <c:pt idx="0">
                  <c:v>0.25</c:v>
                </c:pt>
                <c:pt idx="1">
                  <c:v>0.25</c:v>
                </c:pt>
                <c:pt idx="2">
                  <c:v>0.25</c:v>
                </c:pt>
                <c:pt idx="3">
                  <c:v>0.25</c:v>
                </c:pt>
              </c:numCache>
            </c:numRef>
          </c:val>
          <c:extLst>
            <c:ext xmlns:c16="http://schemas.microsoft.com/office/drawing/2014/chart" uri="{C3380CC4-5D6E-409C-BE32-E72D297353CC}">
              <c16:uniqueId val="{00000002-79FB-445E-897E-E32D6B234F9B}"/>
            </c:ext>
          </c:extLst>
        </c:ser>
        <c:dLbls>
          <c:dLblPos val="ctr"/>
          <c:showLegendKey val="0"/>
          <c:showVal val="1"/>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1"/>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legendEntry>
        <c:idx val="2"/>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Entry>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r>
              <a:rPr lang="en-US" sz="1100" dirty="0">
                <a:solidFill>
                  <a:schemeClr val="bg1"/>
                </a:solidFill>
                <a:latin typeface="Arial" panose="020B0604020202020204" pitchFamily="34" charset="0"/>
                <a:cs typeface="Arial" panose="020B0604020202020204" pitchFamily="34" charset="0"/>
              </a:rPr>
              <a:t>How much do you agree that use of digital technologies in your work:</a:t>
            </a:r>
            <a:endParaRPr lang="en-GB" sz="1100" dirty="0">
              <a:solidFill>
                <a:schemeClr val="bg1"/>
              </a:solidFill>
              <a:latin typeface="Arial" panose="020B0604020202020204" pitchFamily="34" charset="0"/>
              <a:cs typeface="Arial" panose="020B0604020202020204" pitchFamily="34" charset="0"/>
            </a:endParaRPr>
          </a:p>
        </c:rich>
      </c:tx>
      <c:layout>
        <c:manualLayout>
          <c:xMode val="edge"/>
          <c:yMode val="edge"/>
          <c:x val="0.16813825567189322"/>
          <c:y val="2.923661425619427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stacked"/>
        <c:varyColors val="0"/>
        <c:ser>
          <c:idx val="0"/>
          <c:order val="0"/>
          <c:tx>
            <c:strRef>
              <c:f>'Learning online (slide 23)'!$G$7</c:f>
              <c:strCache>
                <c:ptCount val="1"/>
                <c:pt idx="0">
                  <c:v>Agree</c:v>
                </c:pt>
              </c:strCache>
            </c:strRef>
          </c:tx>
          <c:spPr>
            <a:solidFill>
              <a:srgbClr val="0D224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23)'!$F$8:$F$12</c:f>
              <c:strCache>
                <c:ptCount val="5"/>
                <c:pt idx="0">
                  <c:v>Is convenient for you?</c:v>
                </c:pt>
                <c:pt idx="1">
                  <c:v>Allows you to work in the ways that you prefer?</c:v>
                </c:pt>
                <c:pt idx="2">
                  <c:v>Enables you to make good progress in your work?</c:v>
                </c:pt>
                <c:pt idx="3">
                  <c:v>Makes you feel part of a community of staff and students?</c:v>
                </c:pt>
                <c:pt idx="4">
                  <c:v>Allows you to assess students/learners fairly?</c:v>
                </c:pt>
              </c:strCache>
            </c:strRef>
          </c:cat>
          <c:val>
            <c:numRef>
              <c:f>'Learning online (slide 23)'!$G$8:$G$12</c:f>
              <c:numCache>
                <c:formatCode>0%</c:formatCode>
                <c:ptCount val="5"/>
                <c:pt idx="0">
                  <c:v>0.41666666666666669</c:v>
                </c:pt>
                <c:pt idx="1">
                  <c:v>0.41666666666666669</c:v>
                </c:pt>
                <c:pt idx="2">
                  <c:v>0.41666666666666669</c:v>
                </c:pt>
                <c:pt idx="3">
                  <c:v>0.41666666666666669</c:v>
                </c:pt>
                <c:pt idx="4">
                  <c:v>0.41666666666666669</c:v>
                </c:pt>
              </c:numCache>
            </c:numRef>
          </c:val>
          <c:extLst>
            <c:ext xmlns:c16="http://schemas.microsoft.com/office/drawing/2014/chart" uri="{C3380CC4-5D6E-409C-BE32-E72D297353CC}">
              <c16:uniqueId val="{00000000-6F5F-499F-A2BF-52D40340DB5A}"/>
            </c:ext>
          </c:extLst>
        </c:ser>
        <c:ser>
          <c:idx val="1"/>
          <c:order val="1"/>
          <c:tx>
            <c:strRef>
              <c:f>'Learning online (slide 23)'!$H$7</c:f>
              <c:strCache>
                <c:ptCount val="1"/>
                <c:pt idx="0">
                  <c:v>Neutral</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23)'!$F$8:$F$12</c:f>
              <c:strCache>
                <c:ptCount val="5"/>
                <c:pt idx="0">
                  <c:v>Is convenient for you?</c:v>
                </c:pt>
                <c:pt idx="1">
                  <c:v>Allows you to work in the ways that you prefer?</c:v>
                </c:pt>
                <c:pt idx="2">
                  <c:v>Enables you to make good progress in your work?</c:v>
                </c:pt>
                <c:pt idx="3">
                  <c:v>Makes you feel part of a community of staff and students?</c:v>
                </c:pt>
                <c:pt idx="4">
                  <c:v>Allows you to assess students/learners fairly?</c:v>
                </c:pt>
              </c:strCache>
            </c:strRef>
          </c:cat>
          <c:val>
            <c:numRef>
              <c:f>'Learning online (slide 23)'!$H$8:$H$12</c:f>
              <c:numCache>
                <c:formatCode>0%</c:formatCode>
                <c:ptCount val="5"/>
                <c:pt idx="0">
                  <c:v>0.33333333333333331</c:v>
                </c:pt>
                <c:pt idx="1">
                  <c:v>0.33333333333333331</c:v>
                </c:pt>
                <c:pt idx="2">
                  <c:v>0.33333333333333331</c:v>
                </c:pt>
                <c:pt idx="3">
                  <c:v>0.33333333333333331</c:v>
                </c:pt>
                <c:pt idx="4">
                  <c:v>0.33333333333333331</c:v>
                </c:pt>
              </c:numCache>
            </c:numRef>
          </c:val>
          <c:extLst>
            <c:ext xmlns:c16="http://schemas.microsoft.com/office/drawing/2014/chart" uri="{C3380CC4-5D6E-409C-BE32-E72D297353CC}">
              <c16:uniqueId val="{00000001-6F5F-499F-A2BF-52D40340DB5A}"/>
            </c:ext>
          </c:extLst>
        </c:ser>
        <c:ser>
          <c:idx val="2"/>
          <c:order val="2"/>
          <c:tx>
            <c:strRef>
              <c:f>'Learning online (slide 23)'!$I$7</c:f>
              <c:strCache>
                <c:ptCount val="1"/>
                <c:pt idx="0">
                  <c:v>Disagree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'Learning online (slide 23)'!$F$8:$F$12</c:f>
              <c:strCache>
                <c:ptCount val="5"/>
                <c:pt idx="0">
                  <c:v>Is convenient for you?</c:v>
                </c:pt>
                <c:pt idx="1">
                  <c:v>Allows you to work in the ways that you prefer?</c:v>
                </c:pt>
                <c:pt idx="2">
                  <c:v>Enables you to make good progress in your work?</c:v>
                </c:pt>
                <c:pt idx="3">
                  <c:v>Makes you feel part of a community of staff and students?</c:v>
                </c:pt>
                <c:pt idx="4">
                  <c:v>Allows you to assess students/learners fairly?</c:v>
                </c:pt>
              </c:strCache>
            </c:strRef>
          </c:cat>
          <c:val>
            <c:numRef>
              <c:f>'Learning online (slide 23)'!$I$8:$I$12</c:f>
              <c:numCache>
                <c:formatCode>0%</c:formatCode>
                <c:ptCount val="5"/>
                <c:pt idx="0">
                  <c:v>0.25</c:v>
                </c:pt>
                <c:pt idx="1">
                  <c:v>0.25</c:v>
                </c:pt>
                <c:pt idx="2">
                  <c:v>0.25</c:v>
                </c:pt>
                <c:pt idx="3">
                  <c:v>0.25</c:v>
                </c:pt>
                <c:pt idx="4">
                  <c:v>0.25</c:v>
                </c:pt>
              </c:numCache>
            </c:numRef>
          </c:val>
          <c:extLst>
            <c:ext xmlns:c16="http://schemas.microsoft.com/office/drawing/2014/chart" uri="{C3380CC4-5D6E-409C-BE32-E72D297353CC}">
              <c16:uniqueId val="{00000002-6F5F-499F-A2BF-52D40340DB5A}"/>
            </c:ext>
          </c:extLst>
        </c:ser>
        <c:dLbls>
          <c:showLegendKey val="0"/>
          <c:showVal val="0"/>
          <c:showCatName val="0"/>
          <c:showSerName val="0"/>
          <c:showPercent val="0"/>
          <c:showBubbleSize val="0"/>
        </c:dLbls>
        <c:gapWidth val="150"/>
        <c:overlap val="100"/>
        <c:axId val="1171363967"/>
        <c:axId val="1170765471"/>
      </c:barChart>
      <c:catAx>
        <c:axId val="1171363967"/>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170765471"/>
        <c:crosses val="autoZero"/>
        <c:auto val="1"/>
        <c:lblAlgn val="ctr"/>
        <c:lblOffset val="100"/>
        <c:noMultiLvlLbl val="0"/>
      </c:catAx>
      <c:valAx>
        <c:axId val="1170765471"/>
        <c:scaling>
          <c:orientation val="minMax"/>
          <c:max val="1"/>
        </c:scaling>
        <c:delete val="1"/>
        <c:axPos val="t"/>
        <c:numFmt formatCode="0%" sourceLinked="1"/>
        <c:majorTickMark val="none"/>
        <c:minorTickMark val="none"/>
        <c:tickLblPos val="nextTo"/>
        <c:crossAx val="1171363967"/>
        <c:crosses val="autoZero"/>
        <c:crossBetween val="between"/>
      </c:valAx>
      <c:spPr>
        <a:noFill/>
        <a:ln>
          <a:noFill/>
        </a:ln>
        <a:effectLst/>
      </c:spPr>
    </c:plotArea>
    <c:legend>
      <c:legendPos val="b"/>
      <c:overlay val="0"/>
      <c:spPr>
        <a:solidFill>
          <a:schemeClr val="bg1"/>
        </a:solid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Reversed" id="25">
  <a:schemeClr val="accent5"/>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withinLinearReversed" id="25">
  <a:schemeClr val="accent5"/>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Reversed" id="25">
  <a:schemeClr val="accent5"/>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54">
  <cs:axisTitle>
    <cs:lnRef idx="0"/>
    <cs:fillRef idx="0"/>
    <cs:effectRef idx="0"/>
    <cs:fontRef idx="minor">
      <a:schemeClr val="tx1">
        <a:lumMod val="50000"/>
        <a:lumOff val="50000"/>
      </a:schemeClr>
    </cs:fontRef>
    <cs:defRPr sz="900"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fillRef idx="2">
      <cs:styleClr val="auto"/>
    </cs:fillRef>
    <cs:effectRef idx="1"/>
    <cs:fontRef idx="minor">
      <a:schemeClr val="dk1"/>
    </cs:fontRef>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400"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416490-CC85-444F-957E-7EDE2DF62D7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481A4F1-4F56-6840-97A0-5D99C0EA96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498A0A-2E8D-DF4F-9C31-A81C00E300DB}" type="datetimeFigureOut">
              <a:rPr lang="en-GB" smtClean="0"/>
              <a:t>13/12/2023</a:t>
            </a:fld>
            <a:endParaRPr lang="en-GB"/>
          </a:p>
        </p:txBody>
      </p:sp>
      <p:sp>
        <p:nvSpPr>
          <p:cNvPr id="4" name="Footer Placeholder 3">
            <a:extLst>
              <a:ext uri="{FF2B5EF4-FFF2-40B4-BE49-F238E27FC236}">
                <a16:creationId xmlns:a16="http://schemas.microsoft.com/office/drawing/2014/main" id="{EB89A510-34A7-3B44-B012-7C929876E9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AC024C06-B906-CB40-A7E2-6054534BD8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F633EF-120A-2C48-B885-0B1F58D5D76B}" type="slidenum">
              <a:rPr lang="en-GB" smtClean="0"/>
              <a:t>‹#›</a:t>
            </a:fld>
            <a:endParaRPr lang="en-GB"/>
          </a:p>
        </p:txBody>
      </p:sp>
    </p:spTree>
    <p:extLst>
      <p:ext uri="{BB962C8B-B14F-4D97-AF65-F5344CB8AC3E}">
        <p14:creationId xmlns:p14="http://schemas.microsoft.com/office/powerpoint/2010/main" val="1035568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C2C31F-EDF8-D64C-B235-4BEA7689D6AD}" type="datetimeFigureOut">
              <a:rPr lang="en-GB" smtClean="0"/>
              <a:t>13/12/2023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11567F-F019-E948-A7D1-1F94AF06001C}" type="slidenum">
              <a:rPr lang="en-GB" smtClean="0"/>
              <a:t>‹#›</a:t>
            </a:fld>
            <a:endParaRPr lang="en-GB"/>
          </a:p>
        </p:txBody>
      </p:sp>
    </p:spTree>
    <p:extLst>
      <p:ext uri="{BB962C8B-B14F-4D97-AF65-F5344CB8AC3E}">
        <p14:creationId xmlns:p14="http://schemas.microsoft.com/office/powerpoint/2010/main" val="1780200895"/>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2</a:t>
            </a:fld>
            <a:endParaRPr lang="en-GB"/>
          </a:p>
        </p:txBody>
      </p:sp>
    </p:spTree>
    <p:extLst>
      <p:ext uri="{BB962C8B-B14F-4D97-AF65-F5344CB8AC3E}">
        <p14:creationId xmlns:p14="http://schemas.microsoft.com/office/powerpoint/2010/main" val="497452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311567F-F019-E948-A7D1-1F94AF06001C}" type="slidenum">
              <a:rPr lang="en-GB" smtClean="0"/>
              <a:t>8</a:t>
            </a:fld>
            <a:endParaRPr lang="en-GB"/>
          </a:p>
        </p:txBody>
      </p:sp>
    </p:spTree>
    <p:extLst>
      <p:ext uri="{BB962C8B-B14F-4D97-AF65-F5344CB8AC3E}">
        <p14:creationId xmlns:p14="http://schemas.microsoft.com/office/powerpoint/2010/main" val="4124744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hasCustomPrompt="1"/>
          </p:nvPr>
        </p:nvSpPr>
        <p:spPr>
          <a:xfrm>
            <a:off x="358774" y="2995886"/>
            <a:ext cx="5373811" cy="341572"/>
          </a:xfrm>
          <a:prstGeom prst="rect">
            <a:avLst/>
          </a:prstGeom>
        </p:spPr>
        <p:txBody>
          <a:bodyPr lIns="0" tIns="0" rIns="0" bIns="0"/>
          <a:lstStyle>
            <a:lvl1pPr algn="l">
              <a:lnSpc>
                <a:spcPct val="100000"/>
              </a:lnSpc>
              <a:defRPr sz="3100" b="1" i="0">
                <a:solidFill>
                  <a:schemeClr val="bg1"/>
                </a:solidFill>
                <a:latin typeface="+mn-lt"/>
                <a:ea typeface="Roboto Black" panose="02000000000000000000" pitchFamily="2" charset="0"/>
              </a:defRPr>
            </a:lvl1pPr>
          </a:lstStyle>
          <a:p>
            <a:r>
              <a:rPr lang="en-US"/>
              <a:t>Click to edit Master title style (white or black text)</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hasCustomPrompt="1"/>
          </p:nvPr>
        </p:nvSpPr>
        <p:spPr>
          <a:xfrm>
            <a:off x="6877051" y="339726"/>
            <a:ext cx="1908174" cy="542478"/>
          </a:xfrm>
          <a:prstGeom prst="rect">
            <a:avLst/>
          </a:prstGeom>
        </p:spPr>
        <p:txBody>
          <a:bodyPr lIns="0" tIns="0" rIns="0" bIns="0"/>
          <a:lstStyle>
            <a:lvl1pPr marL="36910" indent="0" algn="r" defTabSz="270000">
              <a:lnSpc>
                <a:spcPct val="100000"/>
              </a:lnSpc>
              <a:buNone/>
              <a:tabLst/>
              <a:defRPr sz="1000" b="0" i="0">
                <a:solidFill>
                  <a:schemeClr val="bg1"/>
                </a:solidFill>
                <a:latin typeface="+mn-lt"/>
                <a:ea typeface="Roboto Medium" panose="02000000000000000000" pitchFamily="2" charset="0"/>
              </a:defRPr>
            </a:lvl1pPr>
            <a:lvl2pPr marL="139303"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2pPr>
            <a:lvl3pPr marL="27027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3pPr>
            <a:lvl4pPr marL="402431"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4pPr>
            <a:lvl5pPr marL="533400" indent="0" defTabSz="270000">
              <a:lnSpc>
                <a:spcPct val="100000"/>
              </a:lnSpc>
              <a:buNone/>
              <a:tabLst/>
              <a:defRPr sz="1000" b="0" i="0">
                <a:solidFill>
                  <a:schemeClr val="tx1"/>
                </a:solidFill>
                <a:latin typeface="Roboto Medium" panose="02000000000000000000" pitchFamily="2" charset="0"/>
                <a:ea typeface="Roboto Medium" panose="02000000000000000000" pitchFamily="2" charset="0"/>
              </a:defRPr>
            </a:lvl5pPr>
          </a:lstStyle>
          <a:p>
            <a:pPr lvl="0"/>
            <a:r>
              <a:rPr lang="en-US"/>
              <a:t>Date / publication (white/black)</a:t>
            </a:r>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hasCustomPrompt="1"/>
          </p:nvPr>
        </p:nvSpPr>
        <p:spPr>
          <a:xfrm>
            <a:off x="358774" y="4105351"/>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 (white or black text)</a:t>
            </a:r>
          </a:p>
        </p:txBody>
      </p:sp>
    </p:spTree>
    <p:extLst>
      <p:ext uri="{BB962C8B-B14F-4D97-AF65-F5344CB8AC3E}">
        <p14:creationId xmlns:p14="http://schemas.microsoft.com/office/powerpoint/2010/main" val="1831806424"/>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293035036"/>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05679251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NGLE COLUMN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ABBF1310-C6E8-4747-8F27-E8B3BAE2CD43}"/>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2520014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LUMN &amp; 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3368455E-248E-4A62-84CB-1504411DD432}"/>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85295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 PURP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024234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005669131"/>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INGLE COLUMN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102810A4-96FB-42BF-AA7B-3057FF99AC6B}"/>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48005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 &amp; 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F235B841-1D1F-46DF-839D-40ADD4D36BA1}"/>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1864820"/>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IC - GRAP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14231916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6250523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GNOFF / BAC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7949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2295955569"/>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NGLE COLUMN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8DA157DE-7020-4FC1-84EC-74C89F24A6F1}"/>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7214310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LUMN &amp; 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tx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EC013441-BF5B-4FB2-9553-87D53D6A71E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tx1"/>
                </a:solidFill>
                <a:latin typeface="+mn-lt"/>
                <a:ea typeface="Roboto Light" panose="02000000000000000000" pitchFamily="2" charset="0"/>
              </a:defRPr>
            </a:lvl1pPr>
            <a:lvl2pPr marL="180975" indent="-90488" defTabSz="270000">
              <a:lnSpc>
                <a:spcPct val="100000"/>
              </a:lnSpc>
              <a:tabLst/>
              <a:defRPr sz="1200" b="0" i="0">
                <a:solidFill>
                  <a:schemeClr val="tx1"/>
                </a:solidFill>
                <a:latin typeface="+mn-lt"/>
                <a:ea typeface="Roboto Light" panose="02000000000000000000" pitchFamily="2" charset="0"/>
              </a:defRPr>
            </a:lvl2pPr>
            <a:lvl3pPr marL="266700" indent="-85725" defTabSz="270000">
              <a:lnSpc>
                <a:spcPct val="100000"/>
              </a:lnSpc>
              <a:tabLst/>
              <a:defRPr sz="1200" b="0" i="0">
                <a:solidFill>
                  <a:schemeClr val="tx1"/>
                </a:solidFill>
                <a:latin typeface="+mn-lt"/>
                <a:ea typeface="Roboto Light" panose="02000000000000000000" pitchFamily="2" charset="0"/>
              </a:defRPr>
            </a:lvl3pPr>
            <a:lvl4pPr marL="357188" indent="-90488" defTabSz="270000">
              <a:lnSpc>
                <a:spcPct val="100000"/>
              </a:lnSpc>
              <a:tabLst/>
              <a:defRPr sz="1200" b="0" i="0">
                <a:solidFill>
                  <a:schemeClr val="tx1"/>
                </a:solidFill>
                <a:latin typeface="+mn-lt"/>
                <a:ea typeface="Roboto Light" panose="02000000000000000000" pitchFamily="2" charset="0"/>
              </a:defRPr>
            </a:lvl4pPr>
            <a:lvl5pPr marL="447675" indent="-90488" defTabSz="270000">
              <a:lnSpc>
                <a:spcPct val="100000"/>
              </a:lnSpc>
              <a:tabLst/>
              <a:defRPr sz="1200" b="0" i="0">
                <a:solidFill>
                  <a:schemeClr val="tx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317080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 PALE YELL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tx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071453824"/>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1722763087"/>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NGLE COLUMN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887794908"/>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UMN &amp; 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7F543DD-043A-7743-A914-4BD35CA1C688}"/>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102291529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IC - NAV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06958" y="1095270"/>
            <a:ext cx="8128782"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Tree>
    <p:extLst>
      <p:ext uri="{BB962C8B-B14F-4D97-AF65-F5344CB8AC3E}">
        <p14:creationId xmlns:p14="http://schemas.microsoft.com/office/powerpoint/2010/main" val="4181309582"/>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2269633"/>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2863678"/>
            <a:ext cx="6518277" cy="255741"/>
          </a:xfrm>
          <a:prstGeom prst="rect">
            <a:avLst/>
          </a:prstGeom>
        </p:spPr>
        <p:txBody>
          <a:bodyPr lIns="0" tIns="0" rIns="0" bIns="0" anchor="t" anchorCtr="0"/>
          <a:lstStyle>
            <a:lvl1pPr marL="0" indent="0">
              <a:buNone/>
              <a:defRPr sz="1700" b="0"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Tree>
    <p:extLst>
      <p:ext uri="{BB962C8B-B14F-4D97-AF65-F5344CB8AC3E}">
        <p14:creationId xmlns:p14="http://schemas.microsoft.com/office/powerpoint/2010/main" val="3435433018"/>
      </p:ext>
    </p:extLst>
  </p:cSld>
  <p:clrMapOvr>
    <a:masterClrMapping/>
  </p:clrMapOvr>
  <p:extLst>
    <p:ext uri="{DCECCB84-F9BA-43D5-87BE-67443E8EF086}">
      <p15:sldGuideLst xmlns:p15="http://schemas.microsoft.com/office/powerpoint/2012/main">
        <p15:guide id="1" orient="horz" pos="1212">
          <p15:clr>
            <a:srgbClr val="FBAE40"/>
          </p15:clr>
        </p15:guide>
        <p15:guide id="2" pos="4332">
          <p15:clr>
            <a:srgbClr val="FBAE40"/>
          </p15:clr>
        </p15:guide>
        <p15:guide id="3" orient="horz" pos="18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NGLE COLUMN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4" y="1047262"/>
            <a:ext cx="6518277"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Content Placeholder 2">
            <a:extLst>
              <a:ext uri="{FF2B5EF4-FFF2-40B4-BE49-F238E27FC236}">
                <a16:creationId xmlns:a16="http://schemas.microsoft.com/office/drawing/2014/main" id="{D7370905-EA8F-408C-AF88-BA9535B1D73D}"/>
              </a:ext>
            </a:extLst>
          </p:cNvPr>
          <p:cNvSpPr>
            <a:spLocks noGrp="1"/>
          </p:cNvSpPr>
          <p:nvPr>
            <p:ph idx="1"/>
          </p:nvPr>
        </p:nvSpPr>
        <p:spPr>
          <a:xfrm>
            <a:off x="358775" y="1429556"/>
            <a:ext cx="6518276"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407223099"/>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LUMN &amp; GRAPHIC - JA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7121-3DEE-AD4C-A4FA-0321B9D1464E}"/>
              </a:ext>
            </a:extLst>
          </p:cNvPr>
          <p:cNvSpPr>
            <a:spLocks noGrp="1"/>
          </p:cNvSpPr>
          <p:nvPr>
            <p:ph type="title"/>
          </p:nvPr>
        </p:nvSpPr>
        <p:spPr>
          <a:xfrm>
            <a:off x="358774" y="339725"/>
            <a:ext cx="6518277" cy="341572"/>
          </a:xfrm>
          <a:prstGeom prst="rect">
            <a:avLst/>
          </a:prstGeom>
        </p:spPr>
        <p:txBody>
          <a:bodyPr lIns="0" tIns="0" rIns="0" bIns="0"/>
          <a:lstStyle>
            <a:lvl1pPr algn="l">
              <a:lnSpc>
                <a:spcPct val="100000"/>
              </a:lnSpc>
              <a:defRPr sz="2400" b="1" i="0">
                <a:solidFill>
                  <a:schemeClr val="bg1"/>
                </a:solidFill>
                <a:latin typeface="+mn-lt"/>
                <a:ea typeface="Roboto Black" panose="02000000000000000000" pitchFamily="2" charset="0"/>
              </a:defRPr>
            </a:lvl1pPr>
          </a:lstStyle>
          <a:p>
            <a:r>
              <a:rPr lang="en-US"/>
              <a:t>Click to edit Master title style</a:t>
            </a:r>
            <a:endParaRPr lang="en-GB"/>
          </a:p>
        </p:txBody>
      </p:sp>
      <p:sp>
        <p:nvSpPr>
          <p:cNvPr id="7" name="Text Placeholder 2">
            <a:extLst>
              <a:ext uri="{FF2B5EF4-FFF2-40B4-BE49-F238E27FC236}">
                <a16:creationId xmlns:a16="http://schemas.microsoft.com/office/drawing/2014/main" id="{FCF199EC-0CC6-E249-9E07-19DB95DAD6DF}"/>
              </a:ext>
            </a:extLst>
          </p:cNvPr>
          <p:cNvSpPr>
            <a:spLocks noGrp="1"/>
          </p:cNvSpPr>
          <p:nvPr>
            <p:ph type="body" idx="13"/>
          </p:nvPr>
        </p:nvSpPr>
        <p:spPr>
          <a:xfrm>
            <a:off x="358775" y="1047262"/>
            <a:ext cx="3959999" cy="255741"/>
          </a:xfrm>
          <a:prstGeom prst="rect">
            <a:avLst/>
          </a:prstGeom>
        </p:spPr>
        <p:txBody>
          <a:bodyPr lIns="0" tIns="0" rIns="0" bIns="0" anchor="t" anchorCtr="0"/>
          <a:lstStyle>
            <a:lvl1pPr marL="0" indent="0">
              <a:buNone/>
              <a:defRPr sz="1700" b="1" i="0">
                <a:solidFill>
                  <a:schemeClr val="bg1"/>
                </a:solidFill>
                <a:latin typeface="+mn-lt"/>
                <a:ea typeface="Roboto Medium" panose="02000000000000000000" pitchFamily="2"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8" name="Picture Placeholder 2">
            <a:extLst>
              <a:ext uri="{FF2B5EF4-FFF2-40B4-BE49-F238E27FC236}">
                <a16:creationId xmlns:a16="http://schemas.microsoft.com/office/drawing/2014/main" id="{26B2469B-2939-42D6-B420-11D52295C3CC}"/>
              </a:ext>
            </a:extLst>
          </p:cNvPr>
          <p:cNvSpPr>
            <a:spLocks noGrp="1"/>
          </p:cNvSpPr>
          <p:nvPr>
            <p:ph type="pic" sz="quarter" idx="14" hasCustomPrompt="1"/>
          </p:nvPr>
        </p:nvSpPr>
        <p:spPr>
          <a:xfrm>
            <a:off x="4692580" y="1095270"/>
            <a:ext cx="3843160" cy="3463698"/>
          </a:xfrm>
          <a:prstGeom prst="rect">
            <a:avLst/>
          </a:prstGeom>
          <a:solidFill>
            <a:schemeClr val="bg1">
              <a:lumMod val="95000"/>
            </a:schemeClr>
          </a:solidFill>
          <a:ln w="127000">
            <a:solidFill>
              <a:schemeClr val="bg1">
                <a:lumMod val="95000"/>
              </a:schemeClr>
            </a:solidFill>
            <a:miter lim="800000"/>
          </a:ln>
        </p:spPr>
        <p:txBody>
          <a:bodyPr/>
          <a:lstStyle>
            <a:lvl1pPr>
              <a:defRPr/>
            </a:lvl1pPr>
          </a:lstStyle>
          <a:p>
            <a:r>
              <a:rPr lang="en-GB"/>
              <a:t>Insert image / infographic</a:t>
            </a:r>
          </a:p>
        </p:txBody>
      </p:sp>
      <p:sp>
        <p:nvSpPr>
          <p:cNvPr id="9" name="Content Placeholder 2">
            <a:extLst>
              <a:ext uri="{FF2B5EF4-FFF2-40B4-BE49-F238E27FC236}">
                <a16:creationId xmlns:a16="http://schemas.microsoft.com/office/drawing/2014/main" id="{55CB3130-9E98-460A-9004-89B1D06444C6}"/>
              </a:ext>
            </a:extLst>
          </p:cNvPr>
          <p:cNvSpPr>
            <a:spLocks noGrp="1"/>
          </p:cNvSpPr>
          <p:nvPr>
            <p:ph idx="1"/>
          </p:nvPr>
        </p:nvSpPr>
        <p:spPr>
          <a:xfrm>
            <a:off x="358776" y="1429556"/>
            <a:ext cx="3959998" cy="3013858"/>
          </a:xfrm>
          <a:prstGeom prst="rect">
            <a:avLst/>
          </a:prstGeom>
        </p:spPr>
        <p:txBody>
          <a:bodyPr lIns="0" tIns="0" rIns="0" bIns="0"/>
          <a:lstStyle>
            <a:lvl1pPr marL="90488" indent="-90488" defTabSz="270000">
              <a:lnSpc>
                <a:spcPct val="100000"/>
              </a:lnSpc>
              <a:tabLst/>
              <a:defRPr sz="1200" b="0" i="0">
                <a:solidFill>
                  <a:schemeClr val="bg1"/>
                </a:solidFill>
                <a:latin typeface="+mn-lt"/>
                <a:ea typeface="Roboto Light" panose="02000000000000000000" pitchFamily="2" charset="0"/>
              </a:defRPr>
            </a:lvl1pPr>
            <a:lvl2pPr marL="180975" indent="-90488" defTabSz="270000">
              <a:lnSpc>
                <a:spcPct val="100000"/>
              </a:lnSpc>
              <a:tabLst/>
              <a:defRPr sz="1200" b="0" i="0">
                <a:solidFill>
                  <a:schemeClr val="bg1"/>
                </a:solidFill>
                <a:latin typeface="+mn-lt"/>
                <a:ea typeface="Roboto Light" panose="02000000000000000000" pitchFamily="2" charset="0"/>
              </a:defRPr>
            </a:lvl2pPr>
            <a:lvl3pPr marL="266700" indent="-85725" defTabSz="270000">
              <a:lnSpc>
                <a:spcPct val="100000"/>
              </a:lnSpc>
              <a:tabLst/>
              <a:defRPr sz="1200" b="0" i="0">
                <a:solidFill>
                  <a:schemeClr val="bg1"/>
                </a:solidFill>
                <a:latin typeface="+mn-lt"/>
                <a:ea typeface="Roboto Light" panose="02000000000000000000" pitchFamily="2" charset="0"/>
              </a:defRPr>
            </a:lvl3pPr>
            <a:lvl4pPr marL="357188" indent="-90488" defTabSz="270000">
              <a:lnSpc>
                <a:spcPct val="100000"/>
              </a:lnSpc>
              <a:tabLst/>
              <a:defRPr sz="1200" b="0" i="0">
                <a:solidFill>
                  <a:schemeClr val="bg1"/>
                </a:solidFill>
                <a:latin typeface="+mn-lt"/>
                <a:ea typeface="Roboto Light" panose="02000000000000000000" pitchFamily="2" charset="0"/>
              </a:defRPr>
            </a:lvl4pPr>
            <a:lvl5pPr marL="447675" indent="-90488" defTabSz="270000">
              <a:lnSpc>
                <a:spcPct val="100000"/>
              </a:lnSpc>
              <a:tabLst/>
              <a:defRPr sz="1200" b="0" i="0">
                <a:solidFill>
                  <a:schemeClr val="bg1"/>
                </a:solidFill>
                <a:latin typeface="+mn-lt"/>
                <a:ea typeface="Roboto Light" panose="02000000000000000000" pitchFamily="2"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1262681"/>
      </p:ext>
    </p:extLst>
  </p:cSld>
  <p:clrMapOvr>
    <a:masterClrMapping/>
  </p:clrMapOvr>
  <p:extLst>
    <p:ext uri="{DCECCB84-F9BA-43D5-87BE-67443E8EF086}">
      <p15:sldGuideLst xmlns:p15="http://schemas.microsoft.com/office/powerpoint/2012/main">
        <p15:guide id="1" orient="horz" pos="894">
          <p15:clr>
            <a:srgbClr val="FBAE40"/>
          </p15:clr>
        </p15:guide>
        <p15:guide id="2" pos="4332">
          <p15:clr>
            <a:srgbClr val="FBAE40"/>
          </p15:clr>
        </p15:guide>
        <p15:guide id="3" orient="horz" pos="78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1.jpeg"/><Relationship Id="rId5" Type="http://schemas.openxmlformats.org/officeDocument/2006/relationships/theme" Target="../theme/theme2.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jpeg"/><Relationship Id="rId5" Type="http://schemas.openxmlformats.org/officeDocument/2006/relationships/theme" Target="../theme/theme3.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theme" Target="../theme/theme4.xml"/><Relationship Id="rId4"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5.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340583-71FA-4604-A78C-35C694524593}"/>
              </a:ext>
            </a:extLst>
          </p:cNvPr>
          <p:cNvSpPr/>
          <p:nvPr userDrawn="1"/>
        </p:nvSpPr>
        <p:spPr>
          <a:xfrm>
            <a:off x="0" y="0"/>
            <a:ext cx="9144000" cy="51435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8EAD7AA7-DF94-4AFF-A5FA-B3EEEEDACC32}"/>
              </a:ext>
            </a:extLst>
          </p:cNvPr>
          <p:cNvPicPr>
            <a:picLocks noChangeAspect="1"/>
          </p:cNvPicPr>
          <p:nvPr userDrawn="1"/>
        </p:nvPicPr>
        <p:blipFill>
          <a:blip r:embed="rId4"/>
          <a:stretch>
            <a:fillRect/>
          </a:stretch>
        </p:blipFill>
        <p:spPr>
          <a:xfrm>
            <a:off x="358775" y="339725"/>
            <a:ext cx="540000" cy="540000"/>
          </a:xfrm>
          <a:prstGeom prst="rect">
            <a:avLst/>
          </a:prstGeom>
        </p:spPr>
      </p:pic>
    </p:spTree>
    <p:extLst>
      <p:ext uri="{BB962C8B-B14F-4D97-AF65-F5344CB8AC3E}">
        <p14:creationId xmlns:p14="http://schemas.microsoft.com/office/powerpoint/2010/main" val="2324101128"/>
      </p:ext>
    </p:extLst>
  </p:cSld>
  <p:clrMap bg1="lt1" tx1="dk1" bg2="lt2" tx2="dk2" accent1="accent1" accent2="accent2" accent3="accent3" accent4="accent4" accent5="accent5" accent6="accent6" hlink="hlink" folHlink="folHlink"/>
  <p:sldLayoutIdLst>
    <p:sldLayoutId id="2147483687" r:id="rId1"/>
    <p:sldLayoutId id="2147483689" r:id="rId2"/>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D22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97F51F27-3798-444E-B250-2F53A2AD8414}"/>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019905254"/>
      </p:ext>
    </p:extLst>
  </p:cSld>
  <p:clrMap bg1="lt1" tx1="dk1" bg2="lt2" tx2="dk2" accent1="accent1" accent2="accent2" accent3="accent3" accent4="accent4" accent5="accent5" accent6="accent6" hlink="hlink" folHlink="folHlink"/>
  <p:sldLayoutIdLst>
    <p:sldLayoutId id="2147483681" r:id="rId1"/>
    <p:sldLayoutId id="2147483654" r:id="rId2"/>
    <p:sldLayoutId id="2147483676" r:id="rId3"/>
    <p:sldLayoutId id="2147483690"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008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C9D7517-DF94-49E7-B57E-2F2D4D40D4D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4292818260"/>
      </p:ext>
    </p:extLst>
  </p:cSld>
  <p:clrMap bg1="lt1" tx1="dk1" bg2="lt2" tx2="dk2" accent1="accent1" accent2="accent2" accent3="accent3" accent4="accent4" accent5="accent5" accent6="accent6" hlink="hlink" folHlink="folHlink"/>
  <p:sldLayoutIdLst>
    <p:sldLayoutId id="2147483682" r:id="rId1"/>
    <p:sldLayoutId id="2147483664" r:id="rId2"/>
    <p:sldLayoutId id="2147483677" r:id="rId3"/>
    <p:sldLayoutId id="2147483691"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6D20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101E702B-CEDF-440D-AE34-A9C3CC1DC4AE}"/>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1914888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rgbClr val="8E15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C3A427CD-10DF-40F8-B66D-2742A4BE1D00}"/>
              </a:ext>
            </a:extLst>
          </p:cNvPr>
          <p:cNvPicPr>
            <a:picLocks noChangeAspect="1"/>
          </p:cNvPicPr>
          <p:nvPr userDrawn="1"/>
        </p:nvPicPr>
        <p:blipFill>
          <a:blip r:embed="rId7"/>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2104707283"/>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6B64CD-437F-144F-B319-1E6313FE97C9}"/>
              </a:ext>
            </a:extLst>
          </p:cNvPr>
          <p:cNvSpPr/>
          <p:nvPr userDrawn="1"/>
        </p:nvSpPr>
        <p:spPr>
          <a:xfrm>
            <a:off x="0" y="0"/>
            <a:ext cx="9144000" cy="51435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067CC3DB-7876-44F5-93EB-E85646264B07}"/>
              </a:ext>
            </a:extLst>
          </p:cNvPr>
          <p:cNvPicPr>
            <a:picLocks noChangeAspect="1"/>
          </p:cNvPicPr>
          <p:nvPr userDrawn="1"/>
        </p:nvPicPr>
        <p:blipFill>
          <a:blip r:embed="rId6"/>
          <a:stretch>
            <a:fillRect/>
          </a:stretch>
        </p:blipFill>
        <p:spPr>
          <a:xfrm>
            <a:off x="8605225" y="4623775"/>
            <a:ext cx="360000" cy="360000"/>
          </a:xfrm>
          <a:prstGeom prst="rect">
            <a:avLst/>
          </a:prstGeom>
        </p:spPr>
      </p:pic>
    </p:spTree>
    <p:extLst>
      <p:ext uri="{BB962C8B-B14F-4D97-AF65-F5344CB8AC3E}">
        <p14:creationId xmlns:p14="http://schemas.microsoft.com/office/powerpoint/2010/main" val="3910082721"/>
      </p:ext>
    </p:extLst>
  </p:cSld>
  <p:clrMap bg1="lt1" tx1="dk1" bg2="lt2" tx2="dk2" accent1="accent1" accent2="accent2" accent3="accent3" accent4="accent4" accent5="accent5" accent6="accent6" hlink="hlink" folHlink="folHlink"/>
  <p:sldLayoutIdLst>
    <p:sldLayoutId id="2147483683" r:id="rId1"/>
    <p:sldLayoutId id="2147483667" r:id="rId2"/>
    <p:sldLayoutId id="2147483678" r:id="rId3"/>
    <p:sldLayoutId id="2147483692" r:id="rId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F26B43"/>
          </p15:clr>
        </p15:guide>
        <p15:guide id="2" pos="5534">
          <p15:clr>
            <a:srgbClr val="F26B43"/>
          </p15:clr>
        </p15:guide>
        <p15:guide id="3" orient="horz" pos="214">
          <p15:clr>
            <a:srgbClr val="F26B43"/>
          </p15:clr>
        </p15:guide>
        <p15:guide id="4" orient="horz" pos="3026">
          <p15:clr>
            <a:srgbClr val="F26B43"/>
          </p15:clr>
        </p15:guide>
        <p15:guide id="5" orient="horz" pos="279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31yLyiix4KUVRktHTQSqKgImZnAVe94NbIBNYM6rLU0/edit" TargetMode="External"/><Relationship Id="rId2" Type="http://schemas.openxmlformats.org/officeDocument/2006/relationships/hyperlink" Target="https://digitalinsights.jisc.ac.uk/running-insights-surveys/our-resources/" TargetMode="External"/><Relationship Id="rId1" Type="http://schemas.openxmlformats.org/officeDocument/2006/relationships/slideLayout" Target="../slideLayouts/slideLayout16.xml"/><Relationship Id="rId5" Type="http://schemas.openxmlformats.org/officeDocument/2006/relationships/image" Target="../media/image10.sv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cAGg3kH95t8lf-wQd4L2E11i8ZcOVtOqK7oAG4e9FrU/edit?usp=sharin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mailto:help@jisc.ac.uk?subject=Digital%20experience%20insights" TargetMode="External"/><Relationship Id="rId4" Type="http://schemas.openxmlformats.org/officeDocument/2006/relationships/hyperlink" Target="https://digitalinsights.jisc.ac.uk/running-insights-surveys/our-resources/" TargetMode="Externa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hyperlink" Target="https://docs.google.com/document/d/131yLyiix4KUVRktHTQSqKgImZnAVe94NbIBNYM6rLU0/edit" TargetMode="External"/><Relationship Id="rId4" Type="http://schemas.openxmlformats.org/officeDocument/2006/relationships/hyperlink" Target="https://digitalinsights.jisc.ac.uk/running-insights-surveys/our-resource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docs.google.com/document/d/131yLyiix4KUVRktHTQSqKgImZnAVe94NbIBNYM6rLU0/edit" TargetMode="External"/><Relationship Id="rId2" Type="http://schemas.openxmlformats.org/officeDocument/2006/relationships/hyperlink" Target="https://digitalinsights.jisc.ac.uk/running-insights-surveys/our-resources/" TargetMode="Externa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s://docs.google.com/document/d/131yLyiix4KUVRktHTQSqKgImZnAVe94NbIBNYM6rLU0/edit" TargetMode="External"/><Relationship Id="rId2" Type="http://schemas.openxmlformats.org/officeDocument/2006/relationships/hyperlink" Target="https://digitalinsights.jisc.ac.uk/running-insights-surveys/our-resources/"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s://docs.google.com/document/d/1cAGg3kH95t8lf-wQd4L2E11i8ZcOVtOqK7oAG4e9FrU/edit#heading=h.gjdgxs"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F7AA6CB-5D21-4674-86F5-DE40783F2BD1}"/>
              </a:ext>
            </a:extLst>
          </p:cNvPr>
          <p:cNvSpPr>
            <a:spLocks noGrp="1"/>
          </p:cNvSpPr>
          <p:nvPr>
            <p:ph type="title"/>
          </p:nvPr>
        </p:nvSpPr>
        <p:spPr>
          <a:xfrm>
            <a:off x="358774" y="1757022"/>
            <a:ext cx="7605355" cy="341572"/>
          </a:xfrm>
        </p:spPr>
        <p:txBody>
          <a:bodyPr/>
          <a:lstStyle/>
          <a:p>
            <a:r>
              <a:rPr lang="en-US"/>
              <a:t>Digital experience insights survey: findings from the professional services staff survey conducted </a:t>
            </a:r>
            <a:r>
              <a:rPr lang="en-US">
                <a:highlight>
                  <a:srgbClr val="8E1558"/>
                </a:highlight>
              </a:rPr>
              <a:t>[dates]</a:t>
            </a:r>
            <a:r>
              <a:rPr lang="en-US"/>
              <a:t> at </a:t>
            </a:r>
            <a:r>
              <a:rPr lang="en-US">
                <a:highlight>
                  <a:srgbClr val="8E1558"/>
                </a:highlight>
              </a:rPr>
              <a:t>[name of college or university]</a:t>
            </a:r>
            <a:r>
              <a:rPr lang="en-US"/>
              <a:t>​</a:t>
            </a:r>
            <a:endParaRPr lang="en-GB"/>
          </a:p>
        </p:txBody>
      </p:sp>
      <p:sp>
        <p:nvSpPr>
          <p:cNvPr id="4" name="Content Placeholder 3">
            <a:extLst>
              <a:ext uri="{FF2B5EF4-FFF2-40B4-BE49-F238E27FC236}">
                <a16:creationId xmlns:a16="http://schemas.microsoft.com/office/drawing/2014/main" id="{4B71AAEF-59C6-4153-987B-510C3B2B26E4}"/>
              </a:ext>
            </a:extLst>
          </p:cNvPr>
          <p:cNvSpPr>
            <a:spLocks noGrp="1"/>
          </p:cNvSpPr>
          <p:nvPr>
            <p:ph idx="4294967295"/>
          </p:nvPr>
        </p:nvSpPr>
        <p:spPr>
          <a:xfrm>
            <a:off x="6877051" y="339726"/>
            <a:ext cx="1908174" cy="542478"/>
          </a:xfrm>
          <a:prstGeom prst="rect">
            <a:avLst/>
          </a:prstGeom>
        </p:spPr>
        <p:txBody>
          <a:bodyPr lIns="91440" tIns="45720" rIns="91440" bIns="45720" anchor="t"/>
          <a:lstStyle/>
          <a:p>
            <a:pPr marL="0" indent="0" algn="r">
              <a:buNone/>
            </a:pPr>
            <a:r>
              <a:rPr lang="en-GB" sz="1200">
                <a:solidFill>
                  <a:schemeClr val="bg1"/>
                </a:solidFill>
              </a:rPr>
              <a:t>November 2023</a:t>
            </a:r>
          </a:p>
        </p:txBody>
      </p:sp>
    </p:spTree>
    <p:extLst>
      <p:ext uri="{BB962C8B-B14F-4D97-AF65-F5344CB8AC3E}">
        <p14:creationId xmlns:p14="http://schemas.microsoft.com/office/powerpoint/2010/main" val="11680706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A5ED542-6B9A-3173-05C8-4F08F665350A}"/>
              </a:ext>
            </a:extLst>
          </p:cNvPr>
          <p:cNvGraphicFramePr>
            <a:graphicFrameLocks noGrp="1"/>
          </p:cNvGraphicFramePr>
          <p:nvPr>
            <p:extLst>
              <p:ext uri="{D42A27DB-BD31-4B8C-83A1-F6EECF244321}">
                <p14:modId xmlns:p14="http://schemas.microsoft.com/office/powerpoint/2010/main" val="2114607590"/>
              </p:ext>
            </p:extLst>
          </p:nvPr>
        </p:nvGraphicFramePr>
        <p:xfrm>
          <a:off x="512760" y="1425272"/>
          <a:ext cx="5320004" cy="1891030"/>
        </p:xfrm>
        <a:graphic>
          <a:graphicData uri="http://schemas.openxmlformats.org/drawingml/2006/table">
            <a:tbl>
              <a:tblPr/>
              <a:tblGrid>
                <a:gridCol w="2632804">
                  <a:extLst>
                    <a:ext uri="{9D8B030D-6E8A-4147-A177-3AD203B41FA5}">
                      <a16:colId xmlns:a16="http://schemas.microsoft.com/office/drawing/2014/main" val="2677200019"/>
                    </a:ext>
                  </a:extLst>
                </a:gridCol>
                <a:gridCol w="1080072">
                  <a:extLst>
                    <a:ext uri="{9D8B030D-6E8A-4147-A177-3AD203B41FA5}">
                      <a16:colId xmlns:a16="http://schemas.microsoft.com/office/drawing/2014/main" val="3355310768"/>
                    </a:ext>
                  </a:extLst>
                </a:gridCol>
                <a:gridCol w="1607128">
                  <a:extLst>
                    <a:ext uri="{9D8B030D-6E8A-4147-A177-3AD203B41FA5}">
                      <a16:colId xmlns:a16="http://schemas.microsoft.com/office/drawing/2014/main" val="3296147309"/>
                    </a:ext>
                  </a:extLst>
                </a:gridCol>
              </a:tblGrid>
              <a:tr h="292100">
                <a:tc>
                  <a:txBody>
                    <a:bodyPr/>
                    <a:lstStyle/>
                    <a:p>
                      <a:pPr algn="l" fontAlgn="auto"/>
                      <a:r>
                        <a:rPr lang="en-US" sz="1200" b="1" i="0">
                          <a:solidFill>
                            <a:srgbClr val="000000"/>
                          </a:solidFill>
                          <a:effectLst/>
                          <a:latin typeface="Roboto black" panose="02000000000000000000" pitchFamily="2" charset="0"/>
                        </a:rPr>
                        <a: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A800"/>
                    </a:solidFill>
                  </a:tcPr>
                </a:tc>
                <a:tc>
                  <a:txBody>
                    <a:bodyPr/>
                    <a:lstStyle/>
                    <a:p>
                      <a:pPr algn="r" fontAlgn="base"/>
                      <a:r>
                        <a:rPr lang="en-US" sz="1200" b="1" i="0">
                          <a:solidFill>
                            <a:srgbClr val="000000"/>
                          </a:solidFill>
                          <a:effectLst/>
                          <a:latin typeface="Arial" panose="020B0604020202020204" pitchFamily="34" charset="0"/>
                        </a:rPr>
                        <a:t>DEI survey​</a:t>
                      </a:r>
                      <a:endParaRPr lang="en-US" b="1" i="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A800"/>
                    </a:solidFill>
                  </a:tcPr>
                </a:tc>
                <a:tc>
                  <a:txBody>
                    <a:bodyPr/>
                    <a:lstStyle/>
                    <a:p>
                      <a:pPr algn="r" fontAlgn="base"/>
                      <a:r>
                        <a:rPr lang="en-GB" sz="1200" b="1" i="0">
                          <a:solidFill>
                            <a:srgbClr val="000000"/>
                          </a:solidFill>
                          <a:effectLst/>
                          <a:latin typeface="Arial" panose="020B0604020202020204" pitchFamily="34" charset="0"/>
                        </a:rPr>
                        <a:t>All PS staff at our organisation​</a:t>
                      </a:r>
                      <a:endParaRPr lang="en-GB" b="1" i="0">
                        <a:solidFill>
                          <a:srgbClr val="FFFFFF"/>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A800"/>
                    </a:solidFill>
                  </a:tcPr>
                </a:tc>
                <a:extLst>
                  <a:ext uri="{0D108BD9-81ED-4DB2-BD59-A6C34878D82A}">
                    <a16:rowId xmlns:a16="http://schemas.microsoft.com/office/drawing/2014/main" val="1888848853"/>
                  </a:ext>
                </a:extLst>
              </a:tr>
              <a:tr h="184150">
                <a:tc>
                  <a:txBody>
                    <a:bodyPr/>
                    <a:lstStyle/>
                    <a:p>
                      <a:pPr algn="l" fontAlgn="base"/>
                      <a:r>
                        <a:rPr lang="en-US" sz="1200" b="0" i="0">
                          <a:solidFill>
                            <a:srgbClr val="FFFFFF"/>
                          </a:solidFill>
                          <a:effectLst/>
                          <a:latin typeface="Arial" panose="020B0604020202020204" pitchFamily="34" charset="0"/>
                        </a:rPr>
                        <a:t>Woman (including trans woman)​</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054000072"/>
                  </a:ext>
                </a:extLst>
              </a:tr>
              <a:tr h="203200">
                <a:tc>
                  <a:txBody>
                    <a:bodyPr/>
                    <a:lstStyle/>
                    <a:p>
                      <a:pPr algn="l" fontAlgn="base"/>
                      <a:r>
                        <a:rPr lang="en-GB" sz="1200" b="0" i="0">
                          <a:solidFill>
                            <a:srgbClr val="FFFFFF"/>
                          </a:solidFill>
                          <a:effectLst/>
                          <a:latin typeface="Arial" panose="020B0604020202020204" pitchFamily="34" charset="0"/>
                        </a:rPr>
                        <a:t>Man (including trans man)​</a:t>
                      </a:r>
                      <a:endParaRPr lang="en-GB"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528632817"/>
                  </a:ext>
                </a:extLst>
              </a:tr>
              <a:tr h="196850">
                <a:tc>
                  <a:txBody>
                    <a:bodyPr/>
                    <a:lstStyle/>
                    <a:p>
                      <a:pPr algn="l" fontAlgn="base"/>
                      <a:r>
                        <a:rPr lang="en-GB" sz="1200" b="0" i="0">
                          <a:solidFill>
                            <a:srgbClr val="FFFFFF"/>
                          </a:solidFill>
                          <a:effectLst/>
                          <a:latin typeface="Arial" panose="020B0604020202020204" pitchFamily="34" charset="0"/>
                        </a:rPr>
                        <a:t>Non-binary​</a:t>
                      </a:r>
                      <a:endParaRPr lang="en-GB"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4106659712"/>
                  </a:ext>
                </a:extLst>
              </a:tr>
              <a:tr h="228600">
                <a:tc>
                  <a:txBody>
                    <a:bodyPr/>
                    <a:lstStyle/>
                    <a:p>
                      <a:pPr algn="l" fontAlgn="base"/>
                      <a:r>
                        <a:rPr lang="en-US" sz="1200" b="0" i="0">
                          <a:solidFill>
                            <a:srgbClr val="FFFFFF"/>
                          </a:solidFill>
                          <a:effectLst/>
                          <a:latin typeface="Arial" panose="020B0604020202020204" pitchFamily="34" charset="0"/>
                        </a:rPr>
                        <a:t>In another way​</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135543027"/>
                  </a:ext>
                </a:extLst>
              </a:tr>
              <a:tr h="336550">
                <a:tc>
                  <a:txBody>
                    <a:bodyPr/>
                    <a:lstStyle/>
                    <a:p>
                      <a:pPr algn="l" fontAlgn="base"/>
                      <a:r>
                        <a:rPr lang="en-GB" sz="1200" b="0" i="0">
                          <a:solidFill>
                            <a:srgbClr val="FFFFFF"/>
                          </a:solidFill>
                          <a:effectLst/>
                          <a:latin typeface="Arial" panose="020B0604020202020204" pitchFamily="34" charset="0"/>
                        </a:rPr>
                        <a:t>Prefer not to say​</a:t>
                      </a:r>
                      <a:endParaRPr lang="en-GB"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r" fontAlgn="base"/>
                      <a:r>
                        <a:rPr lang="en-US" sz="1200" b="0" i="0">
                          <a:solidFill>
                            <a:srgbClr val="FFFFFF"/>
                          </a:solidFill>
                          <a:effectLst/>
                          <a:latin typeface="Arial" panose="020B0604020202020204" pitchFamily="34" charset="0"/>
                        </a:rPr>
                        <a:t>XX%​</a:t>
                      </a:r>
                      <a:endParaRPr lang="en-US" b="0" i="0">
                        <a:solidFill>
                          <a:srgbClr val="000000"/>
                        </a:solidFill>
                        <a:effectLst/>
                      </a:endParaRP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267739898"/>
                  </a:ext>
                </a:extLst>
              </a:tr>
            </a:tbl>
          </a:graphicData>
        </a:graphic>
      </p:graphicFrame>
      <p:sp>
        <p:nvSpPr>
          <p:cNvPr id="3" name="Rectangle 1">
            <a:extLst>
              <a:ext uri="{FF2B5EF4-FFF2-40B4-BE49-F238E27FC236}">
                <a16:creationId xmlns:a16="http://schemas.microsoft.com/office/drawing/2014/main" id="{8EFA37B3-D53F-8D4F-1301-278053A27B6E}"/>
              </a:ext>
            </a:extLst>
          </p:cNvPr>
          <p:cNvSpPr>
            <a:spLocks noChangeArrowheads="1"/>
          </p:cNvSpPr>
          <p:nvPr/>
        </p:nvSpPr>
        <p:spPr bwMode="auto">
          <a:xfrm>
            <a:off x="3019425" y="159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itle 4">
            <a:extLst>
              <a:ext uri="{FF2B5EF4-FFF2-40B4-BE49-F238E27FC236}">
                <a16:creationId xmlns:a16="http://schemas.microsoft.com/office/drawing/2014/main" id="{1A9E0622-9324-10BE-5019-546D68A39FF9}"/>
              </a:ext>
            </a:extLst>
          </p:cNvPr>
          <p:cNvSpPr>
            <a:spLocks noGrp="1"/>
          </p:cNvSpPr>
          <p:nvPr>
            <p:ph type="title"/>
          </p:nvPr>
        </p:nvSpPr>
        <p:spPr>
          <a:xfrm>
            <a:off x="358773" y="162604"/>
            <a:ext cx="6518277" cy="341572"/>
          </a:xfrm>
        </p:spPr>
        <p:txBody>
          <a:bodyPr/>
          <a:lstStyle/>
          <a:p>
            <a:r>
              <a:rPr lang="en-US"/>
              <a:t>Our survey sample</a:t>
            </a:r>
            <a:endParaRPr lang="en-GB"/>
          </a:p>
        </p:txBody>
      </p:sp>
      <p:sp>
        <p:nvSpPr>
          <p:cNvPr id="9" name="Text Placeholder 8">
            <a:extLst>
              <a:ext uri="{FF2B5EF4-FFF2-40B4-BE49-F238E27FC236}">
                <a16:creationId xmlns:a16="http://schemas.microsoft.com/office/drawing/2014/main" id="{CB999A74-38B5-46B7-F58B-09C5998A5B11}"/>
              </a:ext>
            </a:extLst>
          </p:cNvPr>
          <p:cNvSpPr>
            <a:spLocks noGrp="1"/>
          </p:cNvSpPr>
          <p:nvPr>
            <p:ph type="body" idx="13"/>
          </p:nvPr>
        </p:nvSpPr>
        <p:spPr>
          <a:xfrm>
            <a:off x="358773" y="622312"/>
            <a:ext cx="8050937" cy="255741"/>
          </a:xfrm>
        </p:spPr>
        <p:txBody>
          <a:bodyPr/>
          <a:lstStyle/>
          <a:p>
            <a:pPr marL="0" indent="0">
              <a:buNone/>
            </a:pPr>
            <a:r>
              <a:rPr lang="en-US" sz="1800">
                <a:ea typeface="Roboto Light"/>
              </a:rPr>
              <a:t>Percentage breakdown of professional services staff that responded to the survey versus all your professional services staff in your organisation, by gender (Q2).</a:t>
            </a:r>
          </a:p>
          <a:p>
            <a:pPr marL="0" indent="0">
              <a:buNone/>
            </a:pPr>
            <a:endParaRPr lang="en-US" sz="1800"/>
          </a:p>
          <a:p>
            <a:endParaRPr lang="en-GB"/>
          </a:p>
        </p:txBody>
      </p:sp>
      <p:sp>
        <p:nvSpPr>
          <p:cNvPr id="11" name="TextBox 10">
            <a:extLst>
              <a:ext uri="{FF2B5EF4-FFF2-40B4-BE49-F238E27FC236}">
                <a16:creationId xmlns:a16="http://schemas.microsoft.com/office/drawing/2014/main" id="{F914A1FA-E515-BD8F-9ACE-585307B8E1F1}"/>
              </a:ext>
            </a:extLst>
          </p:cNvPr>
          <p:cNvSpPr txBox="1"/>
          <p:nvPr/>
        </p:nvSpPr>
        <p:spPr>
          <a:xfrm>
            <a:off x="270164" y="3780567"/>
            <a:ext cx="8050936" cy="830997"/>
          </a:xfrm>
          <a:prstGeom prst="rect">
            <a:avLst/>
          </a:prstGeom>
          <a:noFill/>
        </p:spPr>
        <p:txBody>
          <a:bodyPr wrap="square">
            <a:spAutoFit/>
          </a:bodyPr>
          <a:lstStyle/>
          <a:p>
            <a:pPr marL="0" indent="0">
              <a:buNone/>
            </a:pPr>
            <a:r>
              <a:rPr lang="en-US" sz="1200">
                <a:solidFill>
                  <a:schemeClr val="bg1"/>
                </a:solidFill>
                <a:highlight>
                  <a:srgbClr val="000000"/>
                </a:highlight>
                <a:ea typeface="Roboto Light"/>
              </a:rPr>
              <a:t>Does the digital experience insights survey look representative of your total professional services staff?</a:t>
            </a:r>
          </a:p>
          <a:p>
            <a:pPr marL="0" indent="0">
              <a:buNone/>
            </a:pPr>
            <a:r>
              <a:rPr lang="en-US" sz="1200">
                <a:solidFill>
                  <a:schemeClr val="bg1"/>
                </a:solidFill>
                <a:highlight>
                  <a:srgbClr val="000000"/>
                </a:highlight>
                <a:ea typeface="Roboto Light"/>
              </a:rPr>
              <a:t> </a:t>
            </a:r>
            <a:endParaRPr lang="en-US" sz="1200">
              <a:solidFill>
                <a:schemeClr val="bg1"/>
              </a:solidFill>
              <a:highlight>
                <a:srgbClr val="000000"/>
              </a:highlight>
              <a:cs typeface="Arial"/>
            </a:endParaRPr>
          </a:p>
          <a:p>
            <a:pPr marL="0" indent="0">
              <a:buNone/>
            </a:pPr>
            <a:r>
              <a:rPr lang="en-US" sz="1200">
                <a:solidFill>
                  <a:schemeClr val="bg1"/>
                </a:solidFill>
                <a:highlight>
                  <a:srgbClr val="000000"/>
                </a:highlight>
                <a:ea typeface="Roboto Light"/>
              </a:rPr>
              <a:t>Where relevant, you can copy and paste the table above to create other breakdowns by ethnicity (Q5), number of years worked at organisation (Q1) and/or have an impairment/health condition or learning difference (Q6).</a:t>
            </a:r>
            <a:endParaRPr lang="en-US" sz="1200">
              <a:solidFill>
                <a:schemeClr val="bg1"/>
              </a:solidFill>
              <a:highlight>
                <a:srgbClr val="000000"/>
              </a:highlight>
              <a:ea typeface="Roboto Light"/>
              <a:cs typeface="Arial"/>
            </a:endParaRPr>
          </a:p>
        </p:txBody>
      </p:sp>
      <p:pic>
        <p:nvPicPr>
          <p:cNvPr id="12" name="Graphic 11" descr="Group of people with solid fill">
            <a:extLst>
              <a:ext uri="{FF2B5EF4-FFF2-40B4-BE49-F238E27FC236}">
                <a16:creationId xmlns:a16="http://schemas.microsoft.com/office/drawing/2014/main" id="{2637D8BE-7049-C99C-E496-5223DCA83E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637644" y="1425272"/>
            <a:ext cx="1993596" cy="1993596"/>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04392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
            <a:extLst>
              <a:ext uri="{FF2B5EF4-FFF2-40B4-BE49-F238E27FC236}">
                <a16:creationId xmlns:a16="http://schemas.microsoft.com/office/drawing/2014/main" id="{F9638ABC-7ECB-4A33-BF46-0A8863DD0D74}"/>
              </a:ext>
            </a:extLst>
          </p:cNvPr>
          <p:cNvSpPr txBox="1"/>
          <p:nvPr/>
        </p:nvSpPr>
        <p:spPr>
          <a:xfrm flipH="1">
            <a:off x="6103088" y="2680"/>
            <a:ext cx="3040910"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5" name="Chart 4" descr="Example of bar chart showing responses to question 19.">
            <a:extLst>
              <a:ext uri="{FF2B5EF4-FFF2-40B4-BE49-F238E27FC236}">
                <a16:creationId xmlns:a16="http://schemas.microsoft.com/office/drawing/2014/main" id="{B5DA0F36-F249-4989-83D5-7E8BAE9642C2}"/>
              </a:ext>
            </a:extLst>
          </p:cNvPr>
          <p:cNvGraphicFramePr>
            <a:graphicFrameLocks/>
          </p:cNvGraphicFramePr>
          <p:nvPr>
            <p:extLst>
              <p:ext uri="{D42A27DB-BD31-4B8C-83A1-F6EECF244321}">
                <p14:modId xmlns:p14="http://schemas.microsoft.com/office/powerpoint/2010/main" val="3690699470"/>
              </p:ext>
            </p:extLst>
          </p:nvPr>
        </p:nvGraphicFramePr>
        <p:xfrm>
          <a:off x="358774" y="1509823"/>
          <a:ext cx="8196891" cy="3440312"/>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B747660D-21F0-45AC-856F-F9E0DFEC0BB7}"/>
              </a:ext>
            </a:extLst>
          </p:cNvPr>
          <p:cNvSpPr>
            <a:spLocks noGrp="1"/>
          </p:cNvSpPr>
          <p:nvPr>
            <p:ph idx="1"/>
          </p:nvPr>
        </p:nvSpPr>
        <p:spPr>
          <a:xfrm>
            <a:off x="358774" y="876664"/>
            <a:ext cx="8196891" cy="633160"/>
          </a:xfrm>
        </p:spPr>
        <p:txBody>
          <a:bodyPr lIns="0" tIns="0" rIns="0" bIns="0" anchor="t"/>
          <a:lstStyle/>
          <a:p>
            <a:pPr marL="0" indent="0">
              <a:buNone/>
            </a:pPr>
            <a:r>
              <a:rPr lang="en-US" sz="1600" b="1">
                <a:highlight>
                  <a:srgbClr val="000000"/>
                </a:highlight>
                <a:ea typeface="Roboto Light"/>
              </a:rPr>
              <a:t>(Q7).</a:t>
            </a:r>
            <a:r>
              <a:rPr lang="en-US" sz="1600" b="1">
                <a:ea typeface="Roboto Light"/>
              </a:rPr>
              <a:t>  </a:t>
            </a:r>
            <a:r>
              <a:rPr lang="en-US" sz="1600">
                <a:ea typeface="Roboto Light"/>
              </a:rPr>
              <a:t>Professional services staff were asked, </a:t>
            </a:r>
            <a:r>
              <a:rPr lang="en-GB" sz="1600">
                <a:ea typeface="Roboto Light"/>
              </a:rPr>
              <a:t>which of these devices they regularly used for work </a:t>
            </a:r>
            <a:r>
              <a:rPr lang="en-US" sz="1600">
                <a:ea typeface="Roboto Light"/>
              </a:rPr>
              <a:t>(they could tick all that applied).</a:t>
            </a:r>
            <a:endParaRPr lang="en-US">
              <a:ea typeface="Roboto Light"/>
            </a:endParaRPr>
          </a:p>
        </p:txBody>
      </p:sp>
      <p:sp>
        <p:nvSpPr>
          <p:cNvPr id="2" name="Title 1">
            <a:extLst>
              <a:ext uri="{FF2B5EF4-FFF2-40B4-BE49-F238E27FC236}">
                <a16:creationId xmlns:a16="http://schemas.microsoft.com/office/drawing/2014/main" id="{B9C1EE79-A8B9-434B-98C6-E0FE8B0D8DAD}"/>
              </a:ext>
            </a:extLst>
          </p:cNvPr>
          <p:cNvSpPr>
            <a:spLocks noGrp="1"/>
          </p:cNvSpPr>
          <p:nvPr>
            <p:ph type="title"/>
          </p:nvPr>
        </p:nvSpPr>
        <p:spPr/>
        <p:txBody>
          <a:bodyPr/>
          <a:lstStyle/>
          <a:p>
            <a:r>
              <a:rPr lang="en-US"/>
              <a:t>T1: </a:t>
            </a:r>
            <a:r>
              <a:rPr lang="en-GB"/>
              <a:t>Devices used regularly for working</a:t>
            </a:r>
          </a:p>
        </p:txBody>
      </p:sp>
    </p:spTree>
    <p:extLst>
      <p:ext uri="{BB962C8B-B14F-4D97-AF65-F5344CB8AC3E}">
        <p14:creationId xmlns:p14="http://schemas.microsoft.com/office/powerpoint/2010/main" val="429271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02BBC2-42D9-46DF-8077-2C00275BA627}"/>
              </a:ext>
            </a:extLst>
          </p:cNvPr>
          <p:cNvSpPr>
            <a:spLocks noGrp="1"/>
          </p:cNvSpPr>
          <p:nvPr>
            <p:ph type="title"/>
          </p:nvPr>
        </p:nvSpPr>
        <p:spPr/>
        <p:txBody>
          <a:bodyPr/>
          <a:lstStyle/>
          <a:p>
            <a:r>
              <a:rPr lang="en-US"/>
              <a:t>Theme two (T2)</a:t>
            </a:r>
            <a:endParaRPr lang="en-GB"/>
          </a:p>
        </p:txBody>
      </p:sp>
      <p:sp>
        <p:nvSpPr>
          <p:cNvPr id="8" name="Text Placeholder 7">
            <a:extLst>
              <a:ext uri="{FF2B5EF4-FFF2-40B4-BE49-F238E27FC236}">
                <a16:creationId xmlns:a16="http://schemas.microsoft.com/office/drawing/2014/main" id="{6CD16779-2F55-42DB-A916-536A3CF8B122}"/>
              </a:ext>
            </a:extLst>
          </p:cNvPr>
          <p:cNvSpPr>
            <a:spLocks noGrp="1"/>
          </p:cNvSpPr>
          <p:nvPr>
            <p:ph type="body" idx="13"/>
          </p:nvPr>
        </p:nvSpPr>
        <p:spPr/>
        <p:txBody>
          <a:bodyPr/>
          <a:lstStyle/>
          <a:p>
            <a:r>
              <a:rPr lang="en-US"/>
              <a:t>Technology at your organisation</a:t>
            </a:r>
            <a:endParaRPr lang="en-GB"/>
          </a:p>
        </p:txBody>
      </p:sp>
    </p:spTree>
    <p:extLst>
      <p:ext uri="{BB962C8B-B14F-4D97-AF65-F5344CB8AC3E}">
        <p14:creationId xmlns:p14="http://schemas.microsoft.com/office/powerpoint/2010/main" val="3089894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p:txBody>
          <a:bodyPr/>
          <a:lstStyle/>
          <a:p>
            <a:r>
              <a:rPr lang="en-US"/>
              <a:t>T2: Digital platforms and services at your organisation</a:t>
            </a:r>
            <a:endParaRPr lang="en-GB"/>
          </a:p>
        </p:txBody>
      </p:sp>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358774" y="1623231"/>
            <a:ext cx="5406551" cy="2478136"/>
          </a:xfrm>
        </p:spPr>
        <p:txBody>
          <a:bodyPr/>
          <a:lstStyle/>
          <a:p>
            <a:pPr marL="177800" indent="-177800"/>
            <a:r>
              <a:rPr lang="en-US" sz="1600" b="1">
                <a:highlight>
                  <a:srgbClr val="000000"/>
                </a:highlight>
              </a:rPr>
              <a:t>(Q15a)</a:t>
            </a:r>
            <a:r>
              <a:rPr lang="en-US" sz="1600" b="1"/>
              <a:t>. </a:t>
            </a:r>
            <a:r>
              <a:rPr lang="en-US" sz="1600">
                <a:highlight>
                  <a:srgbClr val="000000"/>
                </a:highlight>
              </a:rPr>
              <a:t>XX%</a:t>
            </a:r>
            <a:r>
              <a:rPr lang="en-US" sz="1600"/>
              <a:t> agreed we supported them to use their own devices (if required for work purposes)</a:t>
            </a:r>
          </a:p>
          <a:p>
            <a:pPr marL="177800" indent="-177800"/>
            <a:r>
              <a:rPr lang="en-US" sz="1600" b="1">
                <a:highlight>
                  <a:srgbClr val="000000"/>
                </a:highlight>
              </a:rPr>
              <a:t>(Q15b)</a:t>
            </a:r>
            <a:r>
              <a:rPr lang="en-US" sz="1600" b="1"/>
              <a:t>. </a:t>
            </a:r>
            <a:r>
              <a:rPr lang="en-US" sz="1600">
                <a:highlight>
                  <a:srgbClr val="000000"/>
                </a:highlight>
              </a:rPr>
              <a:t>XX%</a:t>
            </a:r>
            <a:r>
              <a:rPr lang="en-US" sz="1600"/>
              <a:t> </a:t>
            </a:r>
            <a:r>
              <a:rPr lang="en-GB" sz="1600"/>
              <a:t>agreed we supported them to access online platforms and services off campus</a:t>
            </a:r>
          </a:p>
          <a:p>
            <a:pPr marL="177800" indent="-177800"/>
            <a:r>
              <a:rPr lang="en-US" sz="1600" b="1">
                <a:highlight>
                  <a:srgbClr val="000000"/>
                </a:highlight>
              </a:rPr>
              <a:t>(Q15c)</a:t>
            </a:r>
            <a:r>
              <a:rPr lang="en-US" sz="1600" b="1"/>
              <a:t>. </a:t>
            </a:r>
            <a:r>
              <a:rPr lang="en-US" sz="1600">
                <a:highlight>
                  <a:srgbClr val="000000"/>
                </a:highlight>
              </a:rPr>
              <a:t>XX%</a:t>
            </a:r>
            <a:r>
              <a:rPr lang="en-US" sz="1600"/>
              <a:t> agreed we communicated effectively online, eg messaging, notifications</a:t>
            </a:r>
          </a:p>
          <a:p>
            <a:pPr marL="0" indent="0">
              <a:buNone/>
            </a:pPr>
            <a:endParaRPr lang="en-US" sz="1600"/>
          </a:p>
        </p:txBody>
      </p:sp>
      <p:pic>
        <p:nvPicPr>
          <p:cNvPr id="7" name="Graphic 6">
            <a:extLst>
              <a:ext uri="{FF2B5EF4-FFF2-40B4-BE49-F238E27FC236}">
                <a16:creationId xmlns:a16="http://schemas.microsoft.com/office/drawing/2014/main" id="{D4317FC4-56AC-4F8C-A997-5A39570825A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5326" y="1424699"/>
            <a:ext cx="2676668" cy="267666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9349835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p:txBody>
          <a:bodyPr/>
          <a:lstStyle/>
          <a:p>
            <a:r>
              <a:rPr lang="en-US"/>
              <a:t>T2: How data is collected and used</a:t>
            </a:r>
            <a:endParaRPr lang="en-GB"/>
          </a:p>
        </p:txBody>
      </p:sp>
      <p:sp>
        <p:nvSpPr>
          <p:cNvPr id="6" name="Content Placeholder 5">
            <a:extLst>
              <a:ext uri="{FF2B5EF4-FFF2-40B4-BE49-F238E27FC236}">
                <a16:creationId xmlns:a16="http://schemas.microsoft.com/office/drawing/2014/main" id="{0DF107C5-DE13-461A-B545-F872154370C4}"/>
              </a:ext>
            </a:extLst>
          </p:cNvPr>
          <p:cNvSpPr>
            <a:spLocks noGrp="1"/>
          </p:cNvSpPr>
          <p:nvPr>
            <p:ph idx="1"/>
          </p:nvPr>
        </p:nvSpPr>
        <p:spPr>
          <a:xfrm>
            <a:off x="358774" y="1623231"/>
            <a:ext cx="5406551" cy="2478136"/>
          </a:xfrm>
        </p:spPr>
        <p:txBody>
          <a:bodyPr/>
          <a:lstStyle/>
          <a:p>
            <a:pPr marL="177800" indent="-177800"/>
            <a:r>
              <a:rPr lang="en-US" sz="1600" b="1">
                <a:highlight>
                  <a:srgbClr val="000000"/>
                </a:highlight>
              </a:rPr>
              <a:t>(Q16a)</a:t>
            </a:r>
            <a:r>
              <a:rPr lang="en-US" sz="1600" b="1"/>
              <a:t>. </a:t>
            </a:r>
            <a:r>
              <a:rPr lang="en-US" sz="1600">
                <a:highlight>
                  <a:srgbClr val="000000"/>
                </a:highlight>
              </a:rPr>
              <a:t>XX%</a:t>
            </a:r>
            <a:r>
              <a:rPr lang="en-US" sz="1600"/>
              <a:t> agreed they understood how we collected and used both their own (and student/learners) data</a:t>
            </a:r>
          </a:p>
          <a:p>
            <a:pPr marL="177800" indent="-177800"/>
            <a:r>
              <a:rPr lang="en-US" sz="1600" b="1">
                <a:highlight>
                  <a:srgbClr val="000000"/>
                </a:highlight>
              </a:rPr>
              <a:t>(Q16b)</a:t>
            </a:r>
            <a:r>
              <a:rPr lang="en-US" sz="1600" b="1"/>
              <a:t>. </a:t>
            </a:r>
            <a:r>
              <a:rPr lang="en-US" sz="1600">
                <a:highlight>
                  <a:srgbClr val="000000"/>
                </a:highlight>
              </a:rPr>
              <a:t>XX%</a:t>
            </a:r>
            <a:r>
              <a:rPr lang="en-US" sz="1600"/>
              <a:t> </a:t>
            </a:r>
            <a:r>
              <a:rPr lang="en-GB" sz="1600"/>
              <a:t>agreed they are comfortable with how both their own (and student/learners) data is collected and used</a:t>
            </a:r>
          </a:p>
          <a:p>
            <a:pPr marL="0" indent="0">
              <a:buNone/>
            </a:pPr>
            <a:endParaRPr lang="en-US" sz="1600"/>
          </a:p>
        </p:txBody>
      </p:sp>
      <p:pic>
        <p:nvPicPr>
          <p:cNvPr id="7" name="Graphic 6">
            <a:extLst>
              <a:ext uri="{FF2B5EF4-FFF2-40B4-BE49-F238E27FC236}">
                <a16:creationId xmlns:a16="http://schemas.microsoft.com/office/drawing/2014/main" id="{D4317FC4-56AC-4F8C-A997-5A39570825A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65326" y="1424699"/>
            <a:ext cx="2676668" cy="2676668"/>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20060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83C8E-6372-4CE6-88BE-63E8B8922537}"/>
              </a:ext>
            </a:extLst>
          </p:cNvPr>
          <p:cNvSpPr>
            <a:spLocks noGrp="1"/>
          </p:cNvSpPr>
          <p:nvPr>
            <p:ph type="title"/>
          </p:nvPr>
        </p:nvSpPr>
        <p:spPr>
          <a:xfrm>
            <a:off x="358774" y="339725"/>
            <a:ext cx="8005998" cy="341572"/>
          </a:xfrm>
        </p:spPr>
        <p:txBody>
          <a:bodyPr/>
          <a:lstStyle/>
          <a:p>
            <a:r>
              <a:rPr lang="en-US"/>
              <a:t>T2: Digital tool or app really useful for their role</a:t>
            </a:r>
            <a:endParaRPr lang="en-GB"/>
          </a:p>
        </p:txBody>
      </p:sp>
      <p:sp>
        <p:nvSpPr>
          <p:cNvPr id="7" name="Content Placeholder 5">
            <a:extLst>
              <a:ext uri="{FF2B5EF4-FFF2-40B4-BE49-F238E27FC236}">
                <a16:creationId xmlns:a16="http://schemas.microsoft.com/office/drawing/2014/main" id="{D2EDA545-53ED-4049-B371-F69646DF32DD}"/>
              </a:ext>
            </a:extLst>
          </p:cNvPr>
          <p:cNvSpPr>
            <a:spLocks noGrp="1"/>
          </p:cNvSpPr>
          <p:nvPr>
            <p:ph idx="1"/>
          </p:nvPr>
        </p:nvSpPr>
        <p:spPr>
          <a:xfrm>
            <a:off x="255589" y="1065214"/>
            <a:ext cx="5563320" cy="2282286"/>
          </a:xfrm>
        </p:spPr>
        <p:txBody>
          <a:bodyPr/>
          <a:lstStyle/>
          <a:p>
            <a:pPr marL="0" indent="0">
              <a:buNone/>
            </a:pPr>
            <a:r>
              <a:rPr lang="en-US" sz="1600" b="1">
                <a:highlight>
                  <a:srgbClr val="000000"/>
                </a:highlight>
              </a:rPr>
              <a:t>(Q17)</a:t>
            </a:r>
            <a:r>
              <a:rPr lang="en-US" sz="1600" b="1"/>
              <a:t>. </a:t>
            </a:r>
            <a:r>
              <a:rPr lang="en-US" sz="1600"/>
              <a:t>Professional services staff were asked </a:t>
            </a:r>
            <a:r>
              <a:rPr lang="en-GB" sz="1600"/>
              <a:t>to give an example of a digital tool or app they found really useful for their role.</a:t>
            </a:r>
            <a:endParaRPr lang="en-US" sz="1600"/>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000000"/>
                </a:highlight>
              </a:rPr>
              <a:t>XX% of professional services staff that commented mentioned this…</a:t>
            </a:r>
          </a:p>
          <a:p>
            <a:pPr marL="361950" lvl="1" indent="-271463"/>
            <a:r>
              <a:rPr lang="en-US" sz="1600">
                <a:highlight>
                  <a:srgbClr val="000000"/>
                </a:highlight>
              </a:rPr>
              <a:t>XX% of professional services staff that commented mentioned this…</a:t>
            </a:r>
          </a:p>
          <a:p>
            <a:endParaRPr lang="en-GB" sz="1600"/>
          </a:p>
        </p:txBody>
      </p:sp>
      <p:sp>
        <p:nvSpPr>
          <p:cNvPr id="8" name="TextBox 7">
            <a:extLst>
              <a:ext uri="{FF2B5EF4-FFF2-40B4-BE49-F238E27FC236}">
                <a16:creationId xmlns:a16="http://schemas.microsoft.com/office/drawing/2014/main" id="{AC3C9784-2753-4D24-80B0-BFB608E94472}"/>
              </a:ext>
            </a:extLst>
          </p:cNvPr>
          <p:cNvSpPr txBox="1"/>
          <p:nvPr/>
        </p:nvSpPr>
        <p:spPr>
          <a:xfrm>
            <a:off x="358774" y="3857362"/>
            <a:ext cx="5986367" cy="1161857"/>
          </a:xfrm>
          <a:prstGeom prst="rect">
            <a:avLst/>
          </a:prstGeom>
          <a:noFill/>
        </p:spPr>
        <p:txBody>
          <a:bodyPr wrap="square" rtlCol="0">
            <a:spAutoFit/>
          </a:bodyPr>
          <a:lstStyle/>
          <a:p>
            <a:r>
              <a:rPr lang="en-US" sz="1400">
                <a:solidFill>
                  <a:schemeClr val="bg1"/>
                </a:solidFill>
                <a:highlight>
                  <a:srgbClr val="000000"/>
                </a:highlight>
              </a:rPr>
              <a:t>[Download your free text data via Jisc online surveys ‘</a:t>
            </a:r>
            <a:r>
              <a:rPr lang="en-US" sz="1400" err="1">
                <a:solidFill>
                  <a:schemeClr val="bg1"/>
                </a:solidFill>
                <a:highlight>
                  <a:srgbClr val="000000"/>
                </a:highlight>
              </a:rPr>
              <a:t>analyse</a:t>
            </a:r>
            <a:r>
              <a:rPr lang="en-US" sz="1400">
                <a:solidFill>
                  <a:schemeClr val="bg1"/>
                </a:solidFill>
                <a:highlight>
                  <a:srgbClr val="000000"/>
                </a:highlight>
              </a:rPr>
              <a:t>’ area, open in Word or Excel, read the feedback and try to group into themes (see accompanying Excel sheet to carry out grouping </a:t>
            </a:r>
            <a:r>
              <a:rPr lang="en-US" sz="1400">
                <a:solidFill>
                  <a:schemeClr val="bg1"/>
                </a:solidFill>
                <a:highlight>
                  <a:srgbClr val="000000"/>
                </a:highlight>
                <a:hlinkClick r:id="rId2">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 Also, the guide to analysing your qualitative data can be found </a:t>
            </a:r>
            <a:r>
              <a:rPr lang="en-US" sz="1400">
                <a:solidFill>
                  <a:schemeClr val="bg1"/>
                </a:solidFill>
                <a:highlight>
                  <a:srgbClr val="000000"/>
                </a:highlight>
                <a:hlinkClick r:id="rId3">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a:t>
            </a:r>
          </a:p>
          <a:p>
            <a:endParaRPr lang="en-GB">
              <a:solidFill>
                <a:schemeClr val="bg1"/>
              </a:solidFill>
            </a:endParaRPr>
          </a:p>
        </p:txBody>
      </p:sp>
      <p:pic>
        <p:nvPicPr>
          <p:cNvPr id="4" name="Graphic 3">
            <a:extLst>
              <a:ext uri="{FF2B5EF4-FFF2-40B4-BE49-F238E27FC236}">
                <a16:creationId xmlns:a16="http://schemas.microsoft.com/office/drawing/2014/main" id="{184702C5-3FB6-43F4-998B-5A83B0FB049F}"/>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25235" y="1369442"/>
            <a:ext cx="2404616" cy="240461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04021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descr="Example of bar chart showing responses to question 31.">
            <a:extLst>
              <a:ext uri="{FF2B5EF4-FFF2-40B4-BE49-F238E27FC236}">
                <a16:creationId xmlns:a16="http://schemas.microsoft.com/office/drawing/2014/main" id="{DFEE8C74-7138-4BC7-A7FD-683E925BF346}"/>
              </a:ext>
            </a:extLst>
          </p:cNvPr>
          <p:cNvGraphicFramePr>
            <a:graphicFrameLocks/>
          </p:cNvGraphicFramePr>
          <p:nvPr>
            <p:extLst>
              <p:ext uri="{D42A27DB-BD31-4B8C-83A1-F6EECF244321}">
                <p14:modId xmlns:p14="http://schemas.microsoft.com/office/powerpoint/2010/main" val="2638613857"/>
              </p:ext>
            </p:extLst>
          </p:nvPr>
        </p:nvGraphicFramePr>
        <p:xfrm>
          <a:off x="276526" y="2140688"/>
          <a:ext cx="8165646" cy="292018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845C9E0B-3A2E-4D23-A05C-7BFB86765EDC}"/>
              </a:ext>
            </a:extLst>
          </p:cNvPr>
          <p:cNvSpPr txBox="1"/>
          <p:nvPr/>
        </p:nvSpPr>
        <p:spPr>
          <a:xfrm flipH="1">
            <a:off x="6159795" y="2680"/>
            <a:ext cx="2984203"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1181463"/>
            <a:ext cx="8296048" cy="1026564"/>
          </a:xfrm>
        </p:spPr>
        <p:txBody>
          <a:bodyPr/>
          <a:lstStyle/>
          <a:p>
            <a:pPr marL="0" indent="0">
              <a:buNone/>
            </a:pPr>
            <a:r>
              <a:rPr lang="en-US" sz="1600" b="1">
                <a:highlight>
                  <a:srgbClr val="000000"/>
                </a:highlight>
              </a:rPr>
              <a:t>(Q18)</a:t>
            </a:r>
            <a:r>
              <a:rPr lang="en-US" sz="1600" b="1"/>
              <a:t>. </a:t>
            </a:r>
            <a:r>
              <a:rPr lang="en-US" sz="1600"/>
              <a:t>Professional services staff were asked to provide an overall rating</a:t>
            </a:r>
            <a:r>
              <a:rPr lang="en-GB" sz="1600"/>
              <a:t> for the quality of the digital working environment. </a:t>
            </a:r>
            <a:r>
              <a:rPr lang="en-US" sz="1600">
                <a:highlight>
                  <a:srgbClr val="000000"/>
                </a:highlight>
              </a:rPr>
              <a:t>XX%</a:t>
            </a:r>
            <a:r>
              <a:rPr lang="en-US" sz="1600"/>
              <a:t> rated us as good or above.</a:t>
            </a:r>
          </a:p>
          <a:p>
            <a:pPr marL="177800" indent="-177800"/>
            <a:r>
              <a:rPr lang="en-US" sz="1600">
                <a:highlight>
                  <a:srgbClr val="000000"/>
                </a:highlight>
              </a:rPr>
              <a:t>[Add any insights from the data here]</a:t>
            </a:r>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339725"/>
            <a:ext cx="5557530" cy="341572"/>
          </a:xfrm>
        </p:spPr>
        <p:txBody>
          <a:bodyPr/>
          <a:lstStyle/>
          <a:p>
            <a:r>
              <a:rPr lang="en-US"/>
              <a:t>T2: Overall quality of the digital working environment</a:t>
            </a:r>
            <a:endParaRPr lang="en-GB"/>
          </a:p>
        </p:txBody>
      </p:sp>
    </p:spTree>
    <p:extLst>
      <p:ext uri="{BB962C8B-B14F-4D97-AF65-F5344CB8AC3E}">
        <p14:creationId xmlns:p14="http://schemas.microsoft.com/office/powerpoint/2010/main" val="881198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2881E365-A44A-47DD-9EF7-D6CCDBF92C80}"/>
              </a:ext>
            </a:extLst>
          </p:cNvPr>
          <p:cNvSpPr txBox="1"/>
          <p:nvPr/>
        </p:nvSpPr>
        <p:spPr>
          <a:xfrm flipH="1">
            <a:off x="6145619" y="2680"/>
            <a:ext cx="2998379"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32.">
            <a:extLst>
              <a:ext uri="{FF2B5EF4-FFF2-40B4-BE49-F238E27FC236}">
                <a16:creationId xmlns:a16="http://schemas.microsoft.com/office/drawing/2014/main" id="{BBA51B53-822A-4B90-A45D-EFD71564C2EF}"/>
              </a:ext>
            </a:extLst>
          </p:cNvPr>
          <p:cNvGraphicFramePr>
            <a:graphicFrameLocks/>
          </p:cNvGraphicFramePr>
          <p:nvPr>
            <p:extLst>
              <p:ext uri="{D42A27DB-BD31-4B8C-83A1-F6EECF244321}">
                <p14:modId xmlns:p14="http://schemas.microsoft.com/office/powerpoint/2010/main" val="3260805049"/>
              </p:ext>
            </p:extLst>
          </p:nvPr>
        </p:nvGraphicFramePr>
        <p:xfrm>
          <a:off x="358775" y="1613493"/>
          <a:ext cx="8426450" cy="3234732"/>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705715"/>
            <a:ext cx="8389440" cy="728853"/>
          </a:xfrm>
        </p:spPr>
        <p:txBody>
          <a:bodyPr/>
          <a:lstStyle/>
          <a:p>
            <a:pPr marL="0" indent="0">
              <a:buNone/>
            </a:pPr>
            <a:r>
              <a:rPr lang="en-US" sz="1600" b="1">
                <a:highlight>
                  <a:srgbClr val="000000"/>
                </a:highlight>
              </a:rPr>
              <a:t>(Q19)</a:t>
            </a:r>
            <a:r>
              <a:rPr lang="en-US" sz="1600" b="1"/>
              <a:t>. </a:t>
            </a:r>
            <a:r>
              <a:rPr lang="en-US" sz="1600"/>
              <a:t>Professional services staff</a:t>
            </a:r>
            <a:r>
              <a:rPr lang="en-US" sz="1600" b="1"/>
              <a:t> </a:t>
            </a:r>
            <a:r>
              <a:rPr lang="en-US" sz="1600"/>
              <a:t>were asked w</a:t>
            </a:r>
            <a:r>
              <a:rPr lang="en-GB" sz="1600"/>
              <a:t>hat they would prefer us to invest in if funds were available?</a:t>
            </a:r>
            <a:endParaRPr lang="en-US" sz="1600"/>
          </a:p>
          <a:p>
            <a:pPr marL="177800" indent="-177800"/>
            <a:r>
              <a:rPr lang="en-US" sz="1600">
                <a:highlight>
                  <a:srgbClr val="000000"/>
                </a:highlight>
              </a:rPr>
              <a:t>[Add any insights from the data here]</a:t>
            </a:r>
          </a:p>
          <a:p>
            <a:pPr marL="0" indent="0">
              <a:buNone/>
            </a:pPr>
            <a:r>
              <a:rPr lang="en-GB" sz="1600"/>
              <a:t> </a:t>
            </a:r>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185218"/>
            <a:ext cx="5557530" cy="341572"/>
          </a:xfrm>
        </p:spPr>
        <p:txBody>
          <a:bodyPr/>
          <a:lstStyle/>
          <a:p>
            <a:r>
              <a:rPr lang="en-US"/>
              <a:t>T2: Prefer us to invest in</a:t>
            </a:r>
            <a:endParaRPr lang="en-GB"/>
          </a:p>
        </p:txBody>
      </p:sp>
    </p:spTree>
    <p:extLst>
      <p:ext uri="{BB962C8B-B14F-4D97-AF65-F5344CB8AC3E}">
        <p14:creationId xmlns:p14="http://schemas.microsoft.com/office/powerpoint/2010/main" val="4262422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p:txBody>
          <a:bodyPr/>
          <a:lstStyle/>
          <a:p>
            <a:r>
              <a:rPr lang="en-US"/>
              <a:t>Theme three (T3)</a:t>
            </a:r>
            <a:endParaRPr lang="en-GB"/>
          </a:p>
        </p:txBody>
      </p:sp>
      <p:sp>
        <p:nvSpPr>
          <p:cNvPr id="8" name="Text Placeholder 7">
            <a:extLst>
              <a:ext uri="{FF2B5EF4-FFF2-40B4-BE49-F238E27FC236}">
                <a16:creationId xmlns:a16="http://schemas.microsoft.com/office/drawing/2014/main" id="{8B8FCC62-7E78-46F4-9D69-59D64D413988}"/>
              </a:ext>
            </a:extLst>
          </p:cNvPr>
          <p:cNvSpPr>
            <a:spLocks noGrp="1"/>
          </p:cNvSpPr>
          <p:nvPr>
            <p:ph type="body" idx="13"/>
          </p:nvPr>
        </p:nvSpPr>
        <p:spPr/>
        <p:txBody>
          <a:bodyPr/>
          <a:lstStyle/>
          <a:p>
            <a:r>
              <a:rPr lang="en-GB"/>
              <a:t>Technology in your role</a:t>
            </a:r>
          </a:p>
        </p:txBody>
      </p:sp>
    </p:spTree>
    <p:extLst>
      <p:ext uri="{BB962C8B-B14F-4D97-AF65-F5344CB8AC3E}">
        <p14:creationId xmlns:p14="http://schemas.microsoft.com/office/powerpoint/2010/main" val="86057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2314D85-F32A-4DF7-B395-F921DFF2D9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34.">
            <a:extLst>
              <a:ext uri="{FF2B5EF4-FFF2-40B4-BE49-F238E27FC236}">
                <a16:creationId xmlns:a16="http://schemas.microsoft.com/office/drawing/2014/main" id="{EBAA2D4D-2AEE-D842-A9D2-5C5C98C64F3B}"/>
              </a:ext>
            </a:extLst>
          </p:cNvPr>
          <p:cNvGraphicFramePr>
            <a:graphicFrameLocks/>
          </p:cNvGraphicFramePr>
          <p:nvPr>
            <p:extLst>
              <p:ext uri="{D42A27DB-BD31-4B8C-83A1-F6EECF244321}">
                <p14:modId xmlns:p14="http://schemas.microsoft.com/office/powerpoint/2010/main" val="1950964800"/>
              </p:ext>
            </p:extLst>
          </p:nvPr>
        </p:nvGraphicFramePr>
        <p:xfrm>
          <a:off x="304877" y="1981294"/>
          <a:ext cx="8165646" cy="2975855"/>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202423" y="1072051"/>
            <a:ext cx="8370555" cy="992371"/>
          </a:xfrm>
        </p:spPr>
        <p:txBody>
          <a:bodyPr/>
          <a:lstStyle/>
          <a:p>
            <a:pPr marL="0" indent="0">
              <a:buNone/>
            </a:pPr>
            <a:r>
              <a:rPr lang="en-US" sz="1600" b="1">
                <a:highlight>
                  <a:srgbClr val="000000"/>
                </a:highlight>
              </a:rPr>
              <a:t>(Q21)</a:t>
            </a:r>
            <a:r>
              <a:rPr lang="en-US" sz="1600" b="1"/>
              <a:t>. </a:t>
            </a:r>
            <a:r>
              <a:rPr lang="en-US" sz="1600"/>
              <a:t>Professional services staff were asked, in the current academic year, where work took place and where they prefer to work</a:t>
            </a:r>
          </a:p>
          <a:p>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136031" y="103223"/>
            <a:ext cx="5907259" cy="341572"/>
          </a:xfrm>
        </p:spPr>
        <p:txBody>
          <a:bodyPr/>
          <a:lstStyle/>
          <a:p>
            <a:r>
              <a:rPr lang="en-US"/>
              <a:t>T3: Where classes took place and where prefer to work</a:t>
            </a:r>
            <a:endParaRPr lang="en-GB"/>
          </a:p>
        </p:txBody>
      </p:sp>
    </p:spTree>
    <p:extLst>
      <p:ext uri="{BB962C8B-B14F-4D97-AF65-F5344CB8AC3E}">
        <p14:creationId xmlns:p14="http://schemas.microsoft.com/office/powerpoint/2010/main" val="22596116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CF89-B7FE-4DFD-A645-8816D4C6AFC5}"/>
              </a:ext>
            </a:extLst>
          </p:cNvPr>
          <p:cNvSpPr>
            <a:spLocks noGrp="1"/>
          </p:cNvSpPr>
          <p:nvPr>
            <p:ph type="title"/>
          </p:nvPr>
        </p:nvSpPr>
        <p:spPr>
          <a:xfrm>
            <a:off x="358774" y="339725"/>
            <a:ext cx="8171693" cy="341572"/>
          </a:xfrm>
        </p:spPr>
        <p:txBody>
          <a:bodyPr/>
          <a:lstStyle/>
          <a:p>
            <a:r>
              <a:rPr lang="en-US"/>
              <a:t>Instructions for using this template </a:t>
            </a:r>
            <a:r>
              <a:rPr lang="en-US">
                <a:highlight>
                  <a:srgbClr val="8E1558"/>
                </a:highlight>
              </a:rPr>
              <a:t>(delete this slide)</a:t>
            </a:r>
            <a:endParaRPr lang="en-GB">
              <a:highlight>
                <a:srgbClr val="8E1558"/>
              </a:highlight>
            </a:endParaRPr>
          </a:p>
        </p:txBody>
      </p:sp>
      <p:sp>
        <p:nvSpPr>
          <p:cNvPr id="3" name="Content Placeholder 2">
            <a:extLst>
              <a:ext uri="{FF2B5EF4-FFF2-40B4-BE49-F238E27FC236}">
                <a16:creationId xmlns:a16="http://schemas.microsoft.com/office/drawing/2014/main" id="{B82772F2-4FA3-44E4-985B-55A77ED3A731}"/>
              </a:ext>
            </a:extLst>
          </p:cNvPr>
          <p:cNvSpPr>
            <a:spLocks noGrp="1"/>
          </p:cNvSpPr>
          <p:nvPr>
            <p:ph idx="1"/>
          </p:nvPr>
        </p:nvSpPr>
        <p:spPr>
          <a:xfrm>
            <a:off x="358774" y="799311"/>
            <a:ext cx="8065505" cy="3013858"/>
          </a:xfrm>
        </p:spPr>
        <p:txBody>
          <a:bodyPr lIns="0" tIns="0" rIns="0" bIns="0" anchor="t"/>
          <a:lstStyle/>
          <a:p>
            <a:pPr marL="536575" indent="-536575">
              <a:spcBef>
                <a:spcPts val="400"/>
              </a:spcBef>
              <a:spcAft>
                <a:spcPts val="400"/>
              </a:spcAft>
              <a:buFont typeface="+mj-lt"/>
              <a:buAutoNum type="arabicPeriod"/>
            </a:pPr>
            <a:r>
              <a:rPr lang="en-US" sz="1200">
                <a:ea typeface="Roboto Light"/>
              </a:rPr>
              <a:t>This template has been designed to help you to present your data and analysis from the Jisc professional service</a:t>
            </a:r>
            <a:r>
              <a:rPr lang="en-US">
                <a:ea typeface="Roboto Light"/>
              </a:rPr>
              <a:t>s staff </a:t>
            </a:r>
            <a:r>
              <a:rPr lang="en-US" sz="1200">
                <a:ea typeface="Roboto Light"/>
              </a:rPr>
              <a:t>digital experience insights survey. It focuses on the data that we feel is most relevant to share with stakeholders in your </a:t>
            </a:r>
            <a:r>
              <a:rPr lang="en-US" sz="1200" err="1">
                <a:ea typeface="Roboto Light"/>
              </a:rPr>
              <a:t>organisation</a:t>
            </a:r>
            <a:r>
              <a:rPr lang="en-US">
                <a:ea typeface="Roboto Light"/>
              </a:rPr>
              <a:t>. Remember to delete any instructions once you have created your own version</a:t>
            </a:r>
            <a:endParaRPr lang="en-US" sz="1200"/>
          </a:p>
          <a:p>
            <a:pPr marL="536575" indent="-536575">
              <a:spcBef>
                <a:spcPts val="400"/>
              </a:spcBef>
              <a:spcAft>
                <a:spcPts val="400"/>
              </a:spcAft>
              <a:buAutoNum type="arabicPeriod"/>
            </a:pPr>
            <a:r>
              <a:rPr lang="en-US" sz="1200">
                <a:ea typeface="Roboto Light"/>
              </a:rPr>
              <a:t>Use our guidance on </a:t>
            </a:r>
            <a:r>
              <a:rPr lang="en-US" sz="1200" b="1">
                <a:ea typeface="Roboto Light"/>
                <a:hlinkClick r:id="rId3">
                  <a:extLst>
                    <a:ext uri="{A12FA001-AC4F-418D-AE19-62706E023703}">
                      <ahyp:hlinkClr xmlns:ahyp="http://schemas.microsoft.com/office/drawing/2018/hyperlinkcolor" val="tx"/>
                    </a:ext>
                  </a:extLst>
                </a:hlinkClick>
              </a:rPr>
              <a:t>using insights surveys in Jisc online surveys</a:t>
            </a:r>
            <a:r>
              <a:rPr lang="en-US" sz="1200" b="1">
                <a:ea typeface="Roboto Light"/>
              </a:rPr>
              <a:t> </a:t>
            </a:r>
            <a:r>
              <a:rPr lang="en-US">
                <a:ea typeface="+mn-lt"/>
                <a:cs typeface="+mn-lt"/>
              </a:rPr>
              <a:t>to support you</a:t>
            </a:r>
            <a:r>
              <a:rPr lang="en-US">
                <a:ea typeface="Roboto Light"/>
              </a:rPr>
              <a:t> </a:t>
            </a:r>
            <a:r>
              <a:rPr lang="en-US" sz="1200">
                <a:ea typeface="Roboto Light"/>
              </a:rPr>
              <a:t>(section: Accessing the data collected during and after the survey is live)</a:t>
            </a:r>
            <a:r>
              <a:rPr lang="en-US">
                <a:ea typeface="Roboto Light"/>
              </a:rPr>
              <a:t> </a:t>
            </a:r>
            <a:endParaRPr lang="en-US" sz="1200">
              <a:ea typeface="Roboto Light"/>
              <a:cs typeface="Arial"/>
            </a:endParaRPr>
          </a:p>
          <a:p>
            <a:pPr marL="536575" indent="-536575">
              <a:spcBef>
                <a:spcPts val="400"/>
              </a:spcBef>
              <a:spcAft>
                <a:spcPts val="400"/>
              </a:spcAft>
              <a:buFont typeface="+mj-lt"/>
              <a:buAutoNum type="arabicPeriod"/>
            </a:pPr>
            <a:r>
              <a:rPr lang="en-US" sz="1200">
                <a:ea typeface="Roboto Light"/>
              </a:rPr>
              <a:t>The charts are embedded within this presentation and can be edited </a:t>
            </a:r>
            <a:r>
              <a:rPr lang="en-US">
                <a:ea typeface="Roboto Light"/>
              </a:rPr>
              <a:t>by right clicking on the chart and then selecting</a:t>
            </a:r>
            <a:r>
              <a:rPr lang="en-US" sz="1200">
                <a:ea typeface="Roboto Light"/>
              </a:rPr>
              <a:t> “</a:t>
            </a:r>
            <a:r>
              <a:rPr lang="en-US">
                <a:ea typeface="Roboto Light"/>
              </a:rPr>
              <a:t>edit data/edit data in Excel”</a:t>
            </a:r>
            <a:r>
              <a:rPr lang="en-US" sz="1200">
                <a:ea typeface="Roboto Light"/>
              </a:rPr>
              <a:t>.</a:t>
            </a:r>
            <a:r>
              <a:rPr lang="en-US" sz="1200" b="1">
                <a:solidFill>
                  <a:srgbClr val="00B0F0"/>
                </a:solidFill>
                <a:ea typeface="Roboto Light"/>
              </a:rPr>
              <a:t> Note only the cells highlighted blue need to be </a:t>
            </a:r>
            <a:r>
              <a:rPr lang="en-US" b="1">
                <a:solidFill>
                  <a:srgbClr val="00B0F0"/>
                </a:solidFill>
                <a:ea typeface="Roboto Light"/>
              </a:rPr>
              <a:t>filled in</a:t>
            </a:r>
            <a:endParaRPr lang="en-US" b="1">
              <a:solidFill>
                <a:srgbClr val="00B0F0"/>
              </a:solidFill>
              <a:ea typeface="Roboto Light"/>
              <a:cs typeface="Arial"/>
            </a:endParaRPr>
          </a:p>
          <a:p>
            <a:pPr marL="536575" indent="-536575">
              <a:spcBef>
                <a:spcPts val="400"/>
              </a:spcBef>
              <a:spcAft>
                <a:spcPts val="400"/>
              </a:spcAft>
              <a:buFont typeface="+mj-lt"/>
              <a:buAutoNum type="arabicPeriod"/>
            </a:pPr>
            <a:r>
              <a:rPr lang="en-US" sz="1200">
                <a:ea typeface="Roboto Light"/>
              </a:rPr>
              <a:t>For the </a:t>
            </a:r>
            <a:r>
              <a:rPr lang="en-US">
                <a:ea typeface="Roboto Light"/>
              </a:rPr>
              <a:t>qualitative/free text questions (ie slide 15) you will need to use the accompanying Excel spreadsheet for </a:t>
            </a:r>
            <a:r>
              <a:rPr lang="en-US" sz="1200">
                <a:ea typeface="Roboto Light"/>
              </a:rPr>
              <a:t>the professional services staff</a:t>
            </a:r>
            <a:r>
              <a:rPr lang="en-US">
                <a:ea typeface="Roboto Light"/>
              </a:rPr>
              <a:t> </a:t>
            </a:r>
            <a:r>
              <a:rPr lang="en-US" sz="1200">
                <a:ea typeface="Roboto Light"/>
              </a:rPr>
              <a:t>survey to create the information you will need. </a:t>
            </a:r>
            <a:r>
              <a:rPr lang="en-US">
                <a:ea typeface="Roboto Light"/>
              </a:rPr>
              <a:t>This can be </a:t>
            </a:r>
            <a:r>
              <a:rPr lang="en-US" sz="1200">
                <a:ea typeface="Roboto Light"/>
              </a:rPr>
              <a:t>downloaded from our</a:t>
            </a:r>
            <a:r>
              <a:rPr lang="en-US" sz="1200" b="1">
                <a:ea typeface="Roboto Light"/>
              </a:rPr>
              <a:t> </a:t>
            </a:r>
            <a:r>
              <a:rPr lang="en-US" sz="1200" b="1">
                <a:ea typeface="Roboto Light"/>
                <a:hlinkClick r:id="rId4">
                  <a:extLst>
                    <a:ext uri="{A12FA001-AC4F-418D-AE19-62706E023703}">
                      <ahyp:hlinkClr xmlns:ahyp="http://schemas.microsoft.com/office/drawing/2018/hyperlinkcolor" val="tx"/>
                    </a:ext>
                  </a:extLst>
                </a:hlinkClick>
              </a:rPr>
              <a:t>website</a:t>
            </a:r>
            <a:endParaRPr lang="en-US" b="1">
              <a:solidFill>
                <a:srgbClr val="FFFFFF"/>
              </a:solidFill>
              <a:ea typeface="Roboto Light"/>
            </a:endParaRPr>
          </a:p>
          <a:p>
            <a:pPr marL="536575" indent="-536575">
              <a:spcBef>
                <a:spcPts val="400"/>
              </a:spcBef>
              <a:spcAft>
                <a:spcPts val="400"/>
              </a:spcAft>
              <a:buFont typeface="+mj-lt"/>
              <a:buAutoNum type="arabicPeriod"/>
            </a:pPr>
            <a:r>
              <a:rPr lang="en-US">
                <a:solidFill>
                  <a:srgbClr val="FFFFFF"/>
                </a:solidFill>
                <a:ea typeface="Roboto Light"/>
              </a:rPr>
              <a:t>Slide 10 includes demographical information which you will need to get from your own survey analysis</a:t>
            </a:r>
            <a:r>
              <a:rPr lang="en-US">
                <a:solidFill>
                  <a:srgbClr val="FF0000"/>
                </a:solidFill>
                <a:ea typeface="Roboto Light"/>
              </a:rPr>
              <a:t> </a:t>
            </a:r>
            <a:endParaRPr lang="en-US" sz="1200">
              <a:solidFill>
                <a:srgbClr val="FF0000"/>
              </a:solidFill>
              <a:cs typeface="Arial"/>
            </a:endParaRPr>
          </a:p>
          <a:p>
            <a:pPr marL="536575" indent="-536575">
              <a:spcBef>
                <a:spcPts val="400"/>
              </a:spcBef>
              <a:spcAft>
                <a:spcPts val="400"/>
              </a:spcAft>
              <a:buFont typeface="+mj-lt"/>
              <a:buAutoNum type="arabicPeriod"/>
            </a:pPr>
            <a:r>
              <a:rPr lang="en-US" sz="1200">
                <a:ea typeface="Roboto Light"/>
              </a:rPr>
              <a:t>If you ran our other surveys (eg </a:t>
            </a:r>
            <a:r>
              <a:rPr lang="en-US">
                <a:ea typeface="Roboto Light"/>
              </a:rPr>
              <a:t>student/learners</a:t>
            </a:r>
            <a:r>
              <a:rPr lang="en-US" sz="1200">
                <a:ea typeface="Roboto Light"/>
              </a:rPr>
              <a:t> or </a:t>
            </a:r>
            <a:r>
              <a:rPr lang="en-US">
                <a:ea typeface="Roboto Light"/>
              </a:rPr>
              <a:t>teaching </a:t>
            </a:r>
            <a:r>
              <a:rPr lang="en-US" sz="1200">
                <a:ea typeface="Roboto Light"/>
              </a:rPr>
              <a:t>staff), we encourage you to compare and contrast the </a:t>
            </a:r>
            <a:r>
              <a:rPr lang="en-US">
                <a:ea typeface="Roboto Light"/>
              </a:rPr>
              <a:t>professional services</a:t>
            </a:r>
            <a:r>
              <a:rPr lang="en-US" sz="1200">
                <a:ea typeface="Roboto Light"/>
              </a:rPr>
              <a:t> staff results with the findings from these. There is a separate Excel spreadsheet and PowerPoint slide set to help you to build charts that compare across different surveys</a:t>
            </a:r>
            <a:endParaRPr lang="en-US" sz="1200">
              <a:ea typeface="Roboto Light"/>
              <a:cs typeface="Arial"/>
            </a:endParaRPr>
          </a:p>
          <a:p>
            <a:pPr marL="536575" indent="-536575">
              <a:spcBef>
                <a:spcPts val="400"/>
              </a:spcBef>
              <a:spcAft>
                <a:spcPts val="400"/>
              </a:spcAft>
              <a:buFont typeface="+mj-lt"/>
              <a:buAutoNum type="arabicPeriod"/>
            </a:pPr>
            <a:r>
              <a:rPr lang="en-US" sz="1200"/>
              <a:t>Text highlighted indicates where you need to insert your own data</a:t>
            </a:r>
          </a:p>
          <a:p>
            <a:pPr marL="536575" indent="-536575">
              <a:spcBef>
                <a:spcPts val="400"/>
              </a:spcBef>
              <a:spcAft>
                <a:spcPts val="400"/>
              </a:spcAft>
              <a:buFont typeface="+mj-lt"/>
              <a:buAutoNum type="arabicPeriod"/>
            </a:pPr>
            <a:r>
              <a:rPr lang="en-GB" sz="1200">
                <a:ea typeface="Roboto Light"/>
              </a:rPr>
              <a:t>If you experience any problems with using this template or the supporting Excel file, please contact: </a:t>
            </a:r>
            <a:r>
              <a:rPr lang="en-GB" sz="1200" b="1">
                <a:ea typeface="Roboto Light"/>
                <a:hlinkClick r:id="rId5">
                  <a:extLst>
                    <a:ext uri="{A12FA001-AC4F-418D-AE19-62706E023703}">
                      <ahyp:hlinkClr xmlns:ahyp="http://schemas.microsoft.com/office/drawing/2018/hyperlinkcolor" val="tx"/>
                    </a:ext>
                  </a:extLst>
                </a:hlinkClick>
              </a:rPr>
              <a:t>help@jisc.ac.uk</a:t>
            </a:r>
            <a:r>
              <a:rPr lang="en-GB" sz="1200">
                <a:ea typeface="Roboto Light"/>
              </a:rPr>
              <a:t>, putting</a:t>
            </a:r>
            <a:r>
              <a:rPr lang="en-GB">
                <a:ea typeface="Roboto Light"/>
              </a:rPr>
              <a:t> 'digital</a:t>
            </a:r>
            <a:r>
              <a:rPr lang="en-GB" sz="1200">
                <a:ea typeface="Roboto Light"/>
              </a:rPr>
              <a:t> experience insights</a:t>
            </a:r>
            <a:r>
              <a:rPr lang="en-GB">
                <a:ea typeface="Roboto Light"/>
              </a:rPr>
              <a:t>' </a:t>
            </a:r>
            <a:r>
              <a:rPr lang="en-GB" sz="1200">
                <a:ea typeface="Roboto Light"/>
              </a:rPr>
              <a:t>in the subject line</a:t>
            </a:r>
          </a:p>
          <a:p>
            <a:pPr marL="536575" indent="-536575">
              <a:spcBef>
                <a:spcPts val="400"/>
              </a:spcBef>
              <a:spcAft>
                <a:spcPts val="400"/>
              </a:spcAft>
              <a:buAutoNum type="arabicPeriod"/>
            </a:pPr>
            <a:r>
              <a:rPr lang="en-GB">
                <a:ea typeface="Roboto Light"/>
                <a:cs typeface="Arial"/>
              </a:rPr>
              <a:t>Remember to check your presentation for accessibility once complete (review / check accessibility)</a:t>
            </a:r>
          </a:p>
        </p:txBody>
      </p:sp>
    </p:spTree>
    <p:extLst>
      <p:ext uri="{BB962C8B-B14F-4D97-AF65-F5344CB8AC3E}">
        <p14:creationId xmlns:p14="http://schemas.microsoft.com/office/powerpoint/2010/main" val="2666663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3B6B87E5-4BE6-4532-9519-3D9DD60EFD0E}"/>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35.">
            <a:extLst>
              <a:ext uri="{FF2B5EF4-FFF2-40B4-BE49-F238E27FC236}">
                <a16:creationId xmlns:a16="http://schemas.microsoft.com/office/drawing/2014/main" id="{71ADF81C-8C88-904A-A79F-2FDB4B9503CA}"/>
              </a:ext>
            </a:extLst>
          </p:cNvPr>
          <p:cNvGraphicFramePr>
            <a:graphicFrameLocks/>
          </p:cNvGraphicFramePr>
          <p:nvPr>
            <p:extLst>
              <p:ext uri="{D42A27DB-BD31-4B8C-83A1-F6EECF244321}">
                <p14:modId xmlns:p14="http://schemas.microsoft.com/office/powerpoint/2010/main" val="1056741631"/>
              </p:ext>
            </p:extLst>
          </p:nvPr>
        </p:nvGraphicFramePr>
        <p:xfrm>
          <a:off x="375684" y="1502735"/>
          <a:ext cx="8128235" cy="3454276"/>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CD6A9824-0541-41AA-A570-9952E541C2B0}"/>
              </a:ext>
            </a:extLst>
          </p:cNvPr>
          <p:cNvSpPr txBox="1">
            <a:spLocks/>
          </p:cNvSpPr>
          <p:nvPr/>
        </p:nvSpPr>
        <p:spPr>
          <a:xfrm>
            <a:off x="287213" y="883752"/>
            <a:ext cx="8216706" cy="56227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1"/>
                </a:solidFill>
                <a:highlight>
                  <a:srgbClr val="000000"/>
                </a:highlight>
              </a:rPr>
              <a:t>(Q22).</a:t>
            </a:r>
            <a:r>
              <a:rPr lang="en-US" sz="1600" b="1">
                <a:solidFill>
                  <a:schemeClr val="bg1"/>
                </a:solidFill>
              </a:rPr>
              <a:t> </a:t>
            </a:r>
            <a:r>
              <a:rPr lang="en-US" sz="1600">
                <a:solidFill>
                  <a:schemeClr val="bg1"/>
                </a:solidFill>
              </a:rPr>
              <a:t>Professional services staff were asked </a:t>
            </a:r>
            <a:r>
              <a:rPr lang="en-GB" sz="1600">
                <a:solidFill>
                  <a:schemeClr val="bg1"/>
                </a:solidFill>
              </a:rPr>
              <a:t>if any of these made it difficult for them to use digital technologies in their work </a:t>
            </a:r>
            <a:r>
              <a:rPr lang="en-US" sz="1600">
                <a:solidFill>
                  <a:schemeClr val="bg1"/>
                </a:solidFill>
              </a:rPr>
              <a:t>(they could tick all that applied).</a:t>
            </a:r>
          </a:p>
        </p:txBody>
      </p:sp>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a:xfrm>
            <a:off x="287213" y="409027"/>
            <a:ext cx="6518277" cy="341572"/>
          </a:xfrm>
        </p:spPr>
        <p:txBody>
          <a:bodyPr/>
          <a:lstStyle/>
          <a:p>
            <a:r>
              <a:rPr lang="en-US"/>
              <a:t>T3: Difficulties using digital technologies</a:t>
            </a:r>
            <a:endParaRPr lang="en-GB"/>
          </a:p>
        </p:txBody>
      </p:sp>
    </p:spTree>
    <p:extLst>
      <p:ext uri="{BB962C8B-B14F-4D97-AF65-F5344CB8AC3E}">
        <p14:creationId xmlns:p14="http://schemas.microsoft.com/office/powerpoint/2010/main" val="1146012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395B14F-82BC-444D-830E-726FDB6FA939}"/>
              </a:ext>
            </a:extLst>
          </p:cNvPr>
          <p:cNvSpPr>
            <a:spLocks noGrp="1"/>
          </p:cNvSpPr>
          <p:nvPr>
            <p:ph type="title"/>
          </p:nvPr>
        </p:nvSpPr>
        <p:spPr>
          <a:xfrm>
            <a:off x="249006" y="139066"/>
            <a:ext cx="5507530" cy="341572"/>
          </a:xfrm>
        </p:spPr>
        <p:txBody>
          <a:bodyPr/>
          <a:lstStyle/>
          <a:p>
            <a:r>
              <a:rPr lang="en-US"/>
              <a:t>T3: Activities they have carried out as part of their work</a:t>
            </a:r>
            <a:endParaRPr lang="en-GB"/>
          </a:p>
        </p:txBody>
      </p:sp>
      <p:sp>
        <p:nvSpPr>
          <p:cNvPr id="5" name="Content Placeholder 5">
            <a:extLst>
              <a:ext uri="{FF2B5EF4-FFF2-40B4-BE49-F238E27FC236}">
                <a16:creationId xmlns:a16="http://schemas.microsoft.com/office/drawing/2014/main" id="{0785C5D3-0279-4915-AA29-17B70C5F4A31}"/>
              </a:ext>
            </a:extLst>
          </p:cNvPr>
          <p:cNvSpPr txBox="1">
            <a:spLocks/>
          </p:cNvSpPr>
          <p:nvPr/>
        </p:nvSpPr>
        <p:spPr>
          <a:xfrm>
            <a:off x="249006" y="1190846"/>
            <a:ext cx="2157309" cy="362178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1"/>
                </a:solidFill>
                <a:highlight>
                  <a:srgbClr val="000000"/>
                </a:highlight>
              </a:rPr>
              <a:t>(Q23)</a:t>
            </a:r>
          </a:p>
          <a:p>
            <a:pPr marL="0" indent="0">
              <a:buNone/>
            </a:pPr>
            <a:r>
              <a:rPr lang="en-US" sz="1600">
                <a:solidFill>
                  <a:schemeClr val="bg1"/>
                </a:solidFill>
              </a:rPr>
              <a:t>Professional services staff were asked, in the last academic year, which of these activities had they carried out as part of their work</a:t>
            </a:r>
          </a:p>
          <a:p>
            <a:r>
              <a:rPr lang="en-US" sz="1600">
                <a:solidFill>
                  <a:schemeClr val="bg1"/>
                </a:solidFill>
                <a:highlight>
                  <a:srgbClr val="000000"/>
                </a:highlight>
              </a:rPr>
              <a:t>[Add any insights from your data here]</a:t>
            </a:r>
          </a:p>
          <a:p>
            <a:pPr marL="0" indent="0">
              <a:buFont typeface="Arial" panose="020B0604020202020204" pitchFamily="34" charset="0"/>
              <a:buNone/>
            </a:pPr>
            <a:endParaRPr lang="en-GB" sz="1600">
              <a:solidFill>
                <a:schemeClr val="bg1"/>
              </a:solidFill>
            </a:endParaRPr>
          </a:p>
        </p:txBody>
      </p:sp>
      <p:graphicFrame>
        <p:nvGraphicFramePr>
          <p:cNvPr id="8" name="Chart 7" descr="Example of bar chart showing responses to question 37.">
            <a:extLst>
              <a:ext uri="{FF2B5EF4-FFF2-40B4-BE49-F238E27FC236}">
                <a16:creationId xmlns:a16="http://schemas.microsoft.com/office/drawing/2014/main" id="{C45D8FF2-A193-4E7F-B0EE-5BA69B29D4B3}"/>
              </a:ext>
            </a:extLst>
          </p:cNvPr>
          <p:cNvGraphicFramePr>
            <a:graphicFrameLocks/>
          </p:cNvGraphicFramePr>
          <p:nvPr>
            <p:extLst>
              <p:ext uri="{D42A27DB-BD31-4B8C-83A1-F6EECF244321}">
                <p14:modId xmlns:p14="http://schemas.microsoft.com/office/powerpoint/2010/main" val="266937805"/>
              </p:ext>
            </p:extLst>
          </p:nvPr>
        </p:nvGraphicFramePr>
        <p:xfrm>
          <a:off x="2341418" y="894079"/>
          <a:ext cx="6347388" cy="3808211"/>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1">
            <a:extLst>
              <a:ext uri="{FF2B5EF4-FFF2-40B4-BE49-F238E27FC236}">
                <a16:creationId xmlns:a16="http://schemas.microsoft.com/office/drawing/2014/main" id="{CDE3D1AA-CDB1-4123-A86F-D7FCED98539B}"/>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705419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B155-7ADE-4F6B-B92B-95484F9529AE}"/>
              </a:ext>
            </a:extLst>
          </p:cNvPr>
          <p:cNvSpPr>
            <a:spLocks noGrp="1"/>
          </p:cNvSpPr>
          <p:nvPr>
            <p:ph type="title"/>
          </p:nvPr>
        </p:nvSpPr>
        <p:spPr/>
        <p:txBody>
          <a:bodyPr/>
          <a:lstStyle/>
          <a:p>
            <a:r>
              <a:rPr lang="en-GB"/>
              <a:t>T3: Digital resources</a:t>
            </a:r>
          </a:p>
        </p:txBody>
      </p:sp>
      <p:sp>
        <p:nvSpPr>
          <p:cNvPr id="6" name="Content Placeholder 5">
            <a:extLst>
              <a:ext uri="{FF2B5EF4-FFF2-40B4-BE49-F238E27FC236}">
                <a16:creationId xmlns:a16="http://schemas.microsoft.com/office/drawing/2014/main" id="{B15ABF82-041C-4C09-A167-5E8AE36090F6}"/>
              </a:ext>
            </a:extLst>
          </p:cNvPr>
          <p:cNvSpPr>
            <a:spLocks noGrp="1"/>
          </p:cNvSpPr>
          <p:nvPr>
            <p:ph idx="1"/>
          </p:nvPr>
        </p:nvSpPr>
        <p:spPr>
          <a:xfrm>
            <a:off x="358774" y="961724"/>
            <a:ext cx="2735299" cy="3013858"/>
          </a:xfrm>
        </p:spPr>
        <p:txBody>
          <a:bodyPr/>
          <a:lstStyle/>
          <a:p>
            <a:pPr marL="0" indent="0">
              <a:buNone/>
            </a:pPr>
            <a:r>
              <a:rPr lang="en-US" sz="1600" b="1">
                <a:highlight>
                  <a:srgbClr val="000000"/>
                </a:highlight>
              </a:rPr>
              <a:t>(Q24)</a:t>
            </a:r>
            <a:r>
              <a:rPr lang="en-US" sz="1600" b="1"/>
              <a:t> </a:t>
            </a:r>
            <a:r>
              <a:rPr lang="en-US" sz="1600"/>
              <a:t>Professional services staff were asked how much they agreed with four statements about our digital resources.</a:t>
            </a:r>
          </a:p>
          <a:p>
            <a:endParaRPr lang="en-US" sz="1600"/>
          </a:p>
          <a:p>
            <a:pPr marL="177800" indent="-177800"/>
            <a:r>
              <a:rPr lang="en-US" sz="1600">
                <a:highlight>
                  <a:srgbClr val="000000"/>
                </a:highlight>
              </a:rPr>
              <a:t>[Add any insights from your data here]</a:t>
            </a:r>
          </a:p>
          <a:p>
            <a:endParaRPr lang="en-GB" sz="1600"/>
          </a:p>
        </p:txBody>
      </p:sp>
      <p:graphicFrame>
        <p:nvGraphicFramePr>
          <p:cNvPr id="5" name="Chart 4" descr="Stacked bar chart for question 38.">
            <a:extLst>
              <a:ext uri="{FF2B5EF4-FFF2-40B4-BE49-F238E27FC236}">
                <a16:creationId xmlns:a16="http://schemas.microsoft.com/office/drawing/2014/main" id="{6D98DAD2-EB51-4749-8473-715FB99300D1}"/>
              </a:ext>
            </a:extLst>
          </p:cNvPr>
          <p:cNvGraphicFramePr>
            <a:graphicFrameLocks/>
          </p:cNvGraphicFramePr>
          <p:nvPr>
            <p:extLst>
              <p:ext uri="{D42A27DB-BD31-4B8C-83A1-F6EECF244321}">
                <p14:modId xmlns:p14="http://schemas.microsoft.com/office/powerpoint/2010/main" val="2891552004"/>
              </p:ext>
            </p:extLst>
          </p:nvPr>
        </p:nvGraphicFramePr>
        <p:xfrm>
          <a:off x="3487002" y="1018066"/>
          <a:ext cx="5555905" cy="3425347"/>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169D27B0-9774-49E2-9758-495A0162D6E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466820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B155-7ADE-4F6B-B92B-95484F9529AE}"/>
              </a:ext>
            </a:extLst>
          </p:cNvPr>
          <p:cNvSpPr>
            <a:spLocks noGrp="1"/>
          </p:cNvSpPr>
          <p:nvPr>
            <p:ph type="title"/>
          </p:nvPr>
        </p:nvSpPr>
        <p:spPr/>
        <p:txBody>
          <a:bodyPr/>
          <a:lstStyle/>
          <a:p>
            <a:r>
              <a:rPr lang="en-GB"/>
              <a:t>T3: Use of digital technologies in their </a:t>
            </a:r>
            <a:br>
              <a:rPr lang="en-GB"/>
            </a:br>
            <a:r>
              <a:rPr lang="en-GB"/>
              <a:t>work</a:t>
            </a:r>
          </a:p>
        </p:txBody>
      </p:sp>
      <p:sp>
        <p:nvSpPr>
          <p:cNvPr id="6" name="Content Placeholder 5">
            <a:extLst>
              <a:ext uri="{FF2B5EF4-FFF2-40B4-BE49-F238E27FC236}">
                <a16:creationId xmlns:a16="http://schemas.microsoft.com/office/drawing/2014/main" id="{B15ABF82-041C-4C09-A167-5E8AE36090F6}"/>
              </a:ext>
            </a:extLst>
          </p:cNvPr>
          <p:cNvSpPr>
            <a:spLocks noGrp="1"/>
          </p:cNvSpPr>
          <p:nvPr>
            <p:ph idx="1"/>
          </p:nvPr>
        </p:nvSpPr>
        <p:spPr>
          <a:xfrm>
            <a:off x="268720" y="1376891"/>
            <a:ext cx="2780210" cy="3013858"/>
          </a:xfrm>
        </p:spPr>
        <p:txBody>
          <a:bodyPr/>
          <a:lstStyle/>
          <a:p>
            <a:pPr marL="0" indent="0">
              <a:buNone/>
            </a:pPr>
            <a:r>
              <a:rPr lang="en-US" sz="1600" b="1">
                <a:highlight>
                  <a:srgbClr val="000000"/>
                </a:highlight>
              </a:rPr>
              <a:t>(Q25).</a:t>
            </a:r>
            <a:r>
              <a:rPr lang="en-US" sz="1600" b="1"/>
              <a:t> </a:t>
            </a:r>
            <a:r>
              <a:rPr lang="en-US" sz="1600"/>
              <a:t>Professional services staff were asked how much they agreed with five statements about the use of digital technologies in their work:</a:t>
            </a:r>
          </a:p>
          <a:p>
            <a:endParaRPr lang="en-US" sz="1600"/>
          </a:p>
          <a:p>
            <a:pPr marL="177800" indent="-177800"/>
            <a:r>
              <a:rPr lang="en-US" sz="1600">
                <a:highlight>
                  <a:srgbClr val="000000"/>
                </a:highlight>
              </a:rPr>
              <a:t>[Add any insights from your data here]</a:t>
            </a:r>
          </a:p>
          <a:p>
            <a:endParaRPr lang="en-GB" sz="1600"/>
          </a:p>
        </p:txBody>
      </p:sp>
      <p:graphicFrame>
        <p:nvGraphicFramePr>
          <p:cNvPr id="5" name="Chart 4" descr="Stacked bar chart for question 39.">
            <a:extLst>
              <a:ext uri="{FF2B5EF4-FFF2-40B4-BE49-F238E27FC236}">
                <a16:creationId xmlns:a16="http://schemas.microsoft.com/office/drawing/2014/main" id="{126C0B86-BFAF-4A2C-AA50-127657EDEB80}"/>
              </a:ext>
            </a:extLst>
          </p:cNvPr>
          <p:cNvGraphicFramePr>
            <a:graphicFrameLocks/>
          </p:cNvGraphicFramePr>
          <p:nvPr>
            <p:extLst>
              <p:ext uri="{D42A27DB-BD31-4B8C-83A1-F6EECF244321}">
                <p14:modId xmlns:p14="http://schemas.microsoft.com/office/powerpoint/2010/main" val="1403918618"/>
              </p:ext>
            </p:extLst>
          </p:nvPr>
        </p:nvGraphicFramePr>
        <p:xfrm>
          <a:off x="3493828" y="905017"/>
          <a:ext cx="5210694" cy="395760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1">
            <a:extLst>
              <a:ext uri="{FF2B5EF4-FFF2-40B4-BE49-F238E27FC236}">
                <a16:creationId xmlns:a16="http://schemas.microsoft.com/office/drawing/2014/main" id="{A9960E74-11C0-4705-B687-291D34B148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21175882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358773" y="339725"/>
            <a:ext cx="8494281" cy="341572"/>
          </a:xfrm>
        </p:spPr>
        <p:txBody>
          <a:bodyPr/>
          <a:lstStyle/>
          <a:p>
            <a:r>
              <a:rPr lang="en-US"/>
              <a:t>T3: Positive aspects of working using digital technologies</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358775" y="1145607"/>
            <a:ext cx="6518276" cy="2088912"/>
          </a:xfrm>
        </p:spPr>
        <p:txBody>
          <a:bodyPr/>
          <a:lstStyle/>
          <a:p>
            <a:pPr marL="0" indent="0">
              <a:buNone/>
            </a:pPr>
            <a:r>
              <a:rPr lang="en-US" sz="1600" b="1">
                <a:highlight>
                  <a:srgbClr val="000000"/>
                </a:highlight>
              </a:rPr>
              <a:t>(Q26)</a:t>
            </a:r>
            <a:r>
              <a:rPr lang="en-US" sz="1600" b="1"/>
              <a:t>. </a:t>
            </a:r>
            <a:r>
              <a:rPr lang="en-US" sz="1600"/>
              <a:t>Professional services staff were asked, what aspect of working using digital technologies, if any, was most positive for them?</a:t>
            </a:r>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000000"/>
                </a:highlight>
              </a:rPr>
              <a:t>XX%</a:t>
            </a:r>
            <a:r>
              <a:rPr lang="en-US" sz="1600"/>
              <a:t> of professional services staff that commented mentioned this..</a:t>
            </a:r>
          </a:p>
          <a:p>
            <a:pPr marL="361950" lvl="1" indent="-271463"/>
            <a:r>
              <a:rPr lang="en-US" sz="1600">
                <a:highlight>
                  <a:srgbClr val="000000"/>
                </a:highlight>
              </a:rPr>
              <a:t>XX%</a:t>
            </a:r>
            <a:r>
              <a:rPr lang="en-US" sz="1600"/>
              <a:t> of professional services staff that commented mentioned this…</a:t>
            </a:r>
          </a:p>
          <a:p>
            <a:pPr marL="0" indent="0">
              <a:buNone/>
            </a:pPr>
            <a:endParaRPr lang="en-US" sz="1600"/>
          </a:p>
        </p:txBody>
      </p:sp>
      <p:pic>
        <p:nvPicPr>
          <p:cNvPr id="5" name="Graphic 4" descr="Thumbs up sign with solid fill">
            <a:extLst>
              <a:ext uri="{FF2B5EF4-FFF2-40B4-BE49-F238E27FC236}">
                <a16:creationId xmlns:a16="http://schemas.microsoft.com/office/drawing/2014/main" id="{44201180-3EEF-46B4-B169-6300CCC33B69}"/>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970468" y="1514847"/>
            <a:ext cx="1622378" cy="1622378"/>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0CF4CBFE-B85C-4A84-BA01-EFE03E486311}"/>
              </a:ext>
            </a:extLst>
          </p:cNvPr>
          <p:cNvSpPr txBox="1"/>
          <p:nvPr/>
        </p:nvSpPr>
        <p:spPr>
          <a:xfrm>
            <a:off x="358774" y="3857362"/>
            <a:ext cx="5986367" cy="1161857"/>
          </a:xfrm>
          <a:prstGeom prst="rect">
            <a:avLst/>
          </a:prstGeom>
          <a:noFill/>
        </p:spPr>
        <p:txBody>
          <a:bodyPr wrap="square" rtlCol="0">
            <a:spAutoFit/>
          </a:bodyPr>
          <a:lstStyle/>
          <a:p>
            <a:r>
              <a:rPr lang="en-US" sz="1400">
                <a:solidFill>
                  <a:schemeClr val="bg1"/>
                </a:solidFill>
                <a:highlight>
                  <a:srgbClr val="000000"/>
                </a:highlight>
              </a:rPr>
              <a:t>[Download your free text data via Jisc online surveys ‘</a:t>
            </a:r>
            <a:r>
              <a:rPr lang="en-US" sz="1400" err="1">
                <a:solidFill>
                  <a:schemeClr val="bg1"/>
                </a:solidFill>
                <a:highlight>
                  <a:srgbClr val="000000"/>
                </a:highlight>
              </a:rPr>
              <a:t>analyse</a:t>
            </a:r>
            <a:r>
              <a:rPr lang="en-US" sz="1400">
                <a:solidFill>
                  <a:schemeClr val="bg1"/>
                </a:solidFill>
                <a:highlight>
                  <a:srgbClr val="000000"/>
                </a:highlight>
              </a:rPr>
              <a:t>’ area, open in Word or Excel, read the feedback and try to group into themes (see accompanying Excel sheet to carry out grouping </a:t>
            </a:r>
            <a:r>
              <a:rPr lang="en-US" sz="1400">
                <a:solidFill>
                  <a:schemeClr val="bg1"/>
                </a:solidFill>
                <a:highlight>
                  <a:srgbClr val="000000"/>
                </a:highlight>
                <a:hlinkClick r:id="rId4">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 Also, the guide to analysing your qualitative data can be found </a:t>
            </a:r>
            <a:r>
              <a:rPr lang="en-US" sz="1400">
                <a:solidFill>
                  <a:schemeClr val="bg1"/>
                </a:solidFill>
                <a:highlight>
                  <a:srgbClr val="000000"/>
                </a:highlight>
                <a:hlinkClick r:id="rId5">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a:t>
            </a:r>
          </a:p>
          <a:p>
            <a:endParaRPr lang="en-GB">
              <a:solidFill>
                <a:schemeClr val="bg1"/>
              </a:solidFill>
            </a:endParaRPr>
          </a:p>
        </p:txBody>
      </p:sp>
    </p:spTree>
    <p:extLst>
      <p:ext uri="{BB962C8B-B14F-4D97-AF65-F5344CB8AC3E}">
        <p14:creationId xmlns:p14="http://schemas.microsoft.com/office/powerpoint/2010/main" val="638538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358773" y="339725"/>
            <a:ext cx="8660536" cy="341572"/>
          </a:xfrm>
        </p:spPr>
        <p:txBody>
          <a:bodyPr/>
          <a:lstStyle/>
          <a:p>
            <a:r>
              <a:rPr lang="en-US"/>
              <a:t>T3: Negative aspects of working using digital technologies</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358774" y="1145607"/>
            <a:ext cx="6838661" cy="2088912"/>
          </a:xfrm>
        </p:spPr>
        <p:txBody>
          <a:bodyPr/>
          <a:lstStyle/>
          <a:p>
            <a:pPr marL="0" indent="0">
              <a:buNone/>
            </a:pPr>
            <a:r>
              <a:rPr lang="en-US" sz="1600" b="1">
                <a:highlight>
                  <a:srgbClr val="000000"/>
                </a:highlight>
              </a:rPr>
              <a:t>(Q27)</a:t>
            </a:r>
            <a:r>
              <a:rPr lang="en-US" sz="1600" b="1"/>
              <a:t>. </a:t>
            </a:r>
            <a:r>
              <a:rPr lang="en-US" sz="1600"/>
              <a:t>Professional services staff were asked, what aspect of working using digital technologies, if any, was most negative for them?</a:t>
            </a:r>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000000"/>
                </a:highlight>
              </a:rPr>
              <a:t>XX%</a:t>
            </a:r>
            <a:r>
              <a:rPr lang="en-US" sz="1600"/>
              <a:t> of professional services staff that commented mentioned this..</a:t>
            </a:r>
          </a:p>
          <a:p>
            <a:pPr marL="361950" lvl="1" indent="-271463"/>
            <a:r>
              <a:rPr lang="en-US" sz="1600">
                <a:highlight>
                  <a:srgbClr val="000000"/>
                </a:highlight>
              </a:rPr>
              <a:t>XX%</a:t>
            </a:r>
            <a:r>
              <a:rPr lang="en-US" sz="1600"/>
              <a:t> of professional services staff that commented mentioned this…</a:t>
            </a:r>
          </a:p>
          <a:p>
            <a:pPr marL="0" indent="0">
              <a:buNone/>
            </a:pPr>
            <a:endParaRPr lang="en-US" sz="1600"/>
          </a:p>
        </p:txBody>
      </p:sp>
      <p:sp>
        <p:nvSpPr>
          <p:cNvPr id="7" name="TextBox 6">
            <a:extLst>
              <a:ext uri="{FF2B5EF4-FFF2-40B4-BE49-F238E27FC236}">
                <a16:creationId xmlns:a16="http://schemas.microsoft.com/office/drawing/2014/main" id="{0CF4CBFE-B85C-4A84-BA01-EFE03E486311}"/>
              </a:ext>
            </a:extLst>
          </p:cNvPr>
          <p:cNvSpPr txBox="1"/>
          <p:nvPr/>
        </p:nvSpPr>
        <p:spPr>
          <a:xfrm>
            <a:off x="358774" y="3857362"/>
            <a:ext cx="5986367" cy="1161857"/>
          </a:xfrm>
          <a:prstGeom prst="rect">
            <a:avLst/>
          </a:prstGeom>
          <a:noFill/>
        </p:spPr>
        <p:txBody>
          <a:bodyPr wrap="square" rtlCol="0">
            <a:spAutoFit/>
          </a:bodyPr>
          <a:lstStyle/>
          <a:p>
            <a:r>
              <a:rPr lang="en-US" sz="1400">
                <a:solidFill>
                  <a:schemeClr val="bg1"/>
                </a:solidFill>
                <a:highlight>
                  <a:srgbClr val="000000"/>
                </a:highlight>
              </a:rPr>
              <a:t>[Download your free text data via Jisc online surveys ‘</a:t>
            </a:r>
            <a:r>
              <a:rPr lang="en-US" sz="1400" err="1">
                <a:solidFill>
                  <a:schemeClr val="bg1"/>
                </a:solidFill>
                <a:highlight>
                  <a:srgbClr val="000000"/>
                </a:highlight>
              </a:rPr>
              <a:t>analyse</a:t>
            </a:r>
            <a:r>
              <a:rPr lang="en-US" sz="1400">
                <a:solidFill>
                  <a:schemeClr val="bg1"/>
                </a:solidFill>
                <a:highlight>
                  <a:srgbClr val="000000"/>
                </a:highlight>
              </a:rPr>
              <a:t>’ area, open in Word or Excel, read the feedback and try to group into themes (see accompanying Excel sheet to carry out grouping </a:t>
            </a:r>
            <a:r>
              <a:rPr lang="en-US" sz="1400">
                <a:solidFill>
                  <a:schemeClr val="bg1"/>
                </a:solidFill>
                <a:highlight>
                  <a:srgbClr val="000000"/>
                </a:highlight>
                <a:hlinkClick r:id="rId2">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 Also, the guide to analysing your qualitative data can be found </a:t>
            </a:r>
            <a:r>
              <a:rPr lang="en-US" sz="1400">
                <a:solidFill>
                  <a:schemeClr val="bg1"/>
                </a:solidFill>
                <a:highlight>
                  <a:srgbClr val="000000"/>
                </a:highlight>
                <a:hlinkClick r:id="rId3">
                  <a:extLst>
                    <a:ext uri="{A12FA001-AC4F-418D-AE19-62706E023703}">
                      <ahyp:hlinkClr xmlns:ahyp="http://schemas.microsoft.com/office/drawing/2018/hyperlinkcolor" val="tx"/>
                    </a:ext>
                  </a:extLst>
                </a:hlinkClick>
              </a:rPr>
              <a:t>here</a:t>
            </a:r>
            <a:r>
              <a:rPr lang="en-US" sz="1400">
                <a:solidFill>
                  <a:schemeClr val="bg1"/>
                </a:solidFill>
                <a:highlight>
                  <a:srgbClr val="000000"/>
                </a:highlight>
              </a:rPr>
              <a:t>.]</a:t>
            </a:r>
          </a:p>
          <a:p>
            <a:endParaRPr lang="en-GB">
              <a:solidFill>
                <a:schemeClr val="bg1"/>
              </a:solidFill>
            </a:endParaRPr>
          </a:p>
        </p:txBody>
      </p:sp>
      <p:pic>
        <p:nvPicPr>
          <p:cNvPr id="1026" name="Picture 2">
            <a:extLst>
              <a:ext uri="{FF2B5EF4-FFF2-40B4-BE49-F238E27FC236}">
                <a16:creationId xmlns:a16="http://schemas.microsoft.com/office/drawing/2014/main" id="{EF60860B-56DD-487D-FBF2-72FE84E42F09}"/>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6707" y="1506992"/>
            <a:ext cx="1821028" cy="1821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037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2314D85-F32A-4DF7-B395-F921DFF2D9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42.">
            <a:extLst>
              <a:ext uri="{FF2B5EF4-FFF2-40B4-BE49-F238E27FC236}">
                <a16:creationId xmlns:a16="http://schemas.microsoft.com/office/drawing/2014/main" id="{EBAA2D4D-2AEE-D842-A9D2-5C5C98C64F3B}"/>
              </a:ext>
            </a:extLst>
          </p:cNvPr>
          <p:cNvGraphicFramePr>
            <a:graphicFrameLocks/>
          </p:cNvGraphicFramePr>
          <p:nvPr>
            <p:extLst>
              <p:ext uri="{D42A27DB-BD31-4B8C-83A1-F6EECF244321}">
                <p14:modId xmlns:p14="http://schemas.microsoft.com/office/powerpoint/2010/main" val="913729876"/>
              </p:ext>
            </p:extLst>
          </p:nvPr>
        </p:nvGraphicFramePr>
        <p:xfrm>
          <a:off x="304879" y="2048541"/>
          <a:ext cx="8165646" cy="282095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1127052"/>
            <a:ext cx="8370555" cy="992371"/>
          </a:xfrm>
        </p:spPr>
        <p:txBody>
          <a:bodyPr/>
          <a:lstStyle/>
          <a:p>
            <a:pPr marL="0" indent="0">
              <a:buNone/>
            </a:pPr>
            <a:r>
              <a:rPr lang="en-US" sz="1600" b="1">
                <a:highlight>
                  <a:srgbClr val="000000"/>
                </a:highlight>
              </a:rPr>
              <a:t>(Q28)</a:t>
            </a:r>
            <a:r>
              <a:rPr lang="en-US" sz="1600" b="1"/>
              <a:t>. </a:t>
            </a:r>
            <a:r>
              <a:rPr lang="en-US" sz="1600"/>
              <a:t>Professional services staff were asked how much they agreed they were given the chance to be involved in decisions about their digital experience</a:t>
            </a:r>
          </a:p>
          <a:p>
            <a:r>
              <a:rPr lang="en-US" sz="1600">
                <a:highlight>
                  <a:srgbClr val="000000"/>
                </a:highlight>
              </a:rPr>
              <a:t>[Add any insights from the data here]</a:t>
            </a:r>
          </a:p>
          <a:p>
            <a:pPr marL="0" indent="0">
              <a:buNone/>
            </a:pPr>
            <a:endParaRPr lang="en-GB" sz="1600"/>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4" y="339725"/>
            <a:ext cx="5702589" cy="341572"/>
          </a:xfrm>
        </p:spPr>
        <p:txBody>
          <a:bodyPr/>
          <a:lstStyle/>
          <a:p>
            <a:r>
              <a:rPr lang="en-US"/>
              <a:t>T3: Chance to be involved in decisions</a:t>
            </a:r>
            <a:endParaRPr lang="en-GB"/>
          </a:p>
        </p:txBody>
      </p:sp>
    </p:spTree>
    <p:extLst>
      <p:ext uri="{BB962C8B-B14F-4D97-AF65-F5344CB8AC3E}">
        <p14:creationId xmlns:p14="http://schemas.microsoft.com/office/powerpoint/2010/main" val="2172756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A2314D85-F32A-4DF7-B395-F921DFF2D99C}"/>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8" name="Chart 7" descr="Example of bar chart showing responses to question 43.">
            <a:extLst>
              <a:ext uri="{FF2B5EF4-FFF2-40B4-BE49-F238E27FC236}">
                <a16:creationId xmlns:a16="http://schemas.microsoft.com/office/drawing/2014/main" id="{EBAA2D4D-2AEE-D842-A9D2-5C5C98C64F3B}"/>
              </a:ext>
            </a:extLst>
          </p:cNvPr>
          <p:cNvGraphicFramePr>
            <a:graphicFrameLocks/>
          </p:cNvGraphicFramePr>
          <p:nvPr>
            <p:extLst>
              <p:ext uri="{D42A27DB-BD31-4B8C-83A1-F6EECF244321}">
                <p14:modId xmlns:p14="http://schemas.microsoft.com/office/powerpoint/2010/main" val="1186670402"/>
              </p:ext>
            </p:extLst>
          </p:nvPr>
        </p:nvGraphicFramePr>
        <p:xfrm>
          <a:off x="304879" y="2048541"/>
          <a:ext cx="8165646" cy="282095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a:extLst>
              <a:ext uri="{FF2B5EF4-FFF2-40B4-BE49-F238E27FC236}">
                <a16:creationId xmlns:a16="http://schemas.microsoft.com/office/drawing/2014/main" id="{8CAAD266-73ED-459D-8F4D-1496E066E0F4}"/>
              </a:ext>
            </a:extLst>
          </p:cNvPr>
          <p:cNvSpPr>
            <a:spLocks noGrp="1"/>
          </p:cNvSpPr>
          <p:nvPr>
            <p:ph idx="1"/>
          </p:nvPr>
        </p:nvSpPr>
        <p:spPr>
          <a:xfrm>
            <a:off x="358775" y="1127052"/>
            <a:ext cx="8370555" cy="992371"/>
          </a:xfrm>
        </p:spPr>
        <p:txBody>
          <a:bodyPr/>
          <a:lstStyle/>
          <a:p>
            <a:pPr marL="0" indent="0">
              <a:buNone/>
            </a:pPr>
            <a:r>
              <a:rPr lang="en-US" sz="1600" b="1">
                <a:highlight>
                  <a:srgbClr val="000000"/>
                </a:highlight>
              </a:rPr>
              <a:t>(Q29)</a:t>
            </a:r>
            <a:r>
              <a:rPr lang="en-US" sz="1600" b="1"/>
              <a:t>. </a:t>
            </a:r>
            <a:r>
              <a:rPr lang="en-US" sz="1600"/>
              <a:t>Professional services staff were asked to provide an </a:t>
            </a:r>
            <a:r>
              <a:rPr lang="en-GB" sz="1600"/>
              <a:t>overall rating of the quality of the digital working experience on their course</a:t>
            </a:r>
            <a:r>
              <a:rPr lang="en-US" sz="1600"/>
              <a:t>. </a:t>
            </a:r>
            <a:r>
              <a:rPr lang="en-US" sz="1600">
                <a:highlight>
                  <a:srgbClr val="000000"/>
                </a:highlight>
              </a:rPr>
              <a:t>XX%</a:t>
            </a:r>
            <a:r>
              <a:rPr lang="en-US" sz="1600"/>
              <a:t> rated us as good or above</a:t>
            </a:r>
          </a:p>
          <a:p>
            <a:r>
              <a:rPr lang="en-US" sz="1600">
                <a:highlight>
                  <a:srgbClr val="000000"/>
                </a:highlight>
              </a:rPr>
              <a:t>[Add any insights from the data here]</a:t>
            </a:r>
          </a:p>
        </p:txBody>
      </p:sp>
      <p:sp>
        <p:nvSpPr>
          <p:cNvPr id="2" name="Title 1">
            <a:extLst>
              <a:ext uri="{FF2B5EF4-FFF2-40B4-BE49-F238E27FC236}">
                <a16:creationId xmlns:a16="http://schemas.microsoft.com/office/drawing/2014/main" id="{BB6B3CAC-4ADF-4073-9832-D9B2BD9C0F29}"/>
              </a:ext>
            </a:extLst>
          </p:cNvPr>
          <p:cNvSpPr>
            <a:spLocks noGrp="1"/>
          </p:cNvSpPr>
          <p:nvPr>
            <p:ph type="title"/>
          </p:nvPr>
        </p:nvSpPr>
        <p:spPr>
          <a:xfrm>
            <a:off x="358775" y="339725"/>
            <a:ext cx="5557530" cy="341572"/>
          </a:xfrm>
        </p:spPr>
        <p:txBody>
          <a:bodyPr/>
          <a:lstStyle/>
          <a:p>
            <a:r>
              <a:rPr lang="en-US"/>
              <a:t>T3: Overall quality of digital working experience</a:t>
            </a:r>
            <a:endParaRPr lang="en-GB"/>
          </a:p>
        </p:txBody>
      </p:sp>
    </p:spTree>
    <p:extLst>
      <p:ext uri="{BB962C8B-B14F-4D97-AF65-F5344CB8AC3E}">
        <p14:creationId xmlns:p14="http://schemas.microsoft.com/office/powerpoint/2010/main" val="27050944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CF34F0-2766-485F-8F82-299ABE904D91}"/>
              </a:ext>
            </a:extLst>
          </p:cNvPr>
          <p:cNvSpPr>
            <a:spLocks noGrp="1"/>
          </p:cNvSpPr>
          <p:nvPr>
            <p:ph type="title"/>
          </p:nvPr>
        </p:nvSpPr>
        <p:spPr/>
        <p:txBody>
          <a:bodyPr/>
          <a:lstStyle/>
          <a:p>
            <a:r>
              <a:rPr lang="en-US"/>
              <a:t>Theme four (T4)</a:t>
            </a:r>
            <a:endParaRPr lang="en-GB"/>
          </a:p>
        </p:txBody>
      </p:sp>
      <p:sp>
        <p:nvSpPr>
          <p:cNvPr id="8" name="Text Placeholder 7">
            <a:extLst>
              <a:ext uri="{FF2B5EF4-FFF2-40B4-BE49-F238E27FC236}">
                <a16:creationId xmlns:a16="http://schemas.microsoft.com/office/drawing/2014/main" id="{BB7DAE03-C378-4F59-9AAD-5FF75BB2F6A6}"/>
              </a:ext>
            </a:extLst>
          </p:cNvPr>
          <p:cNvSpPr>
            <a:spLocks noGrp="1"/>
          </p:cNvSpPr>
          <p:nvPr>
            <p:ph type="body" idx="13"/>
          </p:nvPr>
        </p:nvSpPr>
        <p:spPr/>
        <p:txBody>
          <a:bodyPr/>
          <a:lstStyle/>
          <a:p>
            <a:r>
              <a:rPr lang="en-GB"/>
              <a:t>Your digital skills</a:t>
            </a:r>
          </a:p>
        </p:txBody>
      </p:sp>
    </p:spTree>
    <p:extLst>
      <p:ext uri="{BB962C8B-B14F-4D97-AF65-F5344CB8AC3E}">
        <p14:creationId xmlns:p14="http://schemas.microsoft.com/office/powerpoint/2010/main" val="138786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8FF8-82B3-4A16-9AEF-D867B280CA99}"/>
              </a:ext>
            </a:extLst>
          </p:cNvPr>
          <p:cNvSpPr>
            <a:spLocks noGrp="1"/>
          </p:cNvSpPr>
          <p:nvPr>
            <p:ph type="title"/>
          </p:nvPr>
        </p:nvSpPr>
        <p:spPr/>
        <p:txBody>
          <a:bodyPr/>
          <a:lstStyle/>
          <a:p>
            <a:r>
              <a:rPr lang="en-US"/>
              <a:t>T4: Which skills had we provided </a:t>
            </a:r>
            <a:br>
              <a:rPr lang="en-US"/>
            </a:br>
            <a:r>
              <a:rPr lang="en-US"/>
              <a:t>support or training for? </a:t>
            </a:r>
            <a:endParaRPr lang="en-GB"/>
          </a:p>
        </p:txBody>
      </p:sp>
      <p:sp>
        <p:nvSpPr>
          <p:cNvPr id="3" name="Content Placeholder 2">
            <a:extLst>
              <a:ext uri="{FF2B5EF4-FFF2-40B4-BE49-F238E27FC236}">
                <a16:creationId xmlns:a16="http://schemas.microsoft.com/office/drawing/2014/main" id="{915ECFB5-1975-4409-AA9D-58AFCA1A031C}"/>
              </a:ext>
            </a:extLst>
          </p:cNvPr>
          <p:cNvSpPr>
            <a:spLocks noGrp="1"/>
          </p:cNvSpPr>
          <p:nvPr>
            <p:ph idx="1"/>
          </p:nvPr>
        </p:nvSpPr>
        <p:spPr>
          <a:xfrm>
            <a:off x="358775" y="1388304"/>
            <a:ext cx="2058844" cy="3013858"/>
          </a:xfrm>
        </p:spPr>
        <p:txBody>
          <a:bodyPr/>
          <a:lstStyle/>
          <a:p>
            <a:pPr marL="0" indent="0">
              <a:buNone/>
            </a:pPr>
            <a:r>
              <a:rPr lang="en-US" sz="1600" b="1">
                <a:highlight>
                  <a:srgbClr val="8E1558"/>
                </a:highlight>
              </a:rPr>
              <a:t>(Q30</a:t>
            </a:r>
            <a:r>
              <a:rPr lang="en-US" sz="1600" b="1">
                <a:solidFill>
                  <a:schemeClr val="bg1"/>
                </a:solidFill>
                <a:highlight>
                  <a:srgbClr val="8E1558"/>
                </a:highlight>
              </a:rPr>
              <a:t>)</a:t>
            </a:r>
            <a:r>
              <a:rPr lang="en-US" sz="1600" b="1">
                <a:solidFill>
                  <a:schemeClr val="bg1"/>
                </a:solidFill>
              </a:rPr>
              <a:t>.</a:t>
            </a:r>
          </a:p>
          <a:p>
            <a:r>
              <a:rPr lang="en-US" sz="1600">
                <a:solidFill>
                  <a:schemeClr val="bg1"/>
                </a:solidFill>
                <a:highlight>
                  <a:srgbClr val="8E1558"/>
                </a:highlight>
              </a:rPr>
              <a:t>[Add any insights from the data here]</a:t>
            </a:r>
          </a:p>
          <a:p>
            <a:pPr marL="0" indent="0">
              <a:buNone/>
            </a:pPr>
            <a:endParaRPr lang="en-US" sz="1600" b="1">
              <a:highlight>
                <a:srgbClr val="FF0000"/>
              </a:highlight>
            </a:endParaRPr>
          </a:p>
          <a:p>
            <a:endParaRPr lang="en-US" sz="1600">
              <a:highlight>
                <a:srgbClr val="FF0000"/>
              </a:highlight>
            </a:endParaRPr>
          </a:p>
        </p:txBody>
      </p:sp>
      <p:graphicFrame>
        <p:nvGraphicFramePr>
          <p:cNvPr id="6" name="Chart 5" descr="Example of bar chart showing responses to question 44.">
            <a:extLst>
              <a:ext uri="{FF2B5EF4-FFF2-40B4-BE49-F238E27FC236}">
                <a16:creationId xmlns:a16="http://schemas.microsoft.com/office/drawing/2014/main" id="{99839591-C999-4DE0-B473-B9D2945BDF5A}"/>
              </a:ext>
            </a:extLst>
          </p:cNvPr>
          <p:cNvGraphicFramePr>
            <a:graphicFrameLocks/>
          </p:cNvGraphicFramePr>
          <p:nvPr>
            <p:extLst>
              <p:ext uri="{D42A27DB-BD31-4B8C-83A1-F6EECF244321}">
                <p14:modId xmlns:p14="http://schemas.microsoft.com/office/powerpoint/2010/main" val="3923712344"/>
              </p:ext>
            </p:extLst>
          </p:nvPr>
        </p:nvGraphicFramePr>
        <p:xfrm>
          <a:off x="2673927" y="1156602"/>
          <a:ext cx="6358850" cy="355976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A39D4DE0-9B49-4538-B52C-A1E3B161D9FF}"/>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3790277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2574C1-3A60-412D-999C-38787F585C59}"/>
              </a:ext>
            </a:extLst>
          </p:cNvPr>
          <p:cNvSpPr>
            <a:spLocks noGrp="1"/>
          </p:cNvSpPr>
          <p:nvPr>
            <p:ph type="title"/>
          </p:nvPr>
        </p:nvSpPr>
        <p:spPr>
          <a:xfrm>
            <a:off x="358774" y="339725"/>
            <a:ext cx="8354573" cy="341572"/>
          </a:xfrm>
        </p:spPr>
        <p:txBody>
          <a:bodyPr/>
          <a:lstStyle/>
          <a:p>
            <a:r>
              <a:rPr lang="en-US"/>
              <a:t>What is the professional services staff digital experience insights survey?</a:t>
            </a:r>
            <a:endParaRPr lang="en-GB"/>
          </a:p>
        </p:txBody>
      </p:sp>
      <p:sp>
        <p:nvSpPr>
          <p:cNvPr id="8" name="Content Placeholder 7">
            <a:extLst>
              <a:ext uri="{FF2B5EF4-FFF2-40B4-BE49-F238E27FC236}">
                <a16:creationId xmlns:a16="http://schemas.microsoft.com/office/drawing/2014/main" id="{5DFD0766-8F2F-41D4-933F-0A19FCECF430}"/>
              </a:ext>
            </a:extLst>
          </p:cNvPr>
          <p:cNvSpPr>
            <a:spLocks noGrp="1"/>
          </p:cNvSpPr>
          <p:nvPr>
            <p:ph idx="1"/>
          </p:nvPr>
        </p:nvSpPr>
        <p:spPr>
          <a:xfrm>
            <a:off x="560843" y="1266598"/>
            <a:ext cx="4564049" cy="3013858"/>
          </a:xfrm>
        </p:spPr>
        <p:txBody>
          <a:bodyPr lIns="0" tIns="0" rIns="0" bIns="0" anchor="t"/>
          <a:lstStyle/>
          <a:p>
            <a:pPr marL="177800" indent="-177800"/>
            <a:r>
              <a:rPr lang="en-US" sz="1600">
                <a:ea typeface="Roboto Light"/>
              </a:rPr>
              <a:t>Asks professional services staff across further education (FE) and higher education (HE) about their experiences of using technology at their college or university </a:t>
            </a:r>
          </a:p>
          <a:p>
            <a:pPr marL="177800" indent="-177800"/>
            <a:r>
              <a:rPr lang="en-US" sz="1600">
                <a:ea typeface="Roboto Light"/>
              </a:rPr>
              <a:t>Designed, delivered and managed by Jisc </a:t>
            </a:r>
            <a:endParaRPr lang="en-US" sz="1600">
              <a:cs typeface="Arial" panose="020B0604020202020204"/>
            </a:endParaRPr>
          </a:p>
          <a:p>
            <a:pPr marL="177800" indent="-177800"/>
            <a:r>
              <a:rPr lang="en-US" sz="1600">
                <a:ea typeface="Roboto Light"/>
              </a:rPr>
              <a:t>Same survey for FE and HE</a:t>
            </a:r>
            <a:endParaRPr lang="en-US" sz="1600">
              <a:ea typeface="Roboto Light"/>
              <a:cs typeface="Arial" panose="020B0604020202020204"/>
            </a:endParaRPr>
          </a:p>
          <a:p>
            <a:pPr marL="177800" indent="-177800"/>
            <a:r>
              <a:rPr lang="en-US" sz="1600">
                <a:ea typeface="Roboto Light"/>
              </a:rPr>
              <a:t>For 2022/23 there were nearly 5,000 responses from UK FE and HE professional services staff</a:t>
            </a:r>
            <a:endParaRPr lang="en-US" sz="1600">
              <a:ea typeface="Roboto Light"/>
              <a:cs typeface="Arial"/>
            </a:endParaRPr>
          </a:p>
          <a:p>
            <a:pPr marL="177800" indent="-177800"/>
            <a:r>
              <a:rPr lang="en-US" sz="1600">
                <a:ea typeface="Roboto Light"/>
              </a:rPr>
              <a:t>This presentation summarises some key findings from data collected from our professional services staff </a:t>
            </a:r>
            <a:endParaRPr lang="en-US" sz="1600">
              <a:ea typeface="Roboto Light"/>
              <a:cs typeface="Arial" panose="020B0604020202020204"/>
            </a:endParaRPr>
          </a:p>
          <a:p>
            <a:pPr marL="90170" indent="-90170"/>
            <a:endParaRPr lang="en-GB" sz="1600">
              <a:cs typeface="Arial" panose="020B0604020202020204"/>
            </a:endParaRPr>
          </a:p>
        </p:txBody>
      </p:sp>
      <p:pic>
        <p:nvPicPr>
          <p:cNvPr id="4" name="Picture 3" descr="A model representing the digital experience insights surveys for students, teaching staff and professional services staff.">
            <a:extLst>
              <a:ext uri="{FF2B5EF4-FFF2-40B4-BE49-F238E27FC236}">
                <a16:creationId xmlns:a16="http://schemas.microsoft.com/office/drawing/2014/main" id="{04C46383-4EE5-180A-8F74-3E42F9E9EC49}"/>
              </a:ext>
            </a:extLst>
          </p:cNvPr>
          <p:cNvPicPr>
            <a:picLocks noChangeAspect="1"/>
          </p:cNvPicPr>
          <p:nvPr/>
        </p:nvPicPr>
        <p:blipFill>
          <a:blip r:embed="rId2"/>
          <a:stretch>
            <a:fillRect/>
          </a:stretch>
        </p:blipFill>
        <p:spPr>
          <a:xfrm>
            <a:off x="4673602" y="985229"/>
            <a:ext cx="4603530" cy="3576915"/>
          </a:xfrm>
          <a:prstGeom prst="rect">
            <a:avLst/>
          </a:prstGeom>
        </p:spPr>
      </p:pic>
    </p:spTree>
    <p:extLst>
      <p:ext uri="{BB962C8B-B14F-4D97-AF65-F5344CB8AC3E}">
        <p14:creationId xmlns:p14="http://schemas.microsoft.com/office/powerpoint/2010/main" val="41080878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8ECCF-2067-4F7E-86AA-08D7EF877EA4}"/>
              </a:ext>
            </a:extLst>
          </p:cNvPr>
          <p:cNvSpPr>
            <a:spLocks noGrp="1"/>
          </p:cNvSpPr>
          <p:nvPr>
            <p:ph type="title"/>
          </p:nvPr>
        </p:nvSpPr>
        <p:spPr>
          <a:xfrm>
            <a:off x="358774" y="339725"/>
            <a:ext cx="5496221" cy="829856"/>
          </a:xfrm>
        </p:spPr>
        <p:txBody>
          <a:bodyPr lIns="0" tIns="0" rIns="0" bIns="0" anchor="t"/>
          <a:lstStyle/>
          <a:p>
            <a:r>
              <a:rPr lang="en-US">
                <a:ea typeface="Roboto Black"/>
              </a:rPr>
              <a:t>T4: Support and guidance for digital skills development</a:t>
            </a:r>
            <a:endParaRPr lang="en-GB">
              <a:ea typeface="Roboto Black"/>
            </a:endParaRPr>
          </a:p>
        </p:txBody>
      </p:sp>
      <p:sp>
        <p:nvSpPr>
          <p:cNvPr id="7" name="Content Placeholder 5">
            <a:extLst>
              <a:ext uri="{FF2B5EF4-FFF2-40B4-BE49-F238E27FC236}">
                <a16:creationId xmlns:a16="http://schemas.microsoft.com/office/drawing/2014/main" id="{899AB4B5-8535-4684-82E0-4FEDCE984E8B}"/>
              </a:ext>
            </a:extLst>
          </p:cNvPr>
          <p:cNvSpPr txBox="1">
            <a:spLocks/>
          </p:cNvSpPr>
          <p:nvPr/>
        </p:nvSpPr>
        <p:spPr>
          <a:xfrm>
            <a:off x="358774" y="1325069"/>
            <a:ext cx="2621101" cy="301385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b="1">
                <a:solidFill>
                  <a:schemeClr val="bg1"/>
                </a:solidFill>
                <a:highlight>
                  <a:srgbClr val="8E1558"/>
                </a:highlight>
              </a:rPr>
              <a:t>(Q31)</a:t>
            </a:r>
            <a:r>
              <a:rPr lang="en-US" sz="1600" b="1">
                <a:solidFill>
                  <a:schemeClr val="bg1"/>
                </a:solidFill>
              </a:rPr>
              <a:t>. </a:t>
            </a:r>
            <a:r>
              <a:rPr lang="en-US" sz="1600">
                <a:solidFill>
                  <a:schemeClr val="bg1"/>
                </a:solidFill>
              </a:rPr>
              <a:t>Professional services staff were asked five questions about the support and guidance they receive for digital skills development. </a:t>
            </a:r>
          </a:p>
          <a:p>
            <a:r>
              <a:rPr lang="en-US" sz="1600">
                <a:solidFill>
                  <a:schemeClr val="bg1"/>
                </a:solidFill>
                <a:highlight>
                  <a:srgbClr val="8E1558"/>
                </a:highlight>
              </a:rPr>
              <a:t>[Add any insights from the data here]</a:t>
            </a:r>
          </a:p>
          <a:p>
            <a:pPr marL="0" indent="0">
              <a:buFont typeface="Arial" panose="020B0604020202020204" pitchFamily="34" charset="0"/>
              <a:buNone/>
            </a:pPr>
            <a:endParaRPr lang="en-GB" sz="1600"/>
          </a:p>
        </p:txBody>
      </p:sp>
      <p:graphicFrame>
        <p:nvGraphicFramePr>
          <p:cNvPr id="8" name="Chart 7" descr="Stacked bar chart for question 45.">
            <a:extLst>
              <a:ext uri="{FF2B5EF4-FFF2-40B4-BE49-F238E27FC236}">
                <a16:creationId xmlns:a16="http://schemas.microsoft.com/office/drawing/2014/main" id="{4D6BB6FB-B5A7-4591-8539-08CC40492F69}"/>
              </a:ext>
            </a:extLst>
          </p:cNvPr>
          <p:cNvGraphicFramePr>
            <a:graphicFrameLocks/>
          </p:cNvGraphicFramePr>
          <p:nvPr>
            <p:extLst>
              <p:ext uri="{D42A27DB-BD31-4B8C-83A1-F6EECF244321}">
                <p14:modId xmlns:p14="http://schemas.microsoft.com/office/powerpoint/2010/main" val="3381043638"/>
              </p:ext>
            </p:extLst>
          </p:nvPr>
        </p:nvGraphicFramePr>
        <p:xfrm>
          <a:off x="3118514" y="1169581"/>
          <a:ext cx="5916304" cy="3671919"/>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CA515F69-3499-42E8-827A-83156E8097B0}"/>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841201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48FF8-82B3-4A16-9AEF-D867B280CA99}"/>
              </a:ext>
            </a:extLst>
          </p:cNvPr>
          <p:cNvSpPr>
            <a:spLocks noGrp="1"/>
          </p:cNvSpPr>
          <p:nvPr>
            <p:ph type="title"/>
          </p:nvPr>
        </p:nvSpPr>
        <p:spPr>
          <a:xfrm>
            <a:off x="358775" y="405868"/>
            <a:ext cx="5945773" cy="341572"/>
          </a:xfrm>
        </p:spPr>
        <p:txBody>
          <a:bodyPr/>
          <a:lstStyle/>
          <a:p>
            <a:r>
              <a:rPr lang="en-US"/>
              <a:t>T4: Who/where did professional services staff go for help with digital skills? </a:t>
            </a:r>
            <a:endParaRPr lang="en-GB"/>
          </a:p>
        </p:txBody>
      </p:sp>
      <p:sp>
        <p:nvSpPr>
          <p:cNvPr id="3" name="Content Placeholder 2">
            <a:extLst>
              <a:ext uri="{FF2B5EF4-FFF2-40B4-BE49-F238E27FC236}">
                <a16:creationId xmlns:a16="http://schemas.microsoft.com/office/drawing/2014/main" id="{915ECFB5-1975-4409-AA9D-58AFCA1A031C}"/>
              </a:ext>
            </a:extLst>
          </p:cNvPr>
          <p:cNvSpPr>
            <a:spLocks noGrp="1"/>
          </p:cNvSpPr>
          <p:nvPr>
            <p:ph idx="1"/>
          </p:nvPr>
        </p:nvSpPr>
        <p:spPr>
          <a:xfrm>
            <a:off x="358775" y="1429556"/>
            <a:ext cx="1982643" cy="3013858"/>
          </a:xfrm>
        </p:spPr>
        <p:txBody>
          <a:bodyPr/>
          <a:lstStyle/>
          <a:p>
            <a:pPr marL="0" indent="0">
              <a:buNone/>
            </a:pPr>
            <a:r>
              <a:rPr lang="en-US" sz="1600" b="1">
                <a:highlight>
                  <a:srgbClr val="8E1558"/>
                </a:highlight>
              </a:rPr>
              <a:t>(Q32</a:t>
            </a:r>
            <a:r>
              <a:rPr lang="en-US" sz="1600" b="1">
                <a:solidFill>
                  <a:schemeClr val="bg1"/>
                </a:solidFill>
                <a:highlight>
                  <a:srgbClr val="8E1558"/>
                </a:highlight>
              </a:rPr>
              <a:t>)</a:t>
            </a:r>
            <a:r>
              <a:rPr lang="en-US" sz="1600" b="1">
                <a:solidFill>
                  <a:schemeClr val="bg1"/>
                </a:solidFill>
              </a:rPr>
              <a:t>.</a:t>
            </a:r>
            <a:endParaRPr lang="en-US" sz="1600" b="1"/>
          </a:p>
          <a:p>
            <a:r>
              <a:rPr lang="en-US" sz="1600">
                <a:solidFill>
                  <a:schemeClr val="bg1"/>
                </a:solidFill>
                <a:highlight>
                  <a:srgbClr val="8E1558"/>
                </a:highlight>
              </a:rPr>
              <a:t>[Add any insights from the data here]</a:t>
            </a:r>
          </a:p>
        </p:txBody>
      </p:sp>
      <p:graphicFrame>
        <p:nvGraphicFramePr>
          <p:cNvPr id="7" name="Chart 6" descr="Example of bar chart showing responses to question 46.">
            <a:extLst>
              <a:ext uri="{FF2B5EF4-FFF2-40B4-BE49-F238E27FC236}">
                <a16:creationId xmlns:a16="http://schemas.microsoft.com/office/drawing/2014/main" id="{60CE67CB-5CC8-4A69-832D-4DB31724BD65}"/>
              </a:ext>
            </a:extLst>
          </p:cNvPr>
          <p:cNvGraphicFramePr>
            <a:graphicFrameLocks/>
          </p:cNvGraphicFramePr>
          <p:nvPr>
            <p:extLst>
              <p:ext uri="{D42A27DB-BD31-4B8C-83A1-F6EECF244321}">
                <p14:modId xmlns:p14="http://schemas.microsoft.com/office/powerpoint/2010/main" val="3432147482"/>
              </p:ext>
            </p:extLst>
          </p:nvPr>
        </p:nvGraphicFramePr>
        <p:xfrm>
          <a:off x="1953491" y="1135337"/>
          <a:ext cx="7037270" cy="360229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1">
            <a:extLst>
              <a:ext uri="{FF2B5EF4-FFF2-40B4-BE49-F238E27FC236}">
                <a16:creationId xmlns:a16="http://schemas.microsoft.com/office/drawing/2014/main" id="{215A711B-0BC2-44B1-97F5-57CE1C546AE8}"/>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31738890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D224C"/>
        </a:solidFill>
        <a:effectLst/>
      </p:bgPr>
    </p:bg>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59978FEB-9F78-40CA-8E4D-E2298604E553}"/>
              </a:ext>
            </a:extLst>
          </p:cNvPr>
          <p:cNvSpPr txBox="1"/>
          <p:nvPr/>
        </p:nvSpPr>
        <p:spPr>
          <a:xfrm flipH="1">
            <a:off x="6131444"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graphicFrame>
        <p:nvGraphicFramePr>
          <p:cNvPr id="6" name="Chart 5" descr="Example of bar chart showing responses to question 48.">
            <a:extLst>
              <a:ext uri="{FF2B5EF4-FFF2-40B4-BE49-F238E27FC236}">
                <a16:creationId xmlns:a16="http://schemas.microsoft.com/office/drawing/2014/main" id="{1519B035-DB5C-45E7-89A6-426F843BF0BF}"/>
              </a:ext>
            </a:extLst>
          </p:cNvPr>
          <p:cNvGraphicFramePr>
            <a:graphicFrameLocks/>
          </p:cNvGraphicFramePr>
          <p:nvPr>
            <p:extLst>
              <p:ext uri="{D42A27DB-BD31-4B8C-83A1-F6EECF244321}">
                <p14:modId xmlns:p14="http://schemas.microsoft.com/office/powerpoint/2010/main" val="3405810215"/>
              </p:ext>
            </p:extLst>
          </p:nvPr>
        </p:nvGraphicFramePr>
        <p:xfrm>
          <a:off x="300252" y="2277474"/>
          <a:ext cx="8115094" cy="2757234"/>
        </p:xfrm>
        <a:graphic>
          <a:graphicData uri="http://schemas.openxmlformats.org/drawingml/2006/chart">
            <c:chart xmlns:c="http://schemas.openxmlformats.org/drawingml/2006/chart" xmlns:r="http://schemas.openxmlformats.org/officeDocument/2006/relationships" r:id="rId2"/>
          </a:graphicData>
        </a:graphic>
      </p:graphicFrame>
      <p:sp>
        <p:nvSpPr>
          <p:cNvPr id="3" name="Content Placeholder 2">
            <a:extLst>
              <a:ext uri="{FF2B5EF4-FFF2-40B4-BE49-F238E27FC236}">
                <a16:creationId xmlns:a16="http://schemas.microsoft.com/office/drawing/2014/main" id="{915ECFB5-1975-4409-AA9D-58AFCA1A031C}"/>
              </a:ext>
            </a:extLst>
          </p:cNvPr>
          <p:cNvSpPr>
            <a:spLocks noGrp="1"/>
          </p:cNvSpPr>
          <p:nvPr>
            <p:ph idx="1"/>
          </p:nvPr>
        </p:nvSpPr>
        <p:spPr>
          <a:xfrm>
            <a:off x="358774" y="1292620"/>
            <a:ext cx="8484974" cy="1067984"/>
          </a:xfrm>
        </p:spPr>
        <p:txBody>
          <a:bodyPr lIns="0" tIns="0" rIns="0" bIns="0" anchor="t"/>
          <a:lstStyle/>
          <a:p>
            <a:pPr marL="0" indent="0">
              <a:buNone/>
            </a:pPr>
            <a:r>
              <a:rPr lang="en-US" sz="1600" b="1">
                <a:highlight>
                  <a:srgbClr val="8E1558"/>
                </a:highlight>
                <a:ea typeface="Roboto Light"/>
              </a:rPr>
              <a:t>(Q34)</a:t>
            </a:r>
            <a:r>
              <a:rPr lang="en-US" sz="1600" b="1">
                <a:ea typeface="Roboto Light"/>
              </a:rPr>
              <a:t>. </a:t>
            </a:r>
            <a:r>
              <a:rPr lang="en-US" sz="1600">
                <a:ea typeface="Roboto Light"/>
              </a:rPr>
              <a:t>Professional services staff were asked to provide a rating for how well they feel we supported them to work effectively using technology: </a:t>
            </a:r>
            <a:r>
              <a:rPr lang="en-US" sz="1600">
                <a:highlight>
                  <a:srgbClr val="8E1558"/>
                </a:highlight>
                <a:ea typeface="Roboto Light"/>
              </a:rPr>
              <a:t>XX%</a:t>
            </a:r>
            <a:r>
              <a:rPr lang="en-US" sz="1600">
                <a:ea typeface="Roboto Light"/>
              </a:rPr>
              <a:t> rated us as good or above.</a:t>
            </a:r>
            <a:endParaRPr lang="en-US">
              <a:ea typeface="Roboto Light"/>
            </a:endParaRPr>
          </a:p>
          <a:p>
            <a:pPr marL="90170" indent="-90170"/>
            <a:r>
              <a:rPr lang="en-US" sz="1600">
                <a:highlight>
                  <a:srgbClr val="8E1558"/>
                </a:highlight>
                <a:ea typeface="Roboto Light"/>
              </a:rPr>
              <a:t>Add any comments based on findings from your data</a:t>
            </a:r>
            <a:endParaRPr lang="en-US" sz="1600">
              <a:highlight>
                <a:srgbClr val="8E1558"/>
              </a:highlight>
              <a:ea typeface="Roboto Light"/>
              <a:cs typeface="Arial"/>
            </a:endParaRPr>
          </a:p>
        </p:txBody>
      </p:sp>
      <p:sp>
        <p:nvSpPr>
          <p:cNvPr id="2" name="Title 1">
            <a:extLst>
              <a:ext uri="{FF2B5EF4-FFF2-40B4-BE49-F238E27FC236}">
                <a16:creationId xmlns:a16="http://schemas.microsoft.com/office/drawing/2014/main" id="{A3948FF8-82B3-4A16-9AEF-D867B280CA99}"/>
              </a:ext>
            </a:extLst>
          </p:cNvPr>
          <p:cNvSpPr>
            <a:spLocks noGrp="1"/>
          </p:cNvSpPr>
          <p:nvPr>
            <p:ph type="title"/>
          </p:nvPr>
        </p:nvSpPr>
        <p:spPr>
          <a:xfrm>
            <a:off x="358774" y="85809"/>
            <a:ext cx="5917335" cy="341572"/>
          </a:xfrm>
        </p:spPr>
        <p:txBody>
          <a:bodyPr/>
          <a:lstStyle/>
          <a:p>
            <a:r>
              <a:rPr lang="en-US"/>
              <a:t>T4: Support to help professional services staff work effectively using technology</a:t>
            </a:r>
            <a:endParaRPr lang="en-GB"/>
          </a:p>
        </p:txBody>
      </p:sp>
    </p:spTree>
    <p:extLst>
      <p:ext uri="{BB962C8B-B14F-4D97-AF65-F5344CB8AC3E}">
        <p14:creationId xmlns:p14="http://schemas.microsoft.com/office/powerpoint/2010/main" val="33964978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12A45-C55B-43D4-8D52-AA39DEFB1B11}"/>
              </a:ext>
            </a:extLst>
          </p:cNvPr>
          <p:cNvSpPr>
            <a:spLocks noGrp="1"/>
          </p:cNvSpPr>
          <p:nvPr>
            <p:ph type="title"/>
          </p:nvPr>
        </p:nvSpPr>
        <p:spPr>
          <a:xfrm>
            <a:off x="358774" y="339725"/>
            <a:ext cx="6873924" cy="341572"/>
          </a:xfrm>
        </p:spPr>
        <p:txBody>
          <a:bodyPr/>
          <a:lstStyle/>
          <a:p>
            <a:r>
              <a:rPr lang="en-US"/>
              <a:t>T4: Help to use digital technologies effectively</a:t>
            </a:r>
            <a:endParaRPr lang="en-GB"/>
          </a:p>
        </p:txBody>
      </p:sp>
      <p:sp>
        <p:nvSpPr>
          <p:cNvPr id="6" name="Content Placeholder 5">
            <a:extLst>
              <a:ext uri="{FF2B5EF4-FFF2-40B4-BE49-F238E27FC236}">
                <a16:creationId xmlns:a16="http://schemas.microsoft.com/office/drawing/2014/main" id="{1002BF96-E4DE-4654-89A9-B21446AEF3D6}"/>
              </a:ext>
            </a:extLst>
          </p:cNvPr>
          <p:cNvSpPr>
            <a:spLocks noGrp="1"/>
          </p:cNvSpPr>
          <p:nvPr>
            <p:ph idx="1"/>
          </p:nvPr>
        </p:nvSpPr>
        <p:spPr>
          <a:xfrm>
            <a:off x="358774" y="1064821"/>
            <a:ext cx="6651625" cy="3013858"/>
          </a:xfrm>
        </p:spPr>
        <p:txBody>
          <a:bodyPr/>
          <a:lstStyle/>
          <a:p>
            <a:pPr marL="0" indent="0">
              <a:buNone/>
            </a:pPr>
            <a:r>
              <a:rPr lang="en-US" sz="1600" b="1">
                <a:solidFill>
                  <a:schemeClr val="bg1"/>
                </a:solidFill>
                <a:highlight>
                  <a:srgbClr val="8E1558"/>
                </a:highlight>
              </a:rPr>
              <a:t>(Q35)</a:t>
            </a:r>
            <a:r>
              <a:rPr lang="en-US" sz="1600" b="1"/>
              <a:t>. </a:t>
            </a:r>
            <a:r>
              <a:rPr lang="en-US" sz="1600"/>
              <a:t>To help you to use digital technologies effectively, what one thing should we do?</a:t>
            </a:r>
          </a:p>
          <a:p>
            <a:pPr marL="0" indent="0">
              <a:buNone/>
            </a:pPr>
            <a:r>
              <a:rPr lang="en-US" sz="1600"/>
              <a:t>This was a free text question, which we </a:t>
            </a:r>
            <a:r>
              <a:rPr lang="en-US" sz="1600" err="1"/>
              <a:t>analysed</a:t>
            </a:r>
            <a:r>
              <a:rPr lang="en-US" sz="1600"/>
              <a:t> for themes</a:t>
            </a:r>
          </a:p>
          <a:p>
            <a:pPr marL="0" indent="0">
              <a:buNone/>
            </a:pPr>
            <a:r>
              <a:rPr lang="en-US" sz="1600"/>
              <a:t>Common themes included: </a:t>
            </a:r>
          </a:p>
          <a:p>
            <a:pPr marL="361950" lvl="1" indent="-271463"/>
            <a:r>
              <a:rPr lang="en-US" sz="1600">
                <a:highlight>
                  <a:srgbClr val="8E1558"/>
                </a:highlight>
              </a:rPr>
              <a:t>XX% of professional services staff that commented mentioned this...</a:t>
            </a:r>
          </a:p>
          <a:p>
            <a:pPr marL="361950" lvl="1" indent="-271463"/>
            <a:r>
              <a:rPr lang="en-US" sz="1600">
                <a:highlight>
                  <a:srgbClr val="8E1558"/>
                </a:highlight>
              </a:rPr>
              <a:t>XX% of professional services staff that commented mentioned this…</a:t>
            </a:r>
          </a:p>
          <a:p>
            <a:pPr marL="0" indent="0">
              <a:buNone/>
            </a:pPr>
            <a:endParaRPr lang="en-US" sz="1600"/>
          </a:p>
        </p:txBody>
      </p:sp>
      <p:sp>
        <p:nvSpPr>
          <p:cNvPr id="5" name="TextBox 4">
            <a:extLst>
              <a:ext uri="{FF2B5EF4-FFF2-40B4-BE49-F238E27FC236}">
                <a16:creationId xmlns:a16="http://schemas.microsoft.com/office/drawing/2014/main" id="{80AC8277-6326-48C2-8019-F5994E6DB7D8}"/>
              </a:ext>
            </a:extLst>
          </p:cNvPr>
          <p:cNvSpPr txBox="1"/>
          <p:nvPr/>
        </p:nvSpPr>
        <p:spPr>
          <a:xfrm>
            <a:off x="358774" y="3857362"/>
            <a:ext cx="8276343" cy="946413"/>
          </a:xfrm>
          <a:prstGeom prst="rect">
            <a:avLst/>
          </a:prstGeom>
          <a:noFill/>
        </p:spPr>
        <p:txBody>
          <a:bodyPr wrap="square" rtlCol="0">
            <a:spAutoFit/>
          </a:bodyPr>
          <a:lstStyle/>
          <a:p>
            <a:r>
              <a:rPr lang="en-US" sz="1400">
                <a:solidFill>
                  <a:schemeClr val="bg1"/>
                </a:solidFill>
                <a:highlight>
                  <a:srgbClr val="A74977"/>
                </a:highlight>
              </a:rPr>
              <a:t>[Download your free text data via Jisc online surveys ‘</a:t>
            </a:r>
            <a:r>
              <a:rPr lang="en-US" sz="1400" err="1">
                <a:solidFill>
                  <a:schemeClr val="bg1"/>
                </a:solidFill>
                <a:highlight>
                  <a:srgbClr val="A74977"/>
                </a:highlight>
              </a:rPr>
              <a:t>analyse</a:t>
            </a:r>
            <a:r>
              <a:rPr lang="en-US" sz="1400">
                <a:solidFill>
                  <a:schemeClr val="bg1"/>
                </a:solidFill>
                <a:highlight>
                  <a:srgbClr val="A74977"/>
                </a:highlight>
              </a:rPr>
              <a:t>’ area, open in Word or Excel, read the feedback and try to group into themes (see accompanying Excel sheet to carry out grouping </a:t>
            </a:r>
            <a:r>
              <a:rPr lang="en-US" sz="1400">
                <a:solidFill>
                  <a:schemeClr val="bg1"/>
                </a:solidFill>
                <a:highlight>
                  <a:srgbClr val="A74977"/>
                </a:highlight>
                <a:hlinkClick r:id="rId2">
                  <a:extLst>
                    <a:ext uri="{A12FA001-AC4F-418D-AE19-62706E023703}">
                      <ahyp:hlinkClr xmlns:ahyp="http://schemas.microsoft.com/office/drawing/2018/hyperlinkcolor" val="tx"/>
                    </a:ext>
                  </a:extLst>
                </a:hlinkClick>
              </a:rPr>
              <a:t>here</a:t>
            </a:r>
            <a:r>
              <a:rPr lang="en-US" sz="1400">
                <a:solidFill>
                  <a:schemeClr val="bg1"/>
                </a:solidFill>
                <a:highlight>
                  <a:srgbClr val="A74977"/>
                </a:highlight>
              </a:rPr>
              <a:t>). Also, the guide to </a:t>
            </a:r>
            <a:r>
              <a:rPr lang="en-US" sz="1400" err="1">
                <a:solidFill>
                  <a:schemeClr val="bg1"/>
                </a:solidFill>
                <a:highlight>
                  <a:srgbClr val="A74977"/>
                </a:highlight>
              </a:rPr>
              <a:t>analysing</a:t>
            </a:r>
            <a:r>
              <a:rPr lang="en-US" sz="1400">
                <a:solidFill>
                  <a:schemeClr val="bg1"/>
                </a:solidFill>
                <a:highlight>
                  <a:srgbClr val="A74977"/>
                </a:highlight>
              </a:rPr>
              <a:t> your qualitative data can be found </a:t>
            </a:r>
            <a:r>
              <a:rPr lang="en-US" sz="1400">
                <a:solidFill>
                  <a:schemeClr val="bg1"/>
                </a:solidFill>
                <a:highlight>
                  <a:srgbClr val="A74977"/>
                </a:highlight>
                <a:hlinkClick r:id="rId3">
                  <a:extLst>
                    <a:ext uri="{A12FA001-AC4F-418D-AE19-62706E023703}">
                      <ahyp:hlinkClr xmlns:ahyp="http://schemas.microsoft.com/office/drawing/2018/hyperlinkcolor" val="tx"/>
                    </a:ext>
                  </a:extLst>
                </a:hlinkClick>
              </a:rPr>
              <a:t>here</a:t>
            </a:r>
            <a:r>
              <a:rPr lang="en-US" sz="1400">
                <a:solidFill>
                  <a:schemeClr val="bg1"/>
                </a:solidFill>
                <a:highlight>
                  <a:srgbClr val="A74977"/>
                </a:highlight>
              </a:rPr>
              <a:t>.]</a:t>
            </a:r>
          </a:p>
          <a:p>
            <a:endParaRPr lang="en-GB">
              <a:solidFill>
                <a:schemeClr val="bg1"/>
              </a:solidFill>
            </a:endParaRPr>
          </a:p>
        </p:txBody>
      </p:sp>
    </p:spTree>
    <p:extLst>
      <p:ext uri="{BB962C8B-B14F-4D97-AF65-F5344CB8AC3E}">
        <p14:creationId xmlns:p14="http://schemas.microsoft.com/office/powerpoint/2010/main" val="2387615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E86452-ED28-4227-8528-67E50342A61C}"/>
              </a:ext>
            </a:extLst>
          </p:cNvPr>
          <p:cNvSpPr>
            <a:spLocks noGrp="1"/>
          </p:cNvSpPr>
          <p:nvPr>
            <p:ph type="title"/>
          </p:nvPr>
        </p:nvSpPr>
        <p:spPr/>
        <p:txBody>
          <a:bodyPr/>
          <a:lstStyle/>
          <a:p>
            <a:r>
              <a:rPr lang="en-US"/>
              <a:t>What next?</a:t>
            </a:r>
            <a:endParaRPr lang="en-GB"/>
          </a:p>
        </p:txBody>
      </p:sp>
      <p:sp>
        <p:nvSpPr>
          <p:cNvPr id="8" name="Text Placeholder 7">
            <a:extLst>
              <a:ext uri="{FF2B5EF4-FFF2-40B4-BE49-F238E27FC236}">
                <a16:creationId xmlns:a16="http://schemas.microsoft.com/office/drawing/2014/main" id="{EB744730-14B7-4C47-AF61-B309C8D04058}"/>
              </a:ext>
            </a:extLst>
          </p:cNvPr>
          <p:cNvSpPr>
            <a:spLocks noGrp="1"/>
          </p:cNvSpPr>
          <p:nvPr>
            <p:ph type="body" idx="13"/>
          </p:nvPr>
        </p:nvSpPr>
        <p:spPr/>
        <p:txBody>
          <a:bodyPr/>
          <a:lstStyle/>
          <a:p>
            <a:r>
              <a:rPr lang="en-US"/>
              <a:t>Some further things to consider include:</a:t>
            </a:r>
            <a:endParaRPr lang="en-GB"/>
          </a:p>
        </p:txBody>
      </p:sp>
      <p:sp>
        <p:nvSpPr>
          <p:cNvPr id="7" name="Content Placeholder 6">
            <a:extLst>
              <a:ext uri="{FF2B5EF4-FFF2-40B4-BE49-F238E27FC236}">
                <a16:creationId xmlns:a16="http://schemas.microsoft.com/office/drawing/2014/main" id="{7E286820-060A-4C41-A122-50471E05A381}"/>
              </a:ext>
            </a:extLst>
          </p:cNvPr>
          <p:cNvSpPr>
            <a:spLocks noGrp="1"/>
          </p:cNvSpPr>
          <p:nvPr>
            <p:ph idx="1"/>
          </p:nvPr>
        </p:nvSpPr>
        <p:spPr>
          <a:xfrm>
            <a:off x="358775" y="1578411"/>
            <a:ext cx="5382806" cy="3013858"/>
          </a:xfrm>
          <a:prstGeom prst="rect">
            <a:avLst/>
          </a:prstGeom>
        </p:spPr>
        <p:txBody>
          <a:bodyPr/>
          <a:lstStyle/>
          <a:p>
            <a:pPr marL="177800" indent="-177800">
              <a:spcAft>
                <a:spcPts val="1200"/>
              </a:spcAft>
            </a:pPr>
            <a:r>
              <a:rPr lang="en-US" sz="1600"/>
              <a:t>Do you have any insights survey data from other surveys to compare with the professional services staff data?</a:t>
            </a:r>
          </a:p>
          <a:p>
            <a:pPr marL="177800" indent="-177800">
              <a:spcAft>
                <a:spcPts val="1200"/>
              </a:spcAft>
            </a:pPr>
            <a:r>
              <a:rPr lang="en-US" sz="1600"/>
              <a:t>Who will you communicate these findings to?</a:t>
            </a:r>
          </a:p>
          <a:p>
            <a:pPr marL="177800" indent="-177800">
              <a:spcAft>
                <a:spcPts val="1200"/>
              </a:spcAft>
            </a:pPr>
            <a:r>
              <a:rPr lang="en-US" sz="1600"/>
              <a:t>How will you feed back results to other staff in your organisation? </a:t>
            </a:r>
          </a:p>
          <a:p>
            <a:pPr marL="177800" indent="-177800">
              <a:spcAft>
                <a:spcPts val="1200"/>
              </a:spcAft>
            </a:pPr>
            <a:r>
              <a:rPr lang="en-US" sz="1600"/>
              <a:t>How do you plan to work in partnership with professional services staff to take forward actions resulting from the data?</a:t>
            </a:r>
          </a:p>
          <a:p>
            <a:pPr>
              <a:spcAft>
                <a:spcPts val="1200"/>
              </a:spcAft>
            </a:pPr>
            <a:endParaRPr lang="en-GB" sz="1600"/>
          </a:p>
        </p:txBody>
      </p:sp>
      <p:pic>
        <p:nvPicPr>
          <p:cNvPr id="6" name="Graphic 5">
            <a:extLst>
              <a:ext uri="{FF2B5EF4-FFF2-40B4-BE49-F238E27FC236}">
                <a16:creationId xmlns:a16="http://schemas.microsoft.com/office/drawing/2014/main" id="{2253E170-FA70-4CB7-BB18-1C95C0F594EA}"/>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41655" y="1052668"/>
            <a:ext cx="3043570" cy="304357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11201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551B64-4105-4393-9FA1-FCD7297C8EA8}"/>
              </a:ext>
            </a:extLst>
          </p:cNvPr>
          <p:cNvSpPr>
            <a:spLocks noGrp="1"/>
          </p:cNvSpPr>
          <p:nvPr>
            <p:ph type="title"/>
          </p:nvPr>
        </p:nvSpPr>
        <p:spPr>
          <a:xfrm>
            <a:off x="358774" y="2269633"/>
            <a:ext cx="6518277" cy="341572"/>
          </a:xfrm>
        </p:spPr>
        <p:txBody>
          <a:bodyPr/>
          <a:lstStyle/>
          <a:p>
            <a:r>
              <a:rPr lang="en-US"/>
              <a:t>Suggested next steps…</a:t>
            </a:r>
            <a:endParaRPr lang="en-GB"/>
          </a:p>
        </p:txBody>
      </p:sp>
      <p:sp>
        <p:nvSpPr>
          <p:cNvPr id="4" name="Content Placeholder 6">
            <a:extLst>
              <a:ext uri="{FF2B5EF4-FFF2-40B4-BE49-F238E27FC236}">
                <a16:creationId xmlns:a16="http://schemas.microsoft.com/office/drawing/2014/main" id="{AF4A88E3-05A7-4929-B91D-97091F17533B}"/>
              </a:ext>
            </a:extLst>
          </p:cNvPr>
          <p:cNvSpPr txBox="1">
            <a:spLocks/>
          </p:cNvSpPr>
          <p:nvPr/>
        </p:nvSpPr>
        <p:spPr>
          <a:xfrm>
            <a:off x="273714" y="3039035"/>
            <a:ext cx="6518276" cy="29045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1600">
                <a:solidFill>
                  <a:schemeClr val="bg1"/>
                </a:solidFill>
                <a:highlight>
                  <a:srgbClr val="000000"/>
                </a:highlight>
              </a:rPr>
              <a:t>[Add any recommendations for your organisation]</a:t>
            </a:r>
          </a:p>
          <a:p>
            <a:pPr marL="0" indent="0">
              <a:buNone/>
            </a:pPr>
            <a:endParaRPr lang="en-GB" sz="1600">
              <a:solidFill>
                <a:schemeClr val="bg1"/>
              </a:solidFill>
            </a:endParaRPr>
          </a:p>
        </p:txBody>
      </p:sp>
    </p:spTree>
    <p:extLst>
      <p:ext uri="{BB962C8B-B14F-4D97-AF65-F5344CB8AC3E}">
        <p14:creationId xmlns:p14="http://schemas.microsoft.com/office/powerpoint/2010/main" val="3422718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34A04C5-CF20-48E7-A219-18CA723925DA}"/>
              </a:ext>
            </a:extLst>
          </p:cNvPr>
          <p:cNvSpPr>
            <a:spLocks noGrp="1"/>
          </p:cNvSpPr>
          <p:nvPr>
            <p:ph type="title"/>
          </p:nvPr>
        </p:nvSpPr>
        <p:spPr>
          <a:xfrm>
            <a:off x="269396" y="127649"/>
            <a:ext cx="6518277" cy="341572"/>
          </a:xfrm>
        </p:spPr>
        <p:txBody>
          <a:bodyPr/>
          <a:lstStyle/>
          <a:p>
            <a:r>
              <a:rPr lang="en-GB"/>
              <a:t>Summary of key metrics</a:t>
            </a:r>
            <a:br>
              <a:rPr lang="en-GB"/>
            </a:br>
            <a:endParaRPr lang="en-GB"/>
          </a:p>
        </p:txBody>
      </p:sp>
      <p:sp>
        <p:nvSpPr>
          <p:cNvPr id="8" name="Content Placeholder 7">
            <a:extLst>
              <a:ext uri="{FF2B5EF4-FFF2-40B4-BE49-F238E27FC236}">
                <a16:creationId xmlns:a16="http://schemas.microsoft.com/office/drawing/2014/main" id="{DF1635EC-7000-489F-9087-7ED9181A235A}"/>
              </a:ext>
            </a:extLst>
          </p:cNvPr>
          <p:cNvSpPr>
            <a:spLocks noGrp="1"/>
          </p:cNvSpPr>
          <p:nvPr>
            <p:ph idx="1"/>
          </p:nvPr>
        </p:nvSpPr>
        <p:spPr>
          <a:xfrm>
            <a:off x="269396" y="518061"/>
            <a:ext cx="3460667" cy="4497790"/>
          </a:xfrm>
        </p:spPr>
        <p:txBody>
          <a:bodyPr/>
          <a:lstStyle/>
          <a:p>
            <a:pPr marL="0" indent="0">
              <a:buNone/>
            </a:pPr>
            <a:r>
              <a:rPr lang="en-US" sz="1000" b="1"/>
              <a:t>Technology at your organisation</a:t>
            </a:r>
          </a:p>
          <a:p>
            <a:pPr marL="177800" indent="-177800"/>
            <a:r>
              <a:rPr lang="en-US" sz="1000" b="1">
                <a:highlight>
                  <a:srgbClr val="8E1558"/>
                </a:highlight>
              </a:rPr>
              <a:t>XX%</a:t>
            </a:r>
            <a:r>
              <a:rPr lang="en-US" sz="1000" b="1"/>
              <a:t> </a:t>
            </a:r>
            <a:r>
              <a:rPr lang="en-US" sz="1000"/>
              <a:t>agreed they were supported to use their own devices (</a:t>
            </a:r>
            <a:r>
              <a:rPr lang="en-US" sz="1000" b="1">
                <a:highlight>
                  <a:srgbClr val="8E1558"/>
                </a:highlight>
              </a:rPr>
              <a:t>Q15a</a:t>
            </a:r>
            <a:r>
              <a:rPr lang="en-US" sz="1000"/>
              <a:t>)</a:t>
            </a:r>
          </a:p>
          <a:p>
            <a:pPr marL="177800" indent="-177800"/>
            <a:r>
              <a:rPr lang="en-US" sz="1000" b="1">
                <a:highlight>
                  <a:srgbClr val="8E1558"/>
                </a:highlight>
              </a:rPr>
              <a:t>XX%</a:t>
            </a:r>
            <a:r>
              <a:rPr lang="en-US" sz="1000"/>
              <a:t> agreed we supported them to access online platforms/services off campus (</a:t>
            </a:r>
            <a:r>
              <a:rPr lang="en-US" sz="1000" b="1">
                <a:highlight>
                  <a:srgbClr val="8E1558"/>
                </a:highlight>
              </a:rPr>
              <a:t>Q15b</a:t>
            </a:r>
            <a:r>
              <a:rPr lang="en-US" sz="1000"/>
              <a:t>)</a:t>
            </a:r>
          </a:p>
          <a:p>
            <a:pPr marL="177800" indent="-177800"/>
            <a:r>
              <a:rPr lang="en-US" sz="1000" b="1">
                <a:highlight>
                  <a:srgbClr val="8E1558"/>
                </a:highlight>
              </a:rPr>
              <a:t>XX%</a:t>
            </a:r>
            <a:r>
              <a:rPr lang="en-US" sz="1000"/>
              <a:t> agreed they were comfortable with how their (and student/learner) data was collected and used (</a:t>
            </a:r>
            <a:r>
              <a:rPr lang="en-US" sz="1000" b="1">
                <a:highlight>
                  <a:srgbClr val="8E1558"/>
                </a:highlight>
              </a:rPr>
              <a:t>Q16b</a:t>
            </a:r>
            <a:r>
              <a:rPr lang="en-US" sz="1000"/>
              <a:t>)</a:t>
            </a:r>
          </a:p>
          <a:p>
            <a:pPr marL="177800" indent="-177800"/>
            <a:r>
              <a:rPr lang="en-US" sz="1000" b="1">
                <a:highlight>
                  <a:srgbClr val="8E1558"/>
                </a:highlight>
              </a:rPr>
              <a:t>XX%</a:t>
            </a:r>
            <a:r>
              <a:rPr lang="en-US" sz="1000"/>
              <a:t> </a:t>
            </a:r>
            <a:r>
              <a:rPr lang="en-GB" sz="1000"/>
              <a:t>rated the quality of the digital working environment as good or above </a:t>
            </a:r>
            <a:r>
              <a:rPr lang="en-US" sz="1000"/>
              <a:t>(</a:t>
            </a:r>
            <a:r>
              <a:rPr lang="en-US" sz="1000" b="1">
                <a:highlight>
                  <a:srgbClr val="8E1558"/>
                </a:highlight>
              </a:rPr>
              <a:t>Q18</a:t>
            </a:r>
            <a:r>
              <a:rPr lang="en-US" sz="1000"/>
              <a:t>)</a:t>
            </a:r>
          </a:p>
          <a:p>
            <a:pPr marL="0" indent="0">
              <a:buNone/>
            </a:pPr>
            <a:r>
              <a:rPr lang="en-US" sz="1000" b="1"/>
              <a:t>Technology in your role</a:t>
            </a:r>
          </a:p>
          <a:p>
            <a:pPr marL="177800" indent="-177800"/>
            <a:r>
              <a:rPr lang="en-US" sz="1000" b="1">
                <a:highlight>
                  <a:srgbClr val="8E1558"/>
                </a:highlight>
              </a:rPr>
              <a:t>XX%</a:t>
            </a:r>
            <a:r>
              <a:rPr lang="en-US" sz="1000"/>
              <a:t> agreed they had engaging and motivating digital resources (</a:t>
            </a:r>
            <a:r>
              <a:rPr lang="en-US" sz="1000" b="1">
                <a:highlight>
                  <a:srgbClr val="8E1558"/>
                </a:highlight>
              </a:rPr>
              <a:t>Q24a</a:t>
            </a:r>
            <a:r>
              <a:rPr lang="en-US" sz="1000"/>
              <a:t>)</a:t>
            </a:r>
          </a:p>
          <a:p>
            <a:pPr marL="177800" indent="-177800"/>
            <a:r>
              <a:rPr lang="en-US" sz="1000" b="1">
                <a:highlight>
                  <a:srgbClr val="8E1558"/>
                </a:highlight>
              </a:rPr>
              <a:t>XX%</a:t>
            </a:r>
            <a:r>
              <a:rPr lang="en-US" sz="1000"/>
              <a:t> agreed that the use of digital technologies in their work was convenient (</a:t>
            </a:r>
            <a:r>
              <a:rPr lang="en-US" sz="1000" b="1">
                <a:highlight>
                  <a:srgbClr val="8E1558"/>
                </a:highlight>
              </a:rPr>
              <a:t>Q25a</a:t>
            </a:r>
            <a:r>
              <a:rPr lang="en-US" sz="1000"/>
              <a:t>)</a:t>
            </a:r>
          </a:p>
          <a:p>
            <a:pPr marL="177800" indent="-177800"/>
            <a:r>
              <a:rPr lang="en-US" sz="1000" b="1">
                <a:highlight>
                  <a:srgbClr val="8E1558"/>
                </a:highlight>
              </a:rPr>
              <a:t>XX%</a:t>
            </a:r>
            <a:r>
              <a:rPr lang="en-US" sz="1000"/>
              <a:t> </a:t>
            </a:r>
            <a:r>
              <a:rPr lang="en-GB" sz="1000"/>
              <a:t>rated the quality of their digital working experience as good or above </a:t>
            </a:r>
            <a:r>
              <a:rPr lang="en-US" sz="1000"/>
              <a:t>(</a:t>
            </a:r>
            <a:r>
              <a:rPr lang="en-US" sz="1000" b="1">
                <a:highlight>
                  <a:srgbClr val="8E1558"/>
                </a:highlight>
              </a:rPr>
              <a:t>Q29</a:t>
            </a:r>
            <a:r>
              <a:rPr lang="en-US" sz="1000"/>
              <a:t>) </a:t>
            </a:r>
          </a:p>
          <a:p>
            <a:pPr marL="0" indent="0">
              <a:buNone/>
            </a:pPr>
            <a:r>
              <a:rPr lang="en-US" sz="1000" b="1"/>
              <a:t>Your digital skills</a:t>
            </a:r>
          </a:p>
          <a:p>
            <a:pPr marL="177800" indent="-177800"/>
            <a:r>
              <a:rPr lang="en-US" sz="1000" b="1">
                <a:highlight>
                  <a:srgbClr val="8E1558"/>
                </a:highlight>
              </a:rPr>
              <a:t>XX%</a:t>
            </a:r>
            <a:r>
              <a:rPr lang="en-US" sz="1000"/>
              <a:t> agreed we provided them with formal recognition, accreditation or certification for their digital skills (</a:t>
            </a:r>
            <a:r>
              <a:rPr lang="en-US" sz="1000" b="1">
                <a:highlight>
                  <a:srgbClr val="8E1558"/>
                </a:highlight>
              </a:rPr>
              <a:t>Q31d</a:t>
            </a:r>
            <a:r>
              <a:rPr lang="en-US" sz="1000"/>
              <a:t>) </a:t>
            </a:r>
          </a:p>
          <a:p>
            <a:pPr marL="177800" indent="-177800"/>
            <a:r>
              <a:rPr lang="en-US" sz="1000" b="1">
                <a:highlight>
                  <a:srgbClr val="8E1558"/>
                </a:highlight>
              </a:rPr>
              <a:t>XX%</a:t>
            </a:r>
            <a:r>
              <a:rPr lang="en-US" sz="1000"/>
              <a:t> rated the support we offered them to work effectively using technology as good or above (</a:t>
            </a:r>
            <a:r>
              <a:rPr lang="en-US" sz="1000" b="1">
                <a:highlight>
                  <a:srgbClr val="8E1558"/>
                </a:highlight>
              </a:rPr>
              <a:t>Q34</a:t>
            </a:r>
            <a:r>
              <a:rPr lang="en-US" sz="1000"/>
              <a:t>)</a:t>
            </a:r>
          </a:p>
        </p:txBody>
      </p:sp>
      <p:graphicFrame>
        <p:nvGraphicFramePr>
          <p:cNvPr id="5" name="Chart 4" descr="Example of radar graph showing key metrics results.">
            <a:extLst>
              <a:ext uri="{FF2B5EF4-FFF2-40B4-BE49-F238E27FC236}">
                <a16:creationId xmlns:a16="http://schemas.microsoft.com/office/drawing/2014/main" id="{F1A6C1D9-CBC1-3E43-AF09-D0F93F34CC81}"/>
              </a:ext>
            </a:extLst>
          </p:cNvPr>
          <p:cNvGraphicFramePr>
            <a:graphicFrameLocks/>
          </p:cNvGraphicFramePr>
          <p:nvPr>
            <p:extLst>
              <p:ext uri="{D42A27DB-BD31-4B8C-83A1-F6EECF244321}">
                <p14:modId xmlns:p14="http://schemas.microsoft.com/office/powerpoint/2010/main" val="4289187948"/>
              </p:ext>
            </p:extLst>
          </p:nvPr>
        </p:nvGraphicFramePr>
        <p:xfrm>
          <a:off x="4004720" y="750070"/>
          <a:ext cx="5139280" cy="405370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1">
            <a:extLst>
              <a:ext uri="{FF2B5EF4-FFF2-40B4-BE49-F238E27FC236}">
                <a16:creationId xmlns:a16="http://schemas.microsoft.com/office/drawing/2014/main" id="{1299CDF3-2D26-4A8B-8397-197695A363FA}"/>
              </a:ext>
            </a:extLst>
          </p:cNvPr>
          <p:cNvSpPr txBox="1"/>
          <p:nvPr/>
        </p:nvSpPr>
        <p:spPr>
          <a:xfrm flipH="1">
            <a:off x="6131442" y="2680"/>
            <a:ext cx="3012556" cy="507831"/>
          </a:xfrm>
          <a:prstGeom prst="rect">
            <a:avLst/>
          </a:prstGeom>
          <a:solidFill>
            <a:schemeClr val="bg1"/>
          </a:solid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b="1"/>
              <a:t>Right click on chart and select: ‘</a:t>
            </a:r>
            <a:r>
              <a:rPr lang="en-GB" b="0" i="0">
                <a:solidFill>
                  <a:srgbClr val="000000"/>
                </a:solidFill>
                <a:effectLst/>
                <a:latin typeface="Arial" panose="020B0604020202020204" pitchFamily="34" charset="0"/>
              </a:rPr>
              <a:t>edit data/edit data in Excel'</a:t>
            </a:r>
            <a:endParaRPr lang="en-GB"/>
          </a:p>
        </p:txBody>
      </p:sp>
    </p:spTree>
    <p:extLst>
      <p:ext uri="{BB962C8B-B14F-4D97-AF65-F5344CB8AC3E}">
        <p14:creationId xmlns:p14="http://schemas.microsoft.com/office/powerpoint/2010/main" val="460056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B98B11E-875E-4CA8-964A-52CB99B68D41}"/>
              </a:ext>
            </a:extLst>
          </p:cNvPr>
          <p:cNvSpPr>
            <a:spLocks noGrp="1"/>
          </p:cNvSpPr>
          <p:nvPr>
            <p:ph type="title"/>
          </p:nvPr>
        </p:nvSpPr>
        <p:spPr/>
        <p:txBody>
          <a:bodyPr/>
          <a:lstStyle/>
          <a:p>
            <a:r>
              <a:rPr lang="en-US"/>
              <a:t>Benchmarking with other UK organisations</a:t>
            </a:r>
            <a:endParaRPr lang="en-GB"/>
          </a:p>
        </p:txBody>
      </p:sp>
    </p:spTree>
    <p:extLst>
      <p:ext uri="{BB962C8B-B14F-4D97-AF65-F5344CB8AC3E}">
        <p14:creationId xmlns:p14="http://schemas.microsoft.com/office/powerpoint/2010/main" val="4102305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BD917-F7C0-4FC7-BB29-1DF80ECA5405}"/>
              </a:ext>
            </a:extLst>
          </p:cNvPr>
          <p:cNvSpPr>
            <a:spLocks noGrp="1"/>
          </p:cNvSpPr>
          <p:nvPr>
            <p:ph type="title"/>
          </p:nvPr>
        </p:nvSpPr>
        <p:spPr>
          <a:xfrm>
            <a:off x="358775" y="224209"/>
            <a:ext cx="6518277" cy="341572"/>
          </a:xfrm>
        </p:spPr>
        <p:txBody>
          <a:bodyPr/>
          <a:lstStyle/>
          <a:p>
            <a:r>
              <a:rPr lang="en-GB"/>
              <a:t>Benchmark comparisons</a:t>
            </a:r>
          </a:p>
        </p:txBody>
      </p:sp>
      <p:sp>
        <p:nvSpPr>
          <p:cNvPr id="3" name="Content Placeholder 2">
            <a:extLst>
              <a:ext uri="{FF2B5EF4-FFF2-40B4-BE49-F238E27FC236}">
                <a16:creationId xmlns:a16="http://schemas.microsoft.com/office/drawing/2014/main" id="{24CE6CE5-9444-45EB-BA71-07202DD8DEF8}"/>
              </a:ext>
            </a:extLst>
          </p:cNvPr>
          <p:cNvSpPr>
            <a:spLocks noGrp="1"/>
          </p:cNvSpPr>
          <p:nvPr>
            <p:ph idx="1"/>
          </p:nvPr>
        </p:nvSpPr>
        <p:spPr>
          <a:xfrm>
            <a:off x="356368" y="697326"/>
            <a:ext cx="8431264" cy="1236953"/>
          </a:xfrm>
        </p:spPr>
        <p:txBody>
          <a:bodyPr lIns="0" tIns="0" rIns="0" bIns="0" anchor="t"/>
          <a:lstStyle/>
          <a:p>
            <a:pPr marL="0" indent="0">
              <a:buNone/>
            </a:pPr>
            <a:r>
              <a:rPr lang="en-US">
                <a:ea typeface="Roboto Light"/>
              </a:rPr>
              <a:t>The digital experience insights surveys national dataset allows us to compare our results with anonymised overall results from other UK organisations that ran the professional services staff insights survey (see table below). Section 4 of our guide to </a:t>
            </a:r>
            <a:r>
              <a:rPr lang="en-US">
                <a:ea typeface="Roboto Light"/>
                <a:hlinkClick r:id="rId2"/>
              </a:rPr>
              <a:t>using insights surveys in Jisc online surveys </a:t>
            </a:r>
            <a:r>
              <a:rPr lang="en-US">
                <a:ea typeface="Roboto Light"/>
              </a:rPr>
              <a:t>provides information on how to view, download, analyse and benchmark your data.</a:t>
            </a:r>
          </a:p>
          <a:p>
            <a:pPr marL="0" indent="0">
              <a:buNone/>
            </a:pPr>
            <a:r>
              <a:rPr lang="en-US">
                <a:ea typeface="Roboto Light"/>
              </a:rPr>
              <a:t>We have compared the nine key metrics shown earlier in this presentation on slide 4.</a:t>
            </a:r>
            <a:endParaRPr lang="en-US">
              <a:ea typeface="Roboto Light"/>
              <a:cs typeface="Arial"/>
            </a:endParaRPr>
          </a:p>
          <a:p>
            <a:pPr marL="0" indent="0">
              <a:buNone/>
            </a:pPr>
            <a:r>
              <a:rPr lang="en-US">
                <a:highlight>
                  <a:srgbClr val="8E1558"/>
                </a:highlight>
                <a:ea typeface="Roboto Light"/>
              </a:rPr>
              <a:t>Add any insight or comments relevant to your data in comparison with the UK data.</a:t>
            </a:r>
            <a:endParaRPr lang="en-US">
              <a:highlight>
                <a:srgbClr val="8E1558"/>
              </a:highlight>
              <a:ea typeface="Roboto Light"/>
              <a:cs typeface="Arial"/>
            </a:endParaRPr>
          </a:p>
          <a:p>
            <a:pPr marL="90170" indent="-90170"/>
            <a:endParaRPr lang="en-GB">
              <a:cs typeface="Arial" panose="020B0604020202020204"/>
            </a:endParaRPr>
          </a:p>
        </p:txBody>
      </p:sp>
      <p:graphicFrame>
        <p:nvGraphicFramePr>
          <p:cNvPr id="7" name="Table 6">
            <a:extLst>
              <a:ext uri="{FF2B5EF4-FFF2-40B4-BE49-F238E27FC236}">
                <a16:creationId xmlns:a16="http://schemas.microsoft.com/office/drawing/2014/main" id="{CE90504C-21AE-4D23-82EB-C504C7E9C528}"/>
              </a:ext>
            </a:extLst>
          </p:cNvPr>
          <p:cNvGraphicFramePr>
            <a:graphicFrameLocks noGrp="1"/>
          </p:cNvGraphicFramePr>
          <p:nvPr>
            <p:extLst>
              <p:ext uri="{D42A27DB-BD31-4B8C-83A1-F6EECF244321}">
                <p14:modId xmlns:p14="http://schemas.microsoft.com/office/powerpoint/2010/main" val="3539737440"/>
              </p:ext>
            </p:extLst>
          </p:nvPr>
        </p:nvGraphicFramePr>
        <p:xfrm>
          <a:off x="356368" y="2006261"/>
          <a:ext cx="7011167" cy="2996022"/>
        </p:xfrm>
        <a:graphic>
          <a:graphicData uri="http://schemas.openxmlformats.org/drawingml/2006/table">
            <a:tbl>
              <a:tblPr firstRow="1" bandRow="1">
                <a:tableStyleId>{912C8C85-51F0-491E-9774-3900AFEF0FD7}</a:tableStyleId>
              </a:tblPr>
              <a:tblGrid>
                <a:gridCol w="4464871">
                  <a:extLst>
                    <a:ext uri="{9D8B030D-6E8A-4147-A177-3AD203B41FA5}">
                      <a16:colId xmlns:a16="http://schemas.microsoft.com/office/drawing/2014/main" val="1019755238"/>
                    </a:ext>
                  </a:extLst>
                </a:gridCol>
                <a:gridCol w="1115191">
                  <a:extLst>
                    <a:ext uri="{9D8B030D-6E8A-4147-A177-3AD203B41FA5}">
                      <a16:colId xmlns:a16="http://schemas.microsoft.com/office/drawing/2014/main" val="3587111748"/>
                    </a:ext>
                  </a:extLst>
                </a:gridCol>
                <a:gridCol w="1431105">
                  <a:extLst>
                    <a:ext uri="{9D8B030D-6E8A-4147-A177-3AD203B41FA5}">
                      <a16:colId xmlns:a16="http://schemas.microsoft.com/office/drawing/2014/main" val="3047347951"/>
                    </a:ext>
                  </a:extLst>
                </a:gridCol>
              </a:tblGrid>
              <a:tr h="273481">
                <a:tc>
                  <a:txBody>
                    <a:bodyPr/>
                    <a:lstStyle/>
                    <a:p>
                      <a:r>
                        <a:rPr lang="en-US" sz="900">
                          <a:solidFill>
                            <a:schemeClr val="tx1"/>
                          </a:solidFill>
                        </a:rPr>
                        <a:t>Question</a:t>
                      </a:r>
                      <a:endParaRPr lang="en-US" sz="900">
                        <a:solidFill>
                          <a:schemeClr val="tx1"/>
                        </a:solidFill>
                        <a:latin typeface="Roboto black"/>
                      </a:endParaRPr>
                    </a:p>
                  </a:txBody>
                  <a:tcPr marL="57854" marR="57854" marT="28927" marB="28927" anchor="ctr"/>
                </a:tc>
                <a:tc>
                  <a:txBody>
                    <a:bodyPr/>
                    <a:lstStyle/>
                    <a:p>
                      <a:pPr algn="r"/>
                      <a:r>
                        <a:rPr lang="en-US" sz="900">
                          <a:solidFill>
                            <a:schemeClr val="tx1"/>
                          </a:solidFill>
                        </a:rPr>
                        <a:t>Our data</a:t>
                      </a:r>
                      <a:endParaRPr lang="en-US" sz="900">
                        <a:solidFill>
                          <a:schemeClr val="tx1"/>
                        </a:solidFill>
                        <a:latin typeface="Roboto black"/>
                      </a:endParaRPr>
                    </a:p>
                  </a:txBody>
                  <a:tcPr marL="57854" marR="57854" marT="28927" marB="28927" anchor="ctr"/>
                </a:tc>
                <a:tc>
                  <a:txBody>
                    <a:bodyPr/>
                    <a:lstStyle/>
                    <a:p>
                      <a:pPr algn="r"/>
                      <a:r>
                        <a:rPr lang="en-US" sz="900">
                          <a:solidFill>
                            <a:schemeClr val="tx1"/>
                          </a:solidFill>
                        </a:rPr>
                        <a:t>UK data</a:t>
                      </a:r>
                      <a:endParaRPr lang="en-US" sz="900">
                        <a:solidFill>
                          <a:schemeClr val="tx1"/>
                        </a:solidFill>
                        <a:latin typeface="Roboto black"/>
                      </a:endParaRPr>
                    </a:p>
                  </a:txBody>
                  <a:tcPr marL="57854" marR="57854" marT="28927" marB="28927" anchor="ctr"/>
                </a:tc>
                <a:extLst>
                  <a:ext uri="{0D108BD9-81ED-4DB2-BD59-A6C34878D82A}">
                    <a16:rowId xmlns:a16="http://schemas.microsoft.com/office/drawing/2014/main" val="1411736526"/>
                  </a:ext>
                </a:extLst>
              </a:tr>
              <a:tr h="292699">
                <a:tc>
                  <a:txBody>
                    <a:bodyPr/>
                    <a:lstStyle/>
                    <a:p>
                      <a:r>
                        <a:rPr lang="en-GB" sz="900" b="0">
                          <a:solidFill>
                            <a:schemeClr val="bg1"/>
                          </a:solidFill>
                          <a:latin typeface="+mj-lt"/>
                        </a:rPr>
                        <a:t>Supported to use own devices </a:t>
                      </a:r>
                      <a:r>
                        <a:rPr lang="en-US" sz="900" b="1">
                          <a:solidFill>
                            <a:schemeClr val="bg1"/>
                          </a:solidFill>
                          <a:latin typeface="+mj-lt"/>
                        </a:rPr>
                        <a:t>(</a:t>
                      </a:r>
                      <a:r>
                        <a:rPr lang="en-US" sz="900" b="1" kern="1200">
                          <a:solidFill>
                            <a:schemeClr val="bg1"/>
                          </a:solidFill>
                          <a:highlight>
                            <a:srgbClr val="800000"/>
                          </a:highlight>
                          <a:latin typeface="+mn-lt"/>
                          <a:ea typeface="+mn-ea"/>
                          <a:cs typeface="+mn-cs"/>
                        </a:rPr>
                        <a:t>Q15a</a:t>
                      </a:r>
                      <a:r>
                        <a:rPr lang="en-US" sz="900" b="1">
                          <a:solidFill>
                            <a:schemeClr val="bg1"/>
                          </a:solidFill>
                          <a:latin typeface="+mj-lt"/>
                        </a:rPr>
                        <a:t>)</a:t>
                      </a: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727645565"/>
                  </a:ext>
                </a:extLst>
              </a:tr>
              <a:tr h="286031">
                <a:tc>
                  <a:txBody>
                    <a:bodyPr/>
                    <a:lstStyle/>
                    <a:p>
                      <a:r>
                        <a:rPr lang="en-GB" sz="900" b="0">
                          <a:solidFill>
                            <a:schemeClr val="bg1"/>
                          </a:solidFill>
                          <a:latin typeface="+mj-lt"/>
                        </a:rPr>
                        <a:t>Support access to online platforms/services off campus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Q15b</a:t>
                      </a:r>
                      <a:r>
                        <a:rPr lang="en-GB" sz="900" b="1">
                          <a:solidFill>
                            <a:schemeClr val="bg1"/>
                          </a:solidFill>
                          <a:latin typeface="+mj-lt"/>
                        </a:rPr>
                        <a:t>)</a:t>
                      </a: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229634136"/>
                  </a:ext>
                </a:extLst>
              </a:tr>
              <a:tr h="273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bg1"/>
                          </a:solidFill>
                          <a:latin typeface="+mj-lt"/>
                        </a:rPr>
                        <a:t>Comfortable how their (and student/learner) data was collected/used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1">
                          <a:solidFill>
                            <a:schemeClr val="bg1"/>
                          </a:solidFill>
                          <a:latin typeface="+mj-lt"/>
                        </a:rPr>
                        <a:t>(</a:t>
                      </a:r>
                      <a:r>
                        <a:rPr lang="en-US" sz="900" b="1" kern="1200">
                          <a:solidFill>
                            <a:schemeClr val="bg1"/>
                          </a:solidFill>
                          <a:highlight>
                            <a:srgbClr val="800000"/>
                          </a:highlight>
                          <a:latin typeface="+mn-lt"/>
                          <a:ea typeface="+mn-ea"/>
                          <a:cs typeface="+mn-cs"/>
                        </a:rPr>
                        <a:t>Q16b</a:t>
                      </a:r>
                      <a:r>
                        <a:rPr lang="en-GB" sz="900" b="1">
                          <a:solidFill>
                            <a:schemeClr val="bg1"/>
                          </a:solidFill>
                          <a:latin typeface="+mj-lt"/>
                        </a:rPr>
                        <a:t>)</a:t>
                      </a:r>
                      <a:endParaRPr lang="en-US" sz="9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3122614340"/>
                  </a:ext>
                </a:extLst>
              </a:tr>
              <a:tr h="273481">
                <a:tc>
                  <a:txBody>
                    <a:bodyPr/>
                    <a:lstStyle/>
                    <a:p>
                      <a:r>
                        <a:rPr lang="en-US" sz="900" b="0">
                          <a:solidFill>
                            <a:schemeClr val="bg1"/>
                          </a:solidFill>
                          <a:latin typeface="+mj-lt"/>
                        </a:rPr>
                        <a:t>Quality of digital working environment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Q18</a:t>
                      </a:r>
                      <a:r>
                        <a:rPr lang="en-GB" sz="900" b="1">
                          <a:solidFill>
                            <a:schemeClr val="bg1"/>
                          </a:solidFill>
                          <a:latin typeface="+mj-lt"/>
                        </a:rPr>
                        <a:t>)</a:t>
                      </a:r>
                      <a:endParaRPr lang="en-US" sz="900" b="1">
                        <a:solidFill>
                          <a:schemeClr val="bg1"/>
                        </a:solidFill>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973922017"/>
                  </a:ext>
                </a:extLst>
              </a:tr>
              <a:tr h="273481">
                <a:tc>
                  <a:txBody>
                    <a:bodyPr/>
                    <a:lstStyle/>
                    <a:p>
                      <a:r>
                        <a:rPr lang="en-US" sz="900" b="0">
                          <a:solidFill>
                            <a:schemeClr val="bg1"/>
                          </a:solidFill>
                          <a:latin typeface="+mj-lt"/>
                        </a:rPr>
                        <a:t>Engaging and motivating digital resources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Q24a)</a:t>
                      </a:r>
                      <a:endParaRPr lang="en-US" sz="900" b="1">
                        <a:solidFill>
                          <a:schemeClr val="bg1"/>
                        </a:solidFill>
                        <a:latin typeface="+mj-lt"/>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513054441"/>
                  </a:ext>
                </a:extLst>
              </a:tr>
              <a:tr h="2918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Use of digital technologies in their work was convenient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Q25a</a:t>
                      </a:r>
                      <a:r>
                        <a:rPr lang="en-GB" sz="900" b="1">
                          <a:solidFill>
                            <a:schemeClr val="bg1"/>
                          </a:solidFill>
                          <a:latin typeface="+mj-lt"/>
                        </a:rPr>
                        <a:t>)</a:t>
                      </a:r>
                      <a:endParaRPr lang="en-US" sz="900" b="1">
                        <a:solidFill>
                          <a:schemeClr val="bg1"/>
                        </a:solidFill>
                        <a:highlight>
                          <a:srgbClr val="8E1558"/>
                        </a:highlight>
                        <a:latin typeface="+mj-lt"/>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463279989"/>
                  </a:ext>
                </a:extLst>
              </a:tr>
              <a:tr h="28211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Quality of the digital work experience </a:t>
                      </a:r>
                      <a:r>
                        <a:rPr lang="en-GB" sz="900" b="1">
                          <a:solidFill>
                            <a:schemeClr val="bg1"/>
                          </a:solidFill>
                          <a:latin typeface="+mj-lt"/>
                        </a:rPr>
                        <a:t>(</a:t>
                      </a:r>
                      <a:r>
                        <a:rPr lang="en-US" sz="900" b="1" kern="1200">
                          <a:solidFill>
                            <a:schemeClr val="bg1"/>
                          </a:solidFill>
                          <a:highlight>
                            <a:srgbClr val="800000"/>
                          </a:highlight>
                          <a:latin typeface="+mn-lt"/>
                          <a:ea typeface="+mn-ea"/>
                          <a:cs typeface="+mn-cs"/>
                        </a:rPr>
                        <a:t>Q29</a:t>
                      </a:r>
                      <a:r>
                        <a:rPr lang="en-GB" sz="900" b="1">
                          <a:solidFill>
                            <a:schemeClr val="bg1"/>
                          </a:solidFill>
                          <a:latin typeface="+mj-lt"/>
                        </a:rPr>
                        <a:t>)</a:t>
                      </a:r>
                      <a:endParaRPr lang="en-US" sz="900" b="1">
                        <a:solidFill>
                          <a:schemeClr val="bg1"/>
                        </a:solidFill>
                        <a:highlight>
                          <a:srgbClr val="8E1558"/>
                        </a:highlight>
                        <a:latin typeface="+mj-lt"/>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algn="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866107132"/>
                  </a:ext>
                </a:extLst>
              </a:tr>
              <a:tr h="3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Provided with formal recognition, accreditation or certification for digital skills </a:t>
                      </a:r>
                      <a:r>
                        <a:rPr lang="en-GB" sz="900" b="0">
                          <a:solidFill>
                            <a:schemeClr val="bg1"/>
                          </a:solidFill>
                          <a:latin typeface="+mj-lt"/>
                        </a:rPr>
                        <a:t>(</a:t>
                      </a:r>
                      <a:r>
                        <a:rPr lang="en-US" sz="900" b="1" kern="1200">
                          <a:solidFill>
                            <a:schemeClr val="bg1"/>
                          </a:solidFill>
                          <a:highlight>
                            <a:srgbClr val="800000"/>
                          </a:highlight>
                          <a:latin typeface="+mn-lt"/>
                          <a:ea typeface="+mn-ea"/>
                          <a:cs typeface="+mn-cs"/>
                        </a:rPr>
                        <a:t>Q31d</a:t>
                      </a:r>
                      <a:r>
                        <a:rPr lang="en-GB" sz="900" b="1">
                          <a:solidFill>
                            <a:schemeClr val="bg1"/>
                          </a:solidFill>
                          <a:latin typeface="+mj-lt"/>
                        </a:rPr>
                        <a:t>)</a:t>
                      </a:r>
                      <a:endParaRPr lang="en-GB" sz="9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1758766194"/>
                  </a:ext>
                </a:extLst>
              </a:tr>
              <a:tr h="3453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a:solidFill>
                            <a:schemeClr val="bg1"/>
                          </a:solidFill>
                          <a:latin typeface="+mj-lt"/>
                        </a:rPr>
                        <a:t>Supported to work effectively using technology </a:t>
                      </a:r>
                      <a:r>
                        <a:rPr lang="en-GB" sz="900" b="0">
                          <a:solidFill>
                            <a:schemeClr val="bg1"/>
                          </a:solidFill>
                          <a:latin typeface="+mj-lt"/>
                        </a:rPr>
                        <a:t>(</a:t>
                      </a:r>
                      <a:r>
                        <a:rPr lang="en-US" sz="900" b="1" kern="1200">
                          <a:solidFill>
                            <a:schemeClr val="bg1"/>
                          </a:solidFill>
                          <a:highlight>
                            <a:srgbClr val="800000"/>
                          </a:highlight>
                          <a:latin typeface="+mn-lt"/>
                          <a:ea typeface="+mn-ea"/>
                          <a:cs typeface="+mn-cs"/>
                        </a:rPr>
                        <a:t>Q34</a:t>
                      </a:r>
                      <a:r>
                        <a:rPr lang="en-GB" sz="900" b="1">
                          <a:solidFill>
                            <a:schemeClr val="bg1"/>
                          </a:solidFill>
                          <a:latin typeface="+mj-lt"/>
                        </a:rPr>
                        <a:t>)</a:t>
                      </a:r>
                      <a:endParaRPr lang="en-GB" sz="900" b="1">
                        <a:solidFill>
                          <a:schemeClr val="bg1"/>
                        </a:solidFill>
                        <a:highlight>
                          <a:srgbClr val="8E1558"/>
                        </a:highlight>
                        <a:latin typeface="+mj-lt"/>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900">
                          <a:solidFill>
                            <a:schemeClr val="bg1"/>
                          </a:solidFill>
                          <a:highlight>
                            <a:srgbClr val="8E1558"/>
                          </a:highlight>
                        </a:rPr>
                        <a:t>XX%</a:t>
                      </a:r>
                      <a:endParaRPr lang="en-US" sz="900">
                        <a:solidFill>
                          <a:schemeClr val="bg1"/>
                        </a:solidFill>
                        <a:highlight>
                          <a:srgbClr val="8E1558"/>
                        </a:highlight>
                        <a:latin typeface="Roboto black"/>
                      </a:endParaRPr>
                    </a:p>
                  </a:txBody>
                  <a:tcPr marL="57854" marR="57854" marT="28927" marB="28927" anchor="ctr"/>
                </a:tc>
                <a:extLst>
                  <a:ext uri="{0D108BD9-81ED-4DB2-BD59-A6C34878D82A}">
                    <a16:rowId xmlns:a16="http://schemas.microsoft.com/office/drawing/2014/main" val="4105255408"/>
                  </a:ext>
                </a:extLst>
              </a:tr>
            </a:tbl>
          </a:graphicData>
        </a:graphic>
      </p:graphicFrame>
    </p:spTree>
    <p:extLst>
      <p:ext uri="{BB962C8B-B14F-4D97-AF65-F5344CB8AC3E}">
        <p14:creationId xmlns:p14="http://schemas.microsoft.com/office/powerpoint/2010/main" val="430091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AB8928-EEB4-4B6E-BB98-14EF88AEBB00}"/>
              </a:ext>
            </a:extLst>
          </p:cNvPr>
          <p:cNvSpPr>
            <a:spLocks noGrp="1"/>
          </p:cNvSpPr>
          <p:nvPr>
            <p:ph type="title"/>
          </p:nvPr>
        </p:nvSpPr>
        <p:spPr/>
        <p:txBody>
          <a:bodyPr/>
          <a:lstStyle/>
          <a:p>
            <a:r>
              <a:rPr lang="en-US"/>
              <a:t>Findings by theme</a:t>
            </a:r>
            <a:endParaRPr lang="en-GB"/>
          </a:p>
        </p:txBody>
      </p:sp>
    </p:spTree>
    <p:extLst>
      <p:ext uri="{BB962C8B-B14F-4D97-AF65-F5344CB8AC3E}">
        <p14:creationId xmlns:p14="http://schemas.microsoft.com/office/powerpoint/2010/main" val="814691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F57A1-DF14-4EE1-A4A6-D6FEB28972D8}"/>
              </a:ext>
            </a:extLst>
          </p:cNvPr>
          <p:cNvSpPr>
            <a:spLocks noGrp="1"/>
          </p:cNvSpPr>
          <p:nvPr>
            <p:ph type="title"/>
          </p:nvPr>
        </p:nvSpPr>
        <p:spPr/>
        <p:txBody>
          <a:bodyPr lIns="0" tIns="0" rIns="0" bIns="0" anchor="t"/>
          <a:lstStyle/>
          <a:p>
            <a:r>
              <a:rPr lang="en-US">
                <a:ea typeface="Roboto Black"/>
              </a:rPr>
              <a:t>Our professional services staff sample</a:t>
            </a:r>
            <a:endParaRPr lang="en-GB">
              <a:ea typeface="Roboto Black"/>
            </a:endParaRPr>
          </a:p>
        </p:txBody>
      </p:sp>
      <p:sp>
        <p:nvSpPr>
          <p:cNvPr id="6" name="Content Placeholder 5">
            <a:extLst>
              <a:ext uri="{FF2B5EF4-FFF2-40B4-BE49-F238E27FC236}">
                <a16:creationId xmlns:a16="http://schemas.microsoft.com/office/drawing/2014/main" id="{B99FDB4B-BB9A-4065-9F5F-AB48F30ABF8B}"/>
              </a:ext>
            </a:extLst>
          </p:cNvPr>
          <p:cNvSpPr>
            <a:spLocks noGrp="1"/>
          </p:cNvSpPr>
          <p:nvPr>
            <p:ph idx="1"/>
          </p:nvPr>
        </p:nvSpPr>
        <p:spPr>
          <a:xfrm>
            <a:off x="358775" y="1283097"/>
            <a:ext cx="4854670" cy="3013858"/>
          </a:xfrm>
        </p:spPr>
        <p:txBody>
          <a:bodyPr/>
          <a:lstStyle/>
          <a:p>
            <a:pPr marL="177800" indent="-177800"/>
            <a:r>
              <a:rPr lang="en-US" sz="1400"/>
              <a:t>We asked </a:t>
            </a:r>
            <a:r>
              <a:rPr lang="en-US" sz="1400">
                <a:highlight>
                  <a:srgbClr val="8E1558"/>
                </a:highlight>
              </a:rPr>
              <a:t>XXX</a:t>
            </a:r>
            <a:r>
              <a:rPr lang="en-US" sz="1400"/>
              <a:t> professional services staff (in </a:t>
            </a:r>
            <a:r>
              <a:rPr lang="en-US" sz="1400">
                <a:highlight>
                  <a:srgbClr val="8E1558"/>
                </a:highlight>
              </a:rPr>
              <a:t>XXX</a:t>
            </a:r>
            <a:r>
              <a:rPr lang="en-US" sz="1400"/>
              <a:t> year group, </a:t>
            </a:r>
            <a:r>
              <a:rPr lang="en-US" sz="1400">
                <a:highlight>
                  <a:srgbClr val="8E1558"/>
                </a:highlight>
              </a:rPr>
              <a:t>XXX</a:t>
            </a:r>
            <a:r>
              <a:rPr lang="en-US" sz="1400"/>
              <a:t> campus)</a:t>
            </a:r>
          </a:p>
          <a:p>
            <a:pPr marL="177800" indent="-177800"/>
            <a:r>
              <a:rPr lang="en-US" sz="1400"/>
              <a:t>They were sent the link by (</a:t>
            </a:r>
            <a:r>
              <a:rPr lang="en-US" sz="1400">
                <a:highlight>
                  <a:srgbClr val="8E1558"/>
                </a:highlight>
              </a:rPr>
              <a:t>which marketing methods did you use to reach out to your professional services staff? Did you advertise one link to the survey, or did you email them unique links to the survey?)</a:t>
            </a:r>
          </a:p>
          <a:p>
            <a:pPr marL="177800" indent="-177800"/>
            <a:r>
              <a:rPr lang="en-US" sz="1400">
                <a:highlight>
                  <a:srgbClr val="8E1558"/>
                </a:highlight>
              </a:rPr>
              <a:t>XXX</a:t>
            </a:r>
            <a:r>
              <a:rPr lang="en-US" sz="1400"/>
              <a:t> number of our professional services staff responded to the insights survey </a:t>
            </a:r>
            <a:r>
              <a:rPr lang="en-US" sz="1400">
                <a:highlight>
                  <a:srgbClr val="8E1558"/>
                </a:highlight>
              </a:rPr>
              <a:t>(% response rate)</a:t>
            </a:r>
          </a:p>
          <a:p>
            <a:pPr marL="177800" indent="-177800"/>
            <a:r>
              <a:rPr lang="en-US" sz="1400"/>
              <a:t>The following slides </a:t>
            </a:r>
            <a:r>
              <a:rPr lang="en-US" sz="1400" err="1"/>
              <a:t>summarise</a:t>
            </a:r>
            <a:r>
              <a:rPr lang="en-US" sz="1400"/>
              <a:t> data from key questions in the four areas of the insights question set</a:t>
            </a:r>
          </a:p>
          <a:p>
            <a:pPr marL="177800" indent="-177800"/>
            <a:r>
              <a:rPr lang="en-US" sz="1400"/>
              <a:t>Whenever professional services staff were asked how much they agreed with a statement they could answer either agree, neutral, or disagree</a:t>
            </a:r>
            <a:endParaRPr lang="en-GB" sz="1400"/>
          </a:p>
        </p:txBody>
      </p:sp>
      <p:pic>
        <p:nvPicPr>
          <p:cNvPr id="13" name="Graphic 12">
            <a:extLst>
              <a:ext uri="{FF2B5EF4-FFF2-40B4-BE49-F238E27FC236}">
                <a16:creationId xmlns:a16="http://schemas.microsoft.com/office/drawing/2014/main" id="{1318D0DD-38A2-469E-8970-D6BEDCBDE0D4}"/>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68622" y="1391510"/>
            <a:ext cx="2797032" cy="2797032"/>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226179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02BBC2-42D9-46DF-8077-2C00275BA627}"/>
              </a:ext>
            </a:extLst>
          </p:cNvPr>
          <p:cNvSpPr>
            <a:spLocks noGrp="1"/>
          </p:cNvSpPr>
          <p:nvPr>
            <p:ph type="title"/>
          </p:nvPr>
        </p:nvSpPr>
        <p:spPr/>
        <p:txBody>
          <a:bodyPr/>
          <a:lstStyle/>
          <a:p>
            <a:r>
              <a:rPr lang="en-US"/>
              <a:t>Theme one (T1)</a:t>
            </a:r>
            <a:endParaRPr lang="en-GB"/>
          </a:p>
        </p:txBody>
      </p:sp>
      <p:sp>
        <p:nvSpPr>
          <p:cNvPr id="8" name="Text Placeholder 7">
            <a:extLst>
              <a:ext uri="{FF2B5EF4-FFF2-40B4-BE49-F238E27FC236}">
                <a16:creationId xmlns:a16="http://schemas.microsoft.com/office/drawing/2014/main" id="{6CD16779-2F55-42DB-A916-536A3CF8B122}"/>
              </a:ext>
            </a:extLst>
          </p:cNvPr>
          <p:cNvSpPr>
            <a:spLocks noGrp="1"/>
          </p:cNvSpPr>
          <p:nvPr>
            <p:ph type="body" idx="13"/>
          </p:nvPr>
        </p:nvSpPr>
        <p:spPr/>
        <p:txBody>
          <a:bodyPr/>
          <a:lstStyle/>
          <a:p>
            <a:r>
              <a:rPr lang="en-US"/>
              <a:t>You and your technology</a:t>
            </a:r>
            <a:endParaRPr lang="en-GB"/>
          </a:p>
        </p:txBody>
      </p:sp>
      <p:sp>
        <p:nvSpPr>
          <p:cNvPr id="3" name="Rectangle 1">
            <a:extLst>
              <a:ext uri="{FF2B5EF4-FFF2-40B4-BE49-F238E27FC236}">
                <a16:creationId xmlns:a16="http://schemas.microsoft.com/office/drawing/2014/main" id="{8EFA37B3-D53F-8D4F-1301-278053A27B6E}"/>
              </a:ext>
            </a:extLst>
          </p:cNvPr>
          <p:cNvSpPr>
            <a:spLocks noChangeArrowheads="1"/>
          </p:cNvSpPr>
          <p:nvPr/>
        </p:nvSpPr>
        <p:spPr bwMode="auto">
          <a:xfrm>
            <a:off x="3019425" y="15986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02027418"/>
      </p:ext>
    </p:extLst>
  </p:cSld>
  <p:clrMapOvr>
    <a:masterClrMapping/>
  </p:clrMapOvr>
</p:sld>
</file>

<file path=ppt/theme/theme1.xml><?xml version="1.0" encoding="utf-8"?>
<a:theme xmlns:a="http://schemas.openxmlformats.org/drawingml/2006/main" name="COVER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544DADBA-7B20-43B9-A7D2-09D0D3D88105}"/>
    </a:ext>
  </a:extLst>
</a:theme>
</file>

<file path=ppt/theme/theme2.xml><?xml version="1.0" encoding="utf-8"?>
<a:theme xmlns:a="http://schemas.openxmlformats.org/drawingml/2006/main" name="NAVY">
  <a:themeElements>
    <a:clrScheme name="Custom 6">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FFFFFF"/>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D24B467F-D050-40E6-8AC2-C443AF5EFC78}"/>
    </a:ext>
  </a:extLst>
</a:theme>
</file>

<file path=ppt/theme/theme3.xml><?xml version="1.0" encoding="utf-8"?>
<a:theme xmlns:a="http://schemas.openxmlformats.org/drawingml/2006/main" name="JADE">
  <a:themeElements>
    <a:clrScheme name="Custom 7">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FFFFFF"/>
      </a:hlink>
      <a:folHlink>
        <a:srgbClr val="F8A8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275DFE6-ABC0-411C-9AAA-B2285766D0CC}"/>
    </a:ext>
  </a:extLst>
</a:theme>
</file>

<file path=ppt/theme/theme4.xml><?xml version="1.0" encoding="utf-8"?>
<a:theme xmlns:a="http://schemas.openxmlformats.org/drawingml/2006/main" name="PURPL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63C908BA-6967-4CAA-A75F-B097D56CBD19}"/>
    </a:ext>
  </a:extLst>
</a:theme>
</file>

<file path=ppt/theme/theme5.xml><?xml version="1.0" encoding="utf-8"?>
<a:theme xmlns:a="http://schemas.openxmlformats.org/drawingml/2006/main" name="GRAPE">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8F0077AF-7F64-4295-9038-109644601E95}"/>
    </a:ext>
  </a:extLst>
</a:theme>
</file>

<file path=ppt/theme/theme6.xml><?xml version="1.0" encoding="utf-8"?>
<a:theme xmlns:a="http://schemas.openxmlformats.org/drawingml/2006/main" name="PALE YELLOW">
  <a:themeElements>
    <a:clrScheme name="JISC REBRAND PALETTE 2018">
      <a:dk1>
        <a:srgbClr val="000000"/>
      </a:dk1>
      <a:lt1>
        <a:sysClr val="window" lastClr="FFFFFF"/>
      </a:lt1>
      <a:dk2>
        <a:srgbClr val="CE0F69"/>
      </a:dk2>
      <a:lt2>
        <a:srgbClr val="E62645"/>
      </a:lt2>
      <a:accent1>
        <a:srgbClr val="0D224C"/>
      </a:accent1>
      <a:accent2>
        <a:srgbClr val="00857D"/>
      </a:accent2>
      <a:accent3>
        <a:srgbClr val="6D2077"/>
      </a:accent3>
      <a:accent4>
        <a:srgbClr val="8E1558"/>
      </a:accent4>
      <a:accent5>
        <a:srgbClr val="007DBA"/>
      </a:accent5>
      <a:accent6>
        <a:srgbClr val="F8A800"/>
      </a:accent6>
      <a:hlink>
        <a:srgbClr val="2A4B98"/>
      </a:hlink>
      <a:folHlink>
        <a:srgbClr val="5125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SC_PRESENTATION_TEMPLATE_FEB19_16x9" id="{3CB401D4-962E-4666-9D2D-EDFB3176FCB1}" vid="{79AB5F12-86A4-47DC-8041-5999D996B1A8}"/>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E3225BADEBBE34D8EFABF69E88D38F4" ma:contentTypeVersion="21" ma:contentTypeDescription="Create a new document." ma:contentTypeScope="" ma:versionID="4e4813dea1ebd294acdd29452ca044da">
  <xsd:schema xmlns:xsd="http://www.w3.org/2001/XMLSchema" xmlns:xs="http://www.w3.org/2001/XMLSchema" xmlns:p="http://schemas.microsoft.com/office/2006/metadata/properties" xmlns:ns1="http://schemas.microsoft.com/sharepoint/v3" xmlns:ns2="b5aa462b-f364-4780-813d-1d0476e94966" xmlns:ns3="7ca10c1c-0356-4872-9c4a-b5d3ce3bd096" xmlns:ns4="7c455f33-77d2-4545-9ec6-8ece34099d2f" targetNamespace="http://schemas.microsoft.com/office/2006/metadata/properties" ma:root="true" ma:fieldsID="638f94ca1a70e0271cf4292dc6583a43" ns1:_="" ns2:_="" ns3:_="" ns4:_="">
    <xsd:import namespace="http://schemas.microsoft.com/sharepoint/v3"/>
    <xsd:import namespace="b5aa462b-f364-4780-813d-1d0476e94966"/>
    <xsd:import namespace="7ca10c1c-0356-4872-9c4a-b5d3ce3bd096"/>
    <xsd:import namespace="7c455f33-77d2-4545-9ec6-8ece34099d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aa462b-f364-4780-813d-1d0476e94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a10c1c-0356-4872-9c4a-b5d3ce3bd0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c455f33-77d2-4545-9ec6-8ece34099d2f"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1aac788d-d7af-4393-986b-0cb27dd6379b}" ma:internalName="TaxCatchAll" ma:showField="CatchAllData" ma:web="7ca10c1c-0356-4872-9c4a-b5d3ce3bd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79c6cfb5-50bc-4fca-81ee-f60fcea9a646" ContentTypeId="0x01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7c455f33-77d2-4545-9ec6-8ece34099d2f" xsi:nil="true"/>
    <lcf76f155ced4ddcb4097134ff3c332f xmlns="b5aa462b-f364-4780-813d-1d0476e94966">
      <Terms xmlns="http://schemas.microsoft.com/office/infopath/2007/PartnerControls"/>
    </lcf76f155ced4ddcb4097134ff3c332f>
    <SharedWithUsers xmlns="7ca10c1c-0356-4872-9c4a-b5d3ce3bd096">
      <UserInfo>
        <DisplayName>Clare Killen</DisplayName>
        <AccountId>23</AccountId>
        <AccountType/>
      </UserInfo>
      <UserInfo>
        <DisplayName>Dominic Walker</DisplayName>
        <AccountId>384</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61B67648-F390-4225-9854-54590ECB7453}">
  <ds:schemaRefs>
    <ds:schemaRef ds:uri="7c455f33-77d2-4545-9ec6-8ece34099d2f"/>
    <ds:schemaRef ds:uri="7ca10c1c-0356-4872-9c4a-b5d3ce3bd096"/>
    <ds:schemaRef ds:uri="b5aa462b-f364-4780-813d-1d0476e94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ABE3AD4-AF9D-4CC1-9F19-23A90541742C}">
  <ds:schemaRefs>
    <ds:schemaRef ds:uri="Microsoft.SharePoint.Taxonomy.ContentTypeSync"/>
  </ds:schemaRefs>
</ds:datastoreItem>
</file>

<file path=customXml/itemProps3.xml><?xml version="1.0" encoding="utf-8"?>
<ds:datastoreItem xmlns:ds="http://schemas.openxmlformats.org/officeDocument/2006/customXml" ds:itemID="{0093AEE6-8894-4729-B320-400AF9839A39}">
  <ds:schemaRefs>
    <ds:schemaRef ds:uri="http://schemas.microsoft.com/sharepoint/v3/contenttype/forms"/>
  </ds:schemaRefs>
</ds:datastoreItem>
</file>

<file path=customXml/itemProps4.xml><?xml version="1.0" encoding="utf-8"?>
<ds:datastoreItem xmlns:ds="http://schemas.openxmlformats.org/officeDocument/2006/customXml" ds:itemID="{C8637127-AF7A-4F16-8DF8-B3422FC946F0}">
  <ds:schemaRefs>
    <ds:schemaRef ds:uri="b5aa462b-f364-4780-813d-1d0476e94966"/>
    <ds:schemaRef ds:uri="http://schemas.openxmlformats.org/package/2006/metadata/core-properties"/>
    <ds:schemaRef ds:uri="http://schemas.microsoft.com/sharepoint/v3"/>
    <ds:schemaRef ds:uri="http://purl.org/dc/dcmitype/"/>
    <ds:schemaRef ds:uri="http://schemas.microsoft.com/office/2006/documentManagement/types"/>
    <ds:schemaRef ds:uri="7c455f33-77d2-4545-9ec6-8ece34099d2f"/>
    <ds:schemaRef ds:uri="http://purl.org/dc/elements/1.1/"/>
    <ds:schemaRef ds:uri="http://schemas.microsoft.com/office/2006/metadata/properties"/>
    <ds:schemaRef ds:uri="http://schemas.microsoft.com/office/infopath/2007/PartnerControls"/>
    <ds:schemaRef ds:uri="7ca10c1c-0356-4872-9c4a-b5d3ce3bd096"/>
    <ds:schemaRef ds:uri="http://www.w3.org/XML/1998/namespace"/>
    <ds:schemaRef ds:uri="http://purl.org/dc/terms/"/>
  </ds:schemaRefs>
</ds:datastoreItem>
</file>

<file path=docMetadata/LabelInfo.xml><?xml version="1.0" encoding="utf-8"?>
<clbl:labelList xmlns:clbl="http://schemas.microsoft.com/office/2020/mipLabelMetadata">
  <clbl:label id="{48f9394d-8a14-4d27-82a6-f35f12361205}" enabled="0" method="" siteId="{48f9394d-8a14-4d27-82a6-f35f12361205}" removed="1"/>
</clbl:labelList>
</file>

<file path=docProps/app.xml><?xml version="1.0" encoding="utf-8"?>
<Properties xmlns="http://schemas.openxmlformats.org/officeDocument/2006/extended-properties" xmlns:vt="http://schemas.openxmlformats.org/officeDocument/2006/docPropsVTypes">
  <Template>JISC_PRESENTATION_TEMPLATE_FEB19_16x9</Template>
  <TotalTime>0</TotalTime>
  <Words>2873</Words>
  <Application>Microsoft Macintosh PowerPoint</Application>
  <PresentationFormat>On-screen Show (16:9)</PresentationFormat>
  <Paragraphs>225</Paragraphs>
  <Slides>35</Slides>
  <Notes>2</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35</vt:i4>
      </vt:variant>
    </vt:vector>
  </HeadingPairs>
  <TitlesOfParts>
    <vt:vector size="46" baseType="lpstr">
      <vt:lpstr>Arial</vt:lpstr>
      <vt:lpstr>Calibri</vt:lpstr>
      <vt:lpstr>Roboto black</vt:lpstr>
      <vt:lpstr>Roboto Medium</vt:lpstr>
      <vt:lpstr>Times New Roman</vt:lpstr>
      <vt:lpstr>COVERS</vt:lpstr>
      <vt:lpstr>NAVY</vt:lpstr>
      <vt:lpstr>JADE</vt:lpstr>
      <vt:lpstr>PURPLE</vt:lpstr>
      <vt:lpstr>GRAPE</vt:lpstr>
      <vt:lpstr>PALE YELLOW</vt:lpstr>
      <vt:lpstr>Digital experience insights survey: findings from the professional services staff survey conducted [dates] at [name of college or university]​</vt:lpstr>
      <vt:lpstr>Instructions for using this template (delete this slide)</vt:lpstr>
      <vt:lpstr>What is the professional services staff digital experience insights survey?</vt:lpstr>
      <vt:lpstr>Summary of key metrics </vt:lpstr>
      <vt:lpstr>Benchmarking with other UK organisations</vt:lpstr>
      <vt:lpstr>Benchmark comparisons</vt:lpstr>
      <vt:lpstr>Findings by theme</vt:lpstr>
      <vt:lpstr>Our professional services staff sample</vt:lpstr>
      <vt:lpstr>Theme one (T1)</vt:lpstr>
      <vt:lpstr>Our survey sample</vt:lpstr>
      <vt:lpstr>T1: Devices used regularly for working</vt:lpstr>
      <vt:lpstr>Theme two (T2)</vt:lpstr>
      <vt:lpstr>T2: Digital platforms and services at your organisation</vt:lpstr>
      <vt:lpstr>T2: How data is collected and used</vt:lpstr>
      <vt:lpstr>T2: Digital tool or app really useful for their role</vt:lpstr>
      <vt:lpstr>T2: Overall quality of the digital working environment</vt:lpstr>
      <vt:lpstr>T2: Prefer us to invest in</vt:lpstr>
      <vt:lpstr>Theme three (T3)</vt:lpstr>
      <vt:lpstr>T3: Where classes took place and where prefer to work</vt:lpstr>
      <vt:lpstr>T3: Difficulties using digital technologies</vt:lpstr>
      <vt:lpstr>T3: Activities they have carried out as part of their work</vt:lpstr>
      <vt:lpstr>T3: Digital resources</vt:lpstr>
      <vt:lpstr>T3: Use of digital technologies in their  work</vt:lpstr>
      <vt:lpstr>T3: Positive aspects of working using digital technologies</vt:lpstr>
      <vt:lpstr>T3: Negative aspects of working using digital technologies</vt:lpstr>
      <vt:lpstr>T3: Chance to be involved in decisions</vt:lpstr>
      <vt:lpstr>T3: Overall quality of digital working experience</vt:lpstr>
      <vt:lpstr>Theme four (T4)</vt:lpstr>
      <vt:lpstr>T4: Which skills had we provided  support or training for? </vt:lpstr>
      <vt:lpstr>T4: Support and guidance for digital skills development</vt:lpstr>
      <vt:lpstr>T4: Who/where did professional services staff go for help with digital skills? </vt:lpstr>
      <vt:lpstr>T4: Support to help professional services staff work effectively using technology</vt:lpstr>
      <vt:lpstr>T4: Help to use digital technologies effectively</vt:lpstr>
      <vt:lpstr>What next?</vt:lpstr>
      <vt:lpstr>Suggested 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Rachel.Horsfall@jisc.ac.uk</dc:creator>
  <cp:lastModifiedBy>Clare Killen</cp:lastModifiedBy>
  <cp:revision>1</cp:revision>
  <cp:lastPrinted>2018-08-23T11:32:46Z</cp:lastPrinted>
  <dcterms:created xsi:type="dcterms:W3CDTF">2020-01-20T13:50:08Z</dcterms:created>
  <dcterms:modified xsi:type="dcterms:W3CDTF">2023-12-13T10:55:19Z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0x0101003E3225BADEBBE34D8EFABF69E88D38F4</vt:lpwstr>
  </property>
  <property fmtid="{D5CDD505-2E9C-101B-9397-08002B2CF9AE}" pid="3" name="Topics">
    <vt:lpwstr/>
  </property>
  <property fmtid="{D5CDD505-2E9C-101B-9397-08002B2CF9AE}" pid="4" name="MediaServiceImageTags">
    <vt:lpwstr/>
  </property>
</Properties>
</file>